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audio1" ContentType="audio/x-wav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71" r:id="rId9"/>
    <p:sldId id="314" r:id="rId10"/>
    <p:sldId id="315" r:id="rId11"/>
    <p:sldId id="316" r:id="rId12"/>
    <p:sldId id="272" r:id="rId13"/>
    <p:sldId id="287" r:id="rId14"/>
    <p:sldId id="288" r:id="rId15"/>
    <p:sldId id="289" r:id="rId16"/>
    <p:sldId id="290" r:id="rId17"/>
    <p:sldId id="274" r:id="rId18"/>
    <p:sldId id="275" r:id="rId19"/>
    <p:sldId id="277" r:id="rId20"/>
    <p:sldId id="278" r:id="rId21"/>
    <p:sldId id="284" r:id="rId22"/>
    <p:sldId id="285" r:id="rId23"/>
    <p:sldId id="286" r:id="rId24"/>
    <p:sldId id="279" r:id="rId25"/>
    <p:sldId id="280" r:id="rId26"/>
    <p:sldId id="291" r:id="rId27"/>
    <p:sldId id="281" r:id="rId28"/>
    <p:sldId id="282" r:id="rId29"/>
    <p:sldId id="283" r:id="rId30"/>
    <p:sldId id="294" r:id="rId31"/>
    <p:sldId id="295" r:id="rId32"/>
    <p:sldId id="296" r:id="rId33"/>
    <p:sldId id="297" r:id="rId34"/>
    <p:sldId id="292" r:id="rId35"/>
    <p:sldId id="293" r:id="rId36"/>
    <p:sldId id="299" r:id="rId37"/>
    <p:sldId id="305" r:id="rId38"/>
    <p:sldId id="306" r:id="rId39"/>
    <p:sldId id="300" r:id="rId40"/>
    <p:sldId id="301" r:id="rId41"/>
    <p:sldId id="303" r:id="rId42"/>
    <p:sldId id="304" r:id="rId43"/>
    <p:sldId id="298" r:id="rId44"/>
    <p:sldId id="302" r:id="rId45"/>
    <p:sldId id="307" r:id="rId46"/>
    <p:sldId id="308" r:id="rId47"/>
    <p:sldId id="309" r:id="rId48"/>
    <p:sldId id="310" r:id="rId49"/>
    <p:sldId id="312" r:id="rId50"/>
    <p:sldId id="313" r:id="rId5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FB11B-0BD9-4CA6-8434-5BEDCA50AB8C}" type="datetimeFigureOut">
              <a:rPr lang="en-US" smtClean="0"/>
              <a:pPr/>
              <a:t>11/28/2013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5CBA6-9282-4C25-85BF-6A22D099243B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5CBA6-9282-4C25-85BF-6A22D099243B}" type="slidenum">
              <a:rPr lang="id-ID" smtClean="0"/>
              <a:pPr/>
              <a:t>1</a:t>
            </a:fld>
            <a:endParaRPr lang="id-ID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CAF27F-2158-4250-8E56-9D608C571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4E2A4-343C-4A83-8481-E022073EB0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35AFF9-1A2E-459C-8234-9A389B66671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B995787-0DE4-4C57-9A91-63577CAECD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Modul- 8 Pengantar PHP (1)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1BEFB1F-5A84-4008-8A70-AFEFFADBC62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D39B74-0A80-404F-A73C-47433280DE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C20F7-2943-447E-A83B-05871358B5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DBDEE4-E5B1-46B1-963C-DCDE36A8F7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4CFCBF-9A6C-44FE-9F5C-C34632DF4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77F0B1-C9A5-4465-94E6-62993AF7FD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4A323-E604-4B7F-8C70-DA20852417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C4F24-6F21-44D8-9FDB-F54AE5C649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A02CED-4731-40A2-8829-83E93EBD65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38ACD43-E5C2-4E63-9E2B-BC17946D312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login.ph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dit.org/" TargetMode="External"/><Relationship Id="rId2" Type="http://schemas.openxmlformats.org/officeDocument/2006/relationships/hyperlink" Target="http://www.phpide.de/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PHP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Server-side Technologies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F1B20-64CD-4945-8284-8CEAA611DAE3}" type="slidenum">
              <a:rPr lang="en-US"/>
              <a:pPr/>
              <a:t>10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 smtClean="0"/>
              <a:t>Cara </a:t>
            </a:r>
            <a:r>
              <a:rPr lang="en-US" sz="3200" dirty="0" err="1"/>
              <a:t>kerja</a:t>
            </a:r>
            <a:r>
              <a:rPr lang="en-US" sz="3200" dirty="0"/>
              <a:t> PHP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707313" cy="4419600"/>
          </a:xfrm>
        </p:spPr>
        <p:txBody>
          <a:bodyPr/>
          <a:lstStyle/>
          <a:p>
            <a:r>
              <a:rPr lang="en-US" sz="1800" dirty="0" err="1"/>
              <a:t>Perhatikan</a:t>
            </a:r>
            <a:r>
              <a:rPr lang="en-US" sz="1800" dirty="0"/>
              <a:t> script HTML </a:t>
            </a:r>
            <a:r>
              <a:rPr lang="en-US" sz="1800" dirty="0" err="1"/>
              <a:t>dalam</a:t>
            </a:r>
            <a:r>
              <a:rPr lang="en-US" sz="1800" dirty="0"/>
              <a:t> file </a:t>
            </a:r>
            <a:r>
              <a:rPr lang="en-US" sz="1800" dirty="0" smtClean="0"/>
              <a:t>Hello.HTML</a:t>
            </a:r>
            <a:endParaRPr lang="en-US" sz="1800" dirty="0"/>
          </a:p>
          <a:p>
            <a:pPr>
              <a:buFont typeface="Wingdings" pitchFamily="2" charset="2"/>
              <a:buNone/>
            </a:pPr>
            <a:r>
              <a:rPr lang="en-US" sz="1800" dirty="0"/>
              <a:t>	&lt;HTML&gt;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		&lt;HEAD&gt;&lt;TITLE&gt;&lt;/TITLE&gt;&lt;/HEAD&gt;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		&lt;BODY&gt; Hallo </a:t>
            </a:r>
            <a:r>
              <a:rPr lang="en-US" sz="1800" dirty="0" err="1"/>
              <a:t>selamat</a:t>
            </a:r>
            <a:r>
              <a:rPr lang="en-US" sz="1800" dirty="0"/>
              <a:t> </a:t>
            </a:r>
            <a:r>
              <a:rPr lang="en-US" sz="1800" dirty="0" err="1"/>
              <a:t>datang</a:t>
            </a:r>
            <a:r>
              <a:rPr lang="en-US" sz="1800" dirty="0"/>
              <a:t> !&lt;/BODY&gt;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	&lt;/HTML&gt;</a:t>
            </a:r>
          </a:p>
          <a:p>
            <a:r>
              <a:rPr lang="en-US" sz="1800" dirty="0" err="1"/>
              <a:t>Jika</a:t>
            </a:r>
            <a:r>
              <a:rPr lang="en-US" sz="1800" dirty="0"/>
              <a:t> file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dijalankan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browser </a:t>
            </a:r>
            <a:r>
              <a:rPr lang="en-US" sz="1800" dirty="0" err="1"/>
              <a:t>cara</a:t>
            </a:r>
            <a:r>
              <a:rPr lang="en-US" sz="1800" dirty="0"/>
              <a:t> </a:t>
            </a:r>
            <a:r>
              <a:rPr lang="en-US" sz="1800" dirty="0" err="1"/>
              <a:t>kerjanya</a:t>
            </a:r>
            <a:r>
              <a:rPr lang="en-US" sz="1800" dirty="0"/>
              <a:t> </a:t>
            </a:r>
            <a:r>
              <a:rPr lang="en-US" sz="1800" dirty="0" err="1"/>
              <a:t>sbb</a:t>
            </a:r>
            <a:r>
              <a:rPr lang="en-US" sz="1800" dirty="0"/>
              <a:t>:</a:t>
            </a:r>
          </a:p>
          <a:p>
            <a:endParaRPr lang="en-US" sz="28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684213" y="4076700"/>
            <a:ext cx="1584325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Browser</a:t>
            </a: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2411413" y="4076700"/>
            <a:ext cx="2808287" cy="504825"/>
          </a:xfrm>
          <a:prstGeom prst="rightArrow">
            <a:avLst>
              <a:gd name="adj1" fmla="val 50000"/>
              <a:gd name="adj2" fmla="val 1390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Minta HTTP (Helo.html)</a:t>
            </a:r>
          </a:p>
        </p:txBody>
      </p:sp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5292725" y="3933825"/>
            <a:ext cx="1584325" cy="83185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Web Server</a:t>
            </a: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5940425" y="4868863"/>
            <a:ext cx="288925" cy="431800"/>
          </a:xfrm>
          <a:prstGeom prst="downArrow">
            <a:avLst>
              <a:gd name="adj1" fmla="val 50000"/>
              <a:gd name="adj2" fmla="val 3736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anchor="ctr"/>
          <a:lstStyle/>
          <a:p>
            <a:endParaRPr lang="id-ID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5003800" y="5445125"/>
            <a:ext cx="2233613" cy="376238"/>
          </a:xfrm>
          <a:prstGeom prst="rect">
            <a:avLst/>
          </a:prstGeom>
          <a:solidFill>
            <a:srgbClr val="00FF00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KODE HTML</a:t>
            </a:r>
          </a:p>
        </p:txBody>
      </p:sp>
      <p:graphicFrame>
        <p:nvGraphicFramePr>
          <p:cNvPr id="45066" name="Object 10"/>
          <p:cNvGraphicFramePr>
            <a:graphicFrameLocks noChangeAspect="1"/>
          </p:cNvGraphicFramePr>
          <p:nvPr>
            <p:ph sz="half" idx="2"/>
          </p:nvPr>
        </p:nvGraphicFramePr>
        <p:xfrm>
          <a:off x="1403350" y="4724400"/>
          <a:ext cx="441325" cy="466725"/>
        </p:xfrm>
        <a:graphic>
          <a:graphicData uri="http://schemas.openxmlformats.org/presentationml/2006/ole">
            <p:oleObj spid="_x0000_s63490" name="Bitmap Image" r:id="rId4" imgW="161990" imgH="171338" progId="PBrush">
              <p:embed/>
            </p:oleObj>
          </a:graphicData>
        </a:graphic>
      </p:graphicFrame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684213" y="4724400"/>
            <a:ext cx="719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Klien</a:t>
            </a:r>
          </a:p>
        </p:txBody>
      </p:sp>
      <p:sp>
        <p:nvSpPr>
          <p:cNvPr id="45069" name="AutoShape 13"/>
          <p:cNvSpPr>
            <a:spLocks noChangeArrowheads="1"/>
          </p:cNvSpPr>
          <p:nvPr/>
        </p:nvSpPr>
        <p:spPr bwMode="auto">
          <a:xfrm rot="628026">
            <a:off x="2109788" y="5011738"/>
            <a:ext cx="2663825" cy="576262"/>
          </a:xfrm>
          <a:prstGeom prst="leftArrow">
            <a:avLst>
              <a:gd name="adj1" fmla="val 50000"/>
              <a:gd name="adj2" fmla="val 115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Tanggapan HTTP</a:t>
            </a: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2484438" y="4149725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klik</a:t>
            </a:r>
          </a:p>
        </p:txBody>
      </p:sp>
    </p:spTree>
  </p:cSld>
  <p:clrMapOvr>
    <a:masterClrMapping/>
  </p:clrMapOvr>
  <p:transition>
    <p:sndAc>
      <p:stSnd>
        <p:snd r:embed="rId3" name="applause.wav" builtIn="1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animBg="1"/>
      <p:bldP spid="45062" grpId="0" animBg="1"/>
      <p:bldP spid="45063" grpId="0" animBg="1"/>
      <p:bldP spid="45064" grpId="0" animBg="1"/>
      <p:bldP spid="45069" grpId="0" animBg="1"/>
      <p:bldP spid="4507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B07B9-5227-400D-A645-33C3A6A5FF8E}" type="slidenum">
              <a:rPr lang="en-US"/>
              <a:pPr/>
              <a:t>11</a:t>
            </a:fld>
            <a:endParaRPr lang="en-US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 smtClean="0"/>
              <a:t>Cara </a:t>
            </a:r>
            <a:r>
              <a:rPr lang="en-US" sz="3200" dirty="0" err="1"/>
              <a:t>kerja</a:t>
            </a:r>
            <a:r>
              <a:rPr lang="en-US" sz="3200" dirty="0"/>
              <a:t> PHP (</a:t>
            </a:r>
            <a:r>
              <a:rPr lang="en-US" sz="3200" dirty="0" err="1"/>
              <a:t>lanjutan</a:t>
            </a:r>
            <a:r>
              <a:rPr lang="en-US" sz="3200" dirty="0"/>
              <a:t>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341438"/>
            <a:ext cx="7707312" cy="4419600"/>
          </a:xfrm>
        </p:spPr>
        <p:txBody>
          <a:bodyPr/>
          <a:lstStyle/>
          <a:p>
            <a:r>
              <a:rPr lang="en-US" sz="1800"/>
              <a:t>Perhatikan script PHP dalam HTML dalam file Helo.php 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	&lt;HTML&gt;&lt;HEAD&gt;&lt;TITLE&gt;&lt;/TITLE&gt;&lt;/HEAD&gt;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		&lt;BODY&gt; &lt;?php print(“Hallo selamat datang !”);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               ?&gt;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               &lt;/BODY&gt;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	&lt;/HTML&gt;</a:t>
            </a:r>
          </a:p>
          <a:p>
            <a:r>
              <a:rPr lang="en-US" sz="1800"/>
              <a:t>Jika file tersebut dijalankan melalui browser cara kerjanya sbb:</a:t>
            </a:r>
          </a:p>
          <a:p>
            <a:endParaRPr lang="en-US" sz="28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684213" y="4076700"/>
            <a:ext cx="1584325" cy="4667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Browser</a:t>
            </a:r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2411413" y="4076700"/>
            <a:ext cx="2808287" cy="504825"/>
          </a:xfrm>
          <a:prstGeom prst="rightArrow">
            <a:avLst>
              <a:gd name="adj1" fmla="val 50000"/>
              <a:gd name="adj2" fmla="val 1390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Minta HTTP (Helo.php)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292725" y="3933825"/>
            <a:ext cx="1223963" cy="831850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Web Server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500563" y="5589588"/>
            <a:ext cx="1943100" cy="376237"/>
          </a:xfrm>
          <a:prstGeom prst="rect">
            <a:avLst/>
          </a:prstGeom>
          <a:solidFill>
            <a:srgbClr val="00FF00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KODE HTML</a:t>
            </a:r>
          </a:p>
        </p:txBody>
      </p:sp>
      <p:graphicFrame>
        <p:nvGraphicFramePr>
          <p:cNvPr id="47113" name="Object 9"/>
          <p:cNvGraphicFramePr>
            <a:graphicFrameLocks noChangeAspect="1"/>
          </p:cNvGraphicFramePr>
          <p:nvPr>
            <p:ph sz="half" idx="2"/>
          </p:nvPr>
        </p:nvGraphicFramePr>
        <p:xfrm>
          <a:off x="1403350" y="4724400"/>
          <a:ext cx="441325" cy="466725"/>
        </p:xfrm>
        <a:graphic>
          <a:graphicData uri="http://schemas.openxmlformats.org/presentationml/2006/ole">
            <p:oleObj spid="_x0000_s64514" name="Bitmap Image" r:id="rId3" imgW="161990" imgH="171338" progId="PBrush">
              <p:embed/>
            </p:oleObj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684213" y="4724400"/>
            <a:ext cx="7191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Klien</a:t>
            </a:r>
          </a:p>
        </p:txBody>
      </p:sp>
      <p:sp>
        <p:nvSpPr>
          <p:cNvPr id="47115" name="AutoShape 11"/>
          <p:cNvSpPr>
            <a:spLocks noChangeArrowheads="1"/>
          </p:cNvSpPr>
          <p:nvPr/>
        </p:nvSpPr>
        <p:spPr bwMode="auto">
          <a:xfrm rot="628026">
            <a:off x="1835150" y="4941888"/>
            <a:ext cx="2663825" cy="576262"/>
          </a:xfrm>
          <a:prstGeom prst="leftArrow">
            <a:avLst>
              <a:gd name="adj1" fmla="val 50000"/>
              <a:gd name="adj2" fmla="val 1155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Tanggapan HTTP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7051675" y="3819525"/>
            <a:ext cx="1439863" cy="376238"/>
          </a:xfrm>
          <a:prstGeom prst="rect">
            <a:avLst/>
          </a:prstGeom>
          <a:solidFill>
            <a:srgbClr val="3366FF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Skrip PHP</a:t>
            </a:r>
          </a:p>
        </p:txBody>
      </p: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7308850" y="4581525"/>
            <a:ext cx="1079500" cy="641350"/>
          </a:xfrm>
          <a:prstGeom prst="rect">
            <a:avLst/>
          </a:prstGeom>
          <a:solidFill>
            <a:srgbClr val="3366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FFFF00"/>
                </a:solidFill>
              </a:rPr>
              <a:t>Mesin PHP</a:t>
            </a: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6588125" y="4005263"/>
            <a:ext cx="431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47119" name="Line 15"/>
          <p:cNvSpPr>
            <a:spLocks noChangeShapeType="1"/>
          </p:cNvSpPr>
          <p:nvPr/>
        </p:nvSpPr>
        <p:spPr bwMode="auto">
          <a:xfrm>
            <a:off x="7740650" y="4365625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47120" name="Line 16"/>
          <p:cNvSpPr>
            <a:spLocks noChangeShapeType="1"/>
          </p:cNvSpPr>
          <p:nvPr/>
        </p:nvSpPr>
        <p:spPr bwMode="auto">
          <a:xfrm>
            <a:off x="7780338" y="424180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id-ID"/>
          </a:p>
        </p:txBody>
      </p:sp>
      <p:sp>
        <p:nvSpPr>
          <p:cNvPr id="47122" name="AutoShape 18"/>
          <p:cNvSpPr>
            <a:spLocks noChangeArrowheads="1"/>
          </p:cNvSpPr>
          <p:nvPr/>
        </p:nvSpPr>
        <p:spPr bwMode="auto">
          <a:xfrm rot="-1686565">
            <a:off x="6372225" y="5229225"/>
            <a:ext cx="720725" cy="433388"/>
          </a:xfrm>
          <a:prstGeom prst="leftArrow">
            <a:avLst>
              <a:gd name="adj1" fmla="val 50000"/>
              <a:gd name="adj2" fmla="val 415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47123" name="Rectangle 19"/>
          <p:cNvSpPr>
            <a:spLocks noChangeArrowheads="1"/>
          </p:cNvSpPr>
          <p:nvPr/>
        </p:nvSpPr>
        <p:spPr bwMode="auto">
          <a:xfrm>
            <a:off x="7019925" y="3716338"/>
            <a:ext cx="1512888" cy="16573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0" grpId="0" animBg="1"/>
      <p:bldP spid="47112" grpId="0" animBg="1"/>
      <p:bldP spid="47115" grpId="0" animBg="1"/>
      <p:bldP spid="47116" grpId="0" animBg="1"/>
      <p:bldP spid="47117" grpId="0" animBg="1"/>
      <p:bldP spid="47118" grpId="0" animBg="1"/>
      <p:bldP spid="47120" grpId="0" animBg="1"/>
      <p:bldP spid="47122" grpId="0" animBg="1"/>
      <p:bldP spid="471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PHP works?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User mengetikkan suatu alamat:</a:t>
            </a:r>
          </a:p>
          <a:p>
            <a:pPr lvl="1"/>
            <a:r>
              <a:rPr lang="en-US" sz="2400">
                <a:hlinkClick r:id="rId2"/>
              </a:rPr>
              <a:t>http://www.example.com/login.php</a:t>
            </a:r>
            <a:endParaRPr lang="en-US" sz="2400"/>
          </a:p>
          <a:p>
            <a:r>
              <a:rPr lang="en-US" sz="2800"/>
              <a:t>Dilakukan DNS – Routing</a:t>
            </a:r>
          </a:p>
          <a:p>
            <a:r>
              <a:rPr lang="en-US" sz="2800"/>
              <a:t>Diterima oleh web server (mis: Apache)</a:t>
            </a:r>
          </a:p>
          <a:p>
            <a:r>
              <a:rPr lang="en-US" sz="2800"/>
              <a:t>Karena merupakan script PHP, maka isi script PHP diparsing dan diproses oleh interpreter php, dan dikembalikan dalam bentuk teks HTML</a:t>
            </a:r>
          </a:p>
          <a:p>
            <a:r>
              <a:rPr lang="en-US" sz="2800"/>
              <a:t>Teks HTML dikembalikan ke user dan ditampilkan di browser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Why is PHP used?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381000" y="1295400"/>
            <a:ext cx="7943850" cy="442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000" b="1"/>
              <a:t>Easy to Use</a:t>
            </a:r>
            <a:br>
              <a:rPr lang="en-US" sz="2000" b="1"/>
            </a:br>
            <a:r>
              <a:rPr lang="en-US" sz="1400" b="1"/>
              <a:t>Code is embedded into HTML.</a:t>
            </a:r>
            <a:r>
              <a:rPr lang="en-US" sz="1400"/>
              <a:t> </a:t>
            </a:r>
            <a:r>
              <a:rPr lang="en-US" sz="1400" b="1"/>
              <a:t>The PHP code is enclosed in special start and end tags that allow you to jump into and out of "PHP mode".</a:t>
            </a:r>
            <a:r>
              <a:rPr lang="en-US" sz="1400"/>
              <a:t>  </a:t>
            </a:r>
          </a:p>
          <a:p>
            <a:pPr marL="342900" indent="-342900">
              <a:buFontTx/>
              <a:buAutoNum type="arabicPeriod"/>
            </a:pPr>
            <a:endParaRPr lang="en-US" sz="1400"/>
          </a:p>
          <a:p>
            <a:pPr marL="342900" indent="-342900"/>
            <a:r>
              <a:rPr lang="en-US" sz="1400"/>
              <a:t>	</a:t>
            </a:r>
            <a:r>
              <a:rPr lang="en-US">
                <a:solidFill>
                  <a:schemeClr val="tx2"/>
                </a:solidFill>
              </a:rPr>
              <a:t>&lt;html&gt;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   &lt;head&gt;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       &lt;title&gt;Example&lt;/title&gt;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   &lt;/head&gt;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   &lt;body&gt;</a:t>
            </a:r>
            <a:br>
              <a:rPr lang="en-US">
                <a:solidFill>
                  <a:schemeClr val="tx2"/>
                </a:solidFill>
              </a:rPr>
            </a:br>
            <a:r>
              <a:rPr lang="en-US"/>
              <a:t/>
            </a:r>
            <a:br>
              <a:rPr lang="en-US"/>
            </a:br>
            <a:r>
              <a:rPr lang="en-US"/>
              <a:t>       </a:t>
            </a:r>
            <a:r>
              <a:rPr lang="en-US" sz="2000"/>
              <a:t>&lt;?php </a:t>
            </a:r>
            <a:br>
              <a:rPr lang="en-US" sz="2000"/>
            </a:br>
            <a:r>
              <a:rPr lang="en-US" sz="2000"/>
              <a:t>       echo "Hi, I'm a PHP script!"; </a:t>
            </a:r>
            <a:br>
              <a:rPr lang="en-US" sz="2000"/>
            </a:br>
            <a:r>
              <a:rPr lang="en-US" sz="2000"/>
              <a:t>       ?&gt;</a:t>
            </a:r>
            <a:br>
              <a:rPr lang="en-US" sz="2000"/>
            </a:br>
            <a:r>
              <a:rPr lang="en-US"/>
              <a:t/>
            </a:r>
            <a:br>
              <a:rPr lang="en-US"/>
            </a:br>
            <a:r>
              <a:rPr lang="en-US"/>
              <a:t> </a:t>
            </a:r>
            <a:r>
              <a:rPr lang="en-US">
                <a:solidFill>
                  <a:schemeClr val="tx2"/>
                </a:solidFill>
              </a:rPr>
              <a:t>  &lt;/body&gt;</a:t>
            </a:r>
            <a:br>
              <a:rPr lang="en-US">
                <a:solidFill>
                  <a:schemeClr val="tx2"/>
                </a:solidFill>
              </a:rPr>
            </a:br>
            <a:r>
              <a:rPr lang="en-US">
                <a:solidFill>
                  <a:schemeClr val="tx2"/>
                </a:solidFill>
              </a:rPr>
              <a:t>&lt;/html&gt;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Why is PHP used?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81000" y="1295400"/>
            <a:ext cx="79438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 startAt="2"/>
            </a:pPr>
            <a:r>
              <a:rPr lang="en-US" sz="2000" b="1"/>
              <a:t>Cross Platform</a:t>
            </a:r>
            <a:br>
              <a:rPr lang="en-US" sz="2000" b="1"/>
            </a:br>
            <a:r>
              <a:rPr lang="en-US" sz="1400" b="1"/>
              <a:t>Runs on almost any Web server on several operating systems.</a:t>
            </a:r>
            <a:br>
              <a:rPr lang="en-US" sz="1400" b="1"/>
            </a:br>
            <a:r>
              <a:rPr lang="en-US" sz="1400" b="1"/>
              <a:t>One of the strongest features is the wide range of supported databases</a:t>
            </a:r>
          </a:p>
          <a:p>
            <a:pPr marL="342900" indent="-342900"/>
            <a:endParaRPr lang="en-US" sz="1400"/>
          </a:p>
          <a:p>
            <a:pPr marL="342900" indent="-342900"/>
            <a:r>
              <a:rPr lang="en-US" sz="1400" b="1"/>
              <a:t>	</a:t>
            </a:r>
            <a:r>
              <a:rPr lang="en-US" b="1"/>
              <a:t>Web Servers: Apache, Microsoft IIS, Caudium, Netscape Enterprise Server</a:t>
            </a:r>
            <a:br>
              <a:rPr lang="en-US" b="1"/>
            </a:br>
            <a:r>
              <a:rPr lang="en-US" b="1"/>
              <a:t/>
            </a:r>
            <a:br>
              <a:rPr lang="en-US" b="1"/>
            </a:br>
            <a:r>
              <a:rPr lang="en-US" b="1"/>
              <a:t>Operating Systems</a:t>
            </a:r>
            <a:r>
              <a:rPr lang="en-US" b="1">
                <a:solidFill>
                  <a:srgbClr val="FFFF66"/>
                </a:solidFill>
              </a:rPr>
              <a:t>:</a:t>
            </a:r>
            <a:r>
              <a:rPr lang="en-US" b="1"/>
              <a:t> UNIX (HP-UX,OpenBSD,Solaris,Linux), Mac OSX, Windows NT/98/2000/XP/2003</a:t>
            </a:r>
          </a:p>
          <a:p>
            <a:pPr marL="342900" indent="-342900"/>
            <a:r>
              <a:rPr lang="en-US" b="1"/>
              <a:t/>
            </a:r>
            <a:br>
              <a:rPr lang="en-US" b="1"/>
            </a:br>
            <a:r>
              <a:rPr lang="en-US" b="1"/>
              <a:t>Supported Databases</a:t>
            </a:r>
            <a:r>
              <a:rPr lang="en-US" b="1">
                <a:solidFill>
                  <a:srgbClr val="FFFF66"/>
                </a:solidFill>
              </a:rPr>
              <a:t>:</a:t>
            </a:r>
            <a:r>
              <a:rPr lang="en-US" b="1"/>
              <a:t> Adabas D, dBase,Empress, FilePro (read-only), Hyperwave,IBM DB2, Informix, Ingres, InterBase, FrontBase, mSQL, Direct MS-SQL, MySQL, ODBC, Oracle (OCI7 and OCI8), Ovrimos, PostgreSQL, SQLite, Solid, Sybase, Velocis,Unix dbm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Why is PHP used?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1000" y="1295400"/>
            <a:ext cx="794385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 startAt="3"/>
            </a:pPr>
            <a:r>
              <a:rPr lang="en-US" sz="2000" b="1"/>
              <a:t>Cost Benefits</a:t>
            </a:r>
            <a:r>
              <a:rPr lang="en-US" sz="1400"/>
              <a:t/>
            </a:r>
            <a:br>
              <a:rPr lang="en-US" sz="1400"/>
            </a:br>
            <a:r>
              <a:rPr lang="en-US" sz="1400" b="1"/>
              <a:t>PHP is free. Open source code means that the entire PHP community will contribute towards bug fixes. There are several add-on technologies (libraries) for PHP that are also free.</a:t>
            </a:r>
          </a:p>
          <a:p>
            <a:pPr marL="342900" indent="-342900">
              <a:buFontTx/>
              <a:buAutoNum type="arabicPeriod" startAt="3"/>
            </a:pPr>
            <a:endParaRPr lang="en-US" sz="1400" b="1"/>
          </a:p>
          <a:p>
            <a:pPr marL="342900" indent="-342900"/>
            <a:r>
              <a:rPr lang="en-US" sz="1400"/>
              <a:t>	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35844" name="Group 4"/>
          <p:cNvGraphicFramePr>
            <a:graphicFrameLocks noGrp="1"/>
          </p:cNvGraphicFramePr>
          <p:nvPr>
            <p:ph idx="1"/>
          </p:nvPr>
        </p:nvGraphicFramePr>
        <p:xfrm>
          <a:off x="762000" y="2814638"/>
          <a:ext cx="7086600" cy="3081528"/>
        </p:xfrm>
        <a:graphic>
          <a:graphicData uri="http://schemas.openxmlformats.org/drawingml/2006/table">
            <a:tbl>
              <a:tblPr/>
              <a:tblGrid>
                <a:gridCol w="2514600"/>
                <a:gridCol w="4572000"/>
              </a:tblGrid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PHP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Software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Platform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Free (Linux)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Development Tools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2"/>
                        </a:rPr>
                        <a:t>PHP Coder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hlinkClick r:id="rId3"/>
                        </a:rPr>
                        <a:t>jEdit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Dukungan PHP</a:t>
            </a:r>
            <a:endParaRPr lang="en-GB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260850" cy="4525963"/>
          </a:xfrm>
        </p:spPr>
        <p:txBody>
          <a:bodyPr/>
          <a:lstStyle/>
          <a:p>
            <a:pPr>
              <a:lnSpc>
                <a:spcPct val="83000"/>
              </a:lnSpc>
            </a:pPr>
            <a:r>
              <a:rPr lang="en-GB"/>
              <a:t>GD (GIF, JPEG, PNG) </a:t>
            </a:r>
          </a:p>
          <a:p>
            <a:pPr>
              <a:lnSpc>
                <a:spcPct val="83000"/>
              </a:lnSpc>
            </a:pPr>
            <a:r>
              <a:rPr lang="en-GB"/>
              <a:t>SNMP</a:t>
            </a:r>
          </a:p>
          <a:p>
            <a:pPr>
              <a:lnSpc>
                <a:spcPct val="83000"/>
              </a:lnSpc>
            </a:pPr>
            <a:r>
              <a:rPr lang="en-GB"/>
              <a:t>IMAP (POP, NNTP)</a:t>
            </a:r>
          </a:p>
          <a:p>
            <a:pPr>
              <a:lnSpc>
                <a:spcPct val="83000"/>
              </a:lnSpc>
            </a:pPr>
            <a:r>
              <a:rPr lang="en-GB"/>
              <a:t>FTP</a:t>
            </a:r>
          </a:p>
          <a:p>
            <a:pPr>
              <a:lnSpc>
                <a:spcPct val="83000"/>
              </a:lnSpc>
            </a:pPr>
            <a:r>
              <a:rPr lang="en-GB"/>
              <a:t>XML parser</a:t>
            </a:r>
          </a:p>
          <a:p>
            <a:pPr>
              <a:lnSpc>
                <a:spcPct val="83000"/>
              </a:lnSpc>
            </a:pPr>
            <a:r>
              <a:rPr lang="en-GB"/>
              <a:t>PDF generation</a:t>
            </a:r>
          </a:p>
          <a:p>
            <a:pPr>
              <a:lnSpc>
                <a:spcPct val="83000"/>
              </a:lnSpc>
            </a:pPr>
            <a:r>
              <a:rPr lang="en-GB"/>
              <a:t>DCOM (Win32 only) </a:t>
            </a:r>
          </a:p>
          <a:p>
            <a:pPr>
              <a:lnSpc>
                <a:spcPct val="83000"/>
              </a:lnSpc>
            </a:pPr>
            <a:r>
              <a:rPr lang="en-GB"/>
              <a:t>SWF (Flash)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4859338" y="1628775"/>
            <a:ext cx="3779837" cy="372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800"/>
              <a:t>zlib (compressed IO)</a:t>
            </a:r>
          </a:p>
          <a:p>
            <a:pPr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800"/>
              <a:t>Charset/text conversion (UTF-8, Cyrillic, Hebrew)</a:t>
            </a:r>
          </a:p>
          <a:p>
            <a:pPr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800"/>
              <a:t>SOAP</a:t>
            </a:r>
          </a:p>
          <a:p>
            <a:pPr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800"/>
              <a:t>Cybercash </a:t>
            </a:r>
          </a:p>
          <a:p>
            <a:pPr>
              <a:lnSpc>
                <a:spcPct val="93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GB" sz="2800"/>
              <a:t>ASPELL/PSPELL</a:t>
            </a:r>
            <a:r>
              <a:rPr lang="en-GB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Script</a:t>
            </a:r>
          </a:p>
        </p:txBody>
      </p:sp>
      <p:pic>
        <p:nvPicPr>
          <p:cNvPr id="204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 syntax</a:t>
            </a:r>
          </a:p>
        </p:txBody>
      </p:sp>
      <p:pic>
        <p:nvPicPr>
          <p:cNvPr id="2150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Komentar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Tanda //,digunakan untuk komentar satu baris </a:t>
            </a:r>
          </a:p>
          <a:p>
            <a:r>
              <a:rPr lang="en-US"/>
              <a:t>Tanda /* dan */, digunakan untuk mengawali dan mengakhiri komentar </a:t>
            </a:r>
          </a:p>
          <a:p>
            <a:r>
              <a:rPr lang="en-US"/>
              <a:t>Tanda #, digunakan untuk komentar satu baris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side technologies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Hardware:</a:t>
            </a:r>
          </a:p>
          <a:p>
            <a:pPr lvl="1"/>
            <a:r>
              <a:rPr lang="en-US"/>
              <a:t>Server</a:t>
            </a:r>
          </a:p>
          <a:p>
            <a:r>
              <a:rPr lang="en-US"/>
              <a:t>Software:</a:t>
            </a:r>
          </a:p>
          <a:p>
            <a:pPr lvl="1"/>
            <a:r>
              <a:rPr lang="en-US"/>
              <a:t>Web server</a:t>
            </a:r>
          </a:p>
          <a:p>
            <a:pPr lvl="1"/>
            <a:r>
              <a:rPr lang="en-US"/>
              <a:t>Server side Programming Tools</a:t>
            </a:r>
          </a:p>
          <a:p>
            <a:pPr lvl="1"/>
            <a:r>
              <a:rPr lang="en-US"/>
              <a:t>Utility Programming Tools</a:t>
            </a:r>
          </a:p>
          <a:p>
            <a:pPr lvl="1"/>
            <a:r>
              <a:rPr lang="en-US"/>
              <a:t>Database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data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Tipe Skalar: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boolean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integer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floating-point number (float)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string</a:t>
            </a:r>
          </a:p>
          <a:p>
            <a:pPr>
              <a:lnSpc>
                <a:spcPct val="90000"/>
              </a:lnSpc>
            </a:pPr>
            <a:r>
              <a:rPr lang="en-US" sz="2400"/>
              <a:t>Tipe Compound: 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array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object</a:t>
            </a:r>
          </a:p>
          <a:p>
            <a:pPr>
              <a:lnSpc>
                <a:spcPct val="90000"/>
              </a:lnSpc>
            </a:pPr>
            <a:r>
              <a:rPr lang="en-US" sz="2400"/>
              <a:t>Tipe Special: 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NULL</a:t>
            </a:r>
          </a:p>
          <a:p>
            <a:pPr>
              <a:lnSpc>
                <a:spcPct val="90000"/>
              </a:lnSpc>
            </a:pPr>
            <a:r>
              <a:rPr lang="en-US" sz="2400"/>
              <a:t>Tipe Boolean: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TRUE / 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Data Numerik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Numerik Bulat</a:t>
            </a:r>
          </a:p>
          <a:p>
            <a:r>
              <a:rPr lang="en-US"/>
              <a:t>Desimal (base-10)</a:t>
            </a:r>
          </a:p>
          <a:p>
            <a:r>
              <a:rPr lang="en-US"/>
              <a:t>Oktal (base-8, diawali 0 [nol])</a:t>
            </a:r>
          </a:p>
          <a:p>
            <a:r>
              <a:rPr lang="en-US"/>
              <a:t>Hexadesimal (base-16, diawali 0x [nol x])</a:t>
            </a:r>
          </a:p>
          <a:p>
            <a:r>
              <a:rPr lang="en-US"/>
              <a:t>Lebar 32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Data Float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Angka Desimal </a:t>
            </a:r>
          </a:p>
          <a:p>
            <a:r>
              <a:rPr lang="en-US"/>
              <a:t>Lebar 64 bit </a:t>
            </a:r>
          </a:p>
          <a:p>
            <a:r>
              <a:rPr lang="en-US"/>
              <a:t>Maksimum ~1.8e308 </a:t>
            </a:r>
          </a:p>
          <a:p>
            <a:r>
              <a:rPr lang="en-US"/>
              <a:t>Presisi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Tipe String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Gabungan Karakter </a:t>
            </a:r>
          </a:p>
          <a:p>
            <a:r>
              <a:rPr lang="en-US"/>
              <a:t>Single Quote </a:t>
            </a:r>
          </a:p>
          <a:p>
            <a:r>
              <a:rPr lang="en-US"/>
              <a:t>Double Quote </a:t>
            </a:r>
          </a:p>
          <a:p>
            <a:r>
              <a:rPr lang="en-US"/>
              <a:t>Heredoc Syntax</a:t>
            </a:r>
          </a:p>
          <a:p>
            <a:pPr>
              <a:buFontTx/>
              <a:buNone/>
            </a:pPr>
            <a:r>
              <a:rPr lang="en-US"/>
              <a:t>	</a:t>
            </a: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2492375"/>
            <a:ext cx="4897437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Konstanta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de-DE"/>
              <a:t>&lt;?</a:t>
            </a:r>
          </a:p>
          <a:p>
            <a:pPr>
              <a:buFontTx/>
              <a:buNone/>
            </a:pPr>
            <a:r>
              <a:rPr lang="de-DE"/>
              <a:t>	define(“USERNAME”,”Antonie”); </a:t>
            </a:r>
          </a:p>
          <a:p>
            <a:pPr>
              <a:buFontTx/>
              <a:buNone/>
            </a:pPr>
            <a:r>
              <a:rPr lang="de-DE"/>
              <a:t>	echo “User Name :”.USERNAME;</a:t>
            </a:r>
          </a:p>
          <a:p>
            <a:pPr>
              <a:buFontTx/>
              <a:buNone/>
            </a:pPr>
            <a:r>
              <a:rPr lang="de-DE"/>
              <a:t>?&gt;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Deklarasi Variabel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Konversi String ke Angka</a:t>
            </a:r>
            <a:endParaRPr lang="en-GB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Contoh:</a:t>
            </a:r>
          </a:p>
          <a:p>
            <a:pPr lvl="1"/>
            <a:r>
              <a:rPr lang="pt-BR" dirty="0"/>
              <a:t>$a = 1 + “10.5”;</a:t>
            </a:r>
          </a:p>
          <a:p>
            <a:pPr lvl="1"/>
            <a:r>
              <a:rPr lang="pt-BR" dirty="0"/>
              <a:t>$a = 1 + “-1.3e3”;</a:t>
            </a:r>
          </a:p>
          <a:p>
            <a:pPr lvl="1"/>
            <a:r>
              <a:rPr lang="pt-BR" dirty="0"/>
              <a:t>$a = 1 + “bob-1.3e3”;</a:t>
            </a:r>
          </a:p>
          <a:p>
            <a:pPr lvl="1"/>
            <a:r>
              <a:rPr lang="pt-BR" dirty="0"/>
              <a:t>$a = 1 + “bob3”;</a:t>
            </a:r>
          </a:p>
          <a:p>
            <a:pPr lvl="1"/>
            <a:r>
              <a:rPr lang="pt-BR" dirty="0"/>
              <a:t>$a = 1 + “10 ayam kate”;</a:t>
            </a:r>
          </a:p>
          <a:p>
            <a:pPr lvl="1"/>
            <a:r>
              <a:rPr lang="pt-BR" dirty="0"/>
              <a:t>$a = 1 + “10.2 ayam kate”;</a:t>
            </a:r>
          </a:p>
          <a:p>
            <a:pPr lvl="1"/>
            <a:r>
              <a:rPr lang="pt-BR" dirty="0"/>
              <a:t>$a = “10.0 ayam” + 1;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Arithmetic (+, -, *, /)</a:t>
            </a:r>
          </a:p>
          <a:p>
            <a:r>
              <a:rPr lang="en-US"/>
              <a:t>Concatenation (.) </a:t>
            </a:r>
          </a:p>
          <a:p>
            <a:r>
              <a:rPr lang="en-US"/>
              <a:t>Assigment(+=, -=, /=, *=, %=, .=)</a:t>
            </a:r>
          </a:p>
          <a:p>
            <a:r>
              <a:rPr lang="en-US"/>
              <a:t>Comparison (==, !=, &gt;, &lt;,  &gt;=, &lt;=)</a:t>
            </a:r>
          </a:p>
          <a:p>
            <a:r>
              <a:rPr lang="en-US"/>
              <a:t>Logical (||, &amp;&amp;, !)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If syntax</a:t>
            </a:r>
          </a:p>
        </p:txBody>
      </p:sp>
      <p:pic>
        <p:nvPicPr>
          <p:cNvPr id="2867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</a:t>
            </a:r>
            <a:endParaRPr lang="en-GB"/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/>
              <a:t>Komponen Web</a:t>
            </a:r>
            <a:endParaRPr lang="en-US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ph idx="1"/>
          </p:nvPr>
        </p:nvGraphicFramePr>
        <p:xfrm>
          <a:off x="838200" y="1600200"/>
          <a:ext cx="7772400" cy="4630738"/>
        </p:xfrm>
        <a:graphic>
          <a:graphicData uri="http://schemas.openxmlformats.org/presentationml/2006/ole">
            <p:oleObj spid="_x0000_s5123" name="Bitmap Image" r:id="rId3" imgW="6458852" imgH="384761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</a:t>
            </a:r>
            <a:endParaRPr lang="en-GB"/>
          </a:p>
        </p:txBody>
      </p:sp>
      <p:pic>
        <p:nvPicPr>
          <p:cNvPr id="4301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</a:t>
            </a:r>
            <a:endParaRPr lang="en-GB"/>
          </a:p>
        </p:txBody>
      </p:sp>
      <p:pic>
        <p:nvPicPr>
          <p:cNvPr id="4403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</a:t>
            </a:r>
            <a:endParaRPr lang="en-GB"/>
          </a:p>
        </p:txBody>
      </p:sp>
      <p:pic>
        <p:nvPicPr>
          <p:cNvPr id="45059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continue</a:t>
            </a:r>
            <a:endParaRPr lang="en-GB"/>
          </a:p>
        </p:txBody>
      </p:sp>
      <p:pic>
        <p:nvPicPr>
          <p:cNvPr id="4608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</a:t>
            </a:r>
            <a:endParaRPr lang="en-GB"/>
          </a:p>
        </p:txBody>
      </p:sp>
      <p:pic>
        <p:nvPicPr>
          <p:cNvPr id="40963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Custom Array</a:t>
            </a:r>
            <a:endParaRPr lang="en-GB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GB" sz="2800"/>
              <a:t>Contoh pembuatan array dengan custom key 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</a:t>
            </a:r>
            <a:r>
              <a:rPr lang="en-GB" sz="2000"/>
              <a:t>&lt;?php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000"/>
              <a:t>	// This array is the same as ...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000"/>
              <a:t>	array(5 =&gt; 43, 32, 56, "b" =&gt; 12);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000"/>
              <a:t>	// ...this array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000"/>
              <a:t>	array(5 =&gt; 43, 6 =&gt; 32, 7 =&gt; 56, "b" =&gt; 12);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000"/>
              <a:t>	?&gt;</a:t>
            </a:r>
          </a:p>
          <a:p>
            <a:pPr>
              <a:lnSpc>
                <a:spcPct val="73000"/>
              </a:lnSpc>
              <a:buFontTx/>
              <a:buNone/>
            </a:pPr>
            <a:endParaRPr lang="en-GB" sz="2000"/>
          </a:p>
          <a:p>
            <a:pPr>
              <a:lnSpc>
                <a:spcPct val="73000"/>
              </a:lnSpc>
            </a:pPr>
            <a:r>
              <a:rPr lang="en-GB" sz="2800"/>
              <a:t>Size of array is not defined</a:t>
            </a:r>
          </a:p>
          <a:p>
            <a:pPr>
              <a:lnSpc>
                <a:spcPct val="73000"/>
              </a:lnSpc>
            </a:pPr>
            <a:r>
              <a:rPr lang="en-GB" sz="2800"/>
              <a:t>If you add a new element the maximum of the integer indices is taken, and the new key will be that maximum value + 1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While-list</a:t>
            </a:r>
            <a:endParaRPr lang="en-GB"/>
          </a:p>
        </p:txBody>
      </p:sp>
      <p:pic>
        <p:nvPicPr>
          <p:cNvPr id="4813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 (1)</a:t>
            </a:r>
            <a:endParaRPr lang="en-GB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&lt;?php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$arr = array("one", "two", "three");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reset($arr);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while (list($key, $value) = each ($arr)) {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    echo "Key: $key; Value: $value&lt;br /&gt;\n";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}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foreach ($arr as $key =&gt; $value) {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    echo "Key: $key; Value: $value&lt;br /&gt;\n";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}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Foreach (2)</a:t>
            </a:r>
            <a:endParaRPr lang="en-GB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&lt;?php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$arr = array("one", "two", "three");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reset ($arr);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while (list(, $value) = each ($arr)) {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    echo "Value: $value&lt;br /&gt;\n";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}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foreach ($arr as $value) {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    echo "Value: $value&lt;br /&gt;\n";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	}</a:t>
            </a:r>
          </a:p>
          <a:p>
            <a:pPr>
              <a:lnSpc>
                <a:spcPct val="73000"/>
              </a:lnSpc>
              <a:buFontTx/>
              <a:buNone/>
            </a:pPr>
            <a:r>
              <a:rPr lang="en-GB" sz="280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Fungsi-fungsi dalam array</a:t>
            </a:r>
            <a:endParaRPr lang="en-GB"/>
          </a:p>
        </p:txBody>
      </p:sp>
      <p:pic>
        <p:nvPicPr>
          <p:cNvPr id="4915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458200" cy="762000"/>
          </a:xfrm>
        </p:spPr>
        <p:txBody>
          <a:bodyPr/>
          <a:lstStyle/>
          <a:p>
            <a:pPr algn="l"/>
            <a:r>
              <a:rPr lang="en-US" b="1"/>
              <a:t>Mapping URL Sistem Web</a:t>
            </a:r>
            <a:endParaRPr lang="en-US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  <a:endParaRPr lang="en-GB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&lt;? //explodeimplode.php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$city[0]="Jogja";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$city[1]="Bandung";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$city[3]="Surabaya";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$strgabung = implode("-",$city);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echo "Stlh digabung: ".$strgabung."&lt;br&gt;";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$cityarray = explode("-",$strgabung);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foreach ($cityarray as $key=&gt;$value){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echo "Array ke-".$key." = ".$value."&lt;br&gt;";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NULL</a:t>
            </a:r>
            <a:endParaRPr lang="en-GB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NULL menyatakan variabel yang tidak ada nilainya</a:t>
            </a:r>
          </a:p>
          <a:p>
            <a:r>
              <a:rPr lang="en-GB"/>
              <a:t>Sebuah variabel NULL, jika</a:t>
            </a:r>
          </a:p>
          <a:p>
            <a:pPr lvl="1"/>
            <a:r>
              <a:rPr lang="en-GB"/>
              <a:t>Dinyatakan sebagai NULL dengan opertor =</a:t>
            </a:r>
          </a:p>
          <a:p>
            <a:pPr lvl="1"/>
            <a:r>
              <a:rPr lang="en-GB"/>
              <a:t>Belum pernah diberikan suatu nilai literal</a:t>
            </a:r>
          </a:p>
          <a:p>
            <a:pPr lvl="1"/>
            <a:r>
              <a:rPr lang="en-GB"/>
              <a:t>Telah di unset()</a:t>
            </a:r>
          </a:p>
          <a:p>
            <a:r>
              <a:rPr lang="en-GB"/>
              <a:t>Untuk mengecek apakah variabel NULL atau tidak, dapat digunakan fungsi is_null()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Unset dan Bracket</a:t>
            </a:r>
            <a:endParaRPr lang="en-GB"/>
          </a:p>
        </p:txBody>
      </p:sp>
      <p:pic>
        <p:nvPicPr>
          <p:cNvPr id="5325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en-GB"/>
          </a:p>
        </p:txBody>
      </p:sp>
      <p:pic>
        <p:nvPicPr>
          <p:cNvPr id="47107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global</a:t>
            </a:r>
            <a:endParaRPr lang="en-GB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$_GET[“</a:t>
            </a:r>
            <a:r>
              <a:rPr lang="en-GB" dirty="0" err="1"/>
              <a:t>varname</a:t>
            </a:r>
            <a:r>
              <a:rPr lang="en-GB" dirty="0"/>
              <a:t>”]</a:t>
            </a:r>
          </a:p>
          <a:p>
            <a:r>
              <a:rPr lang="en-GB" dirty="0"/>
              <a:t>$_POST[“</a:t>
            </a:r>
            <a:r>
              <a:rPr lang="en-GB" dirty="0" err="1"/>
              <a:t>varname</a:t>
            </a:r>
            <a:r>
              <a:rPr lang="en-GB" dirty="0"/>
              <a:t>”]</a:t>
            </a:r>
          </a:p>
          <a:p>
            <a:r>
              <a:rPr lang="en-GB" dirty="0"/>
              <a:t>$_SESSION[“</a:t>
            </a:r>
            <a:r>
              <a:rPr lang="en-GB" dirty="0" err="1"/>
              <a:t>varname</a:t>
            </a:r>
            <a:r>
              <a:rPr lang="en-GB" dirty="0"/>
              <a:t>”]</a:t>
            </a:r>
          </a:p>
          <a:p>
            <a:r>
              <a:rPr lang="en-GB" dirty="0"/>
              <a:t>$_COOKIE[“</a:t>
            </a:r>
            <a:r>
              <a:rPr lang="en-GB" dirty="0" err="1"/>
              <a:t>varname</a:t>
            </a:r>
            <a:r>
              <a:rPr lang="en-GB" dirty="0"/>
              <a:t>”]</a:t>
            </a:r>
          </a:p>
          <a:p>
            <a:r>
              <a:rPr lang="en-GB" dirty="0"/>
              <a:t>$_REQUEST[“</a:t>
            </a:r>
            <a:r>
              <a:rPr lang="en-GB" dirty="0" err="1"/>
              <a:t>varname</a:t>
            </a:r>
            <a:r>
              <a:rPr lang="en-GB" dirty="0"/>
              <a:t>”]</a:t>
            </a:r>
          </a:p>
          <a:p>
            <a:r>
              <a:rPr lang="en-GB" dirty="0"/>
              <a:t>$_FILES[“</a:t>
            </a:r>
            <a:r>
              <a:rPr lang="en-GB" dirty="0" err="1"/>
              <a:t>varname</a:t>
            </a:r>
            <a:r>
              <a:rPr lang="en-GB" dirty="0"/>
              <a:t>”]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</a:t>
            </a:r>
            <a:endParaRPr lang="en-GB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session_start() //dipaling atas</a:t>
            </a:r>
          </a:p>
          <a:p>
            <a:r>
              <a:rPr lang="en-US"/>
              <a:t>session_register(&lt;nama,nama,nama&gt;)</a:t>
            </a:r>
          </a:p>
          <a:p>
            <a:r>
              <a:rPr lang="en-US"/>
              <a:t>session_unregister(&lt;nama,nama,nama&gt;</a:t>
            </a:r>
          </a:p>
          <a:p>
            <a:r>
              <a:rPr lang="en-US"/>
              <a:t>if (session_is_registered(&lt;nama&gt;))</a:t>
            </a:r>
          </a:p>
          <a:p>
            <a:r>
              <a:rPr lang="en-US"/>
              <a:t>unset(&lt;nama&gt;)</a:t>
            </a:r>
          </a:p>
          <a:p>
            <a:r>
              <a:rPr lang="en-US"/>
              <a:t>session_destroy()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upload</a:t>
            </a:r>
            <a:endParaRPr lang="en-GB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If(copy(source, destination))</a:t>
            </a:r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variable</a:t>
            </a:r>
            <a:endParaRPr lang="en-GB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$_SERVER is an array containing information such as</a:t>
            </a:r>
          </a:p>
          <a:p>
            <a:pPr lvl="1"/>
            <a:r>
              <a:rPr lang="en-GB"/>
              <a:t>Headers</a:t>
            </a:r>
          </a:p>
          <a:p>
            <a:pPr lvl="1"/>
            <a:r>
              <a:rPr lang="en-GB"/>
              <a:t>Paths</a:t>
            </a:r>
          </a:p>
          <a:p>
            <a:pPr lvl="1"/>
            <a:r>
              <a:rPr lang="en-GB"/>
              <a:t>Script locations</a:t>
            </a:r>
          </a:p>
          <a:p>
            <a:r>
              <a:rPr lang="en-GB"/>
              <a:t>The entries in this array are created by the webserver. There is no guarantee that every  webserver will provide any of these; servers may omit some, or provide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  <a:endParaRPr lang="en-GB"/>
          </a:p>
        </p:txBody>
      </p:sp>
      <p:pic>
        <p:nvPicPr>
          <p:cNvPr id="593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23925"/>
          </a:xfrm>
        </p:spPr>
        <p:txBody>
          <a:bodyPr/>
          <a:lstStyle/>
          <a:p>
            <a:r>
              <a:rPr lang="en-US"/>
              <a:t>SERVER variable</a:t>
            </a:r>
            <a:endParaRPr lang="en-GB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73000"/>
              </a:lnSpc>
            </a:pPr>
            <a:r>
              <a:rPr lang="en-GB" sz="2400"/>
              <a:t>'REMOTE_ADDR' </a:t>
            </a:r>
          </a:p>
          <a:p>
            <a:pPr lvl="1">
              <a:lnSpc>
                <a:spcPct val="73000"/>
              </a:lnSpc>
            </a:pPr>
            <a:r>
              <a:rPr lang="en-GB" sz="2000"/>
              <a:t>The IP address from which the user is viewing the current page. </a:t>
            </a:r>
          </a:p>
          <a:p>
            <a:pPr>
              <a:lnSpc>
                <a:spcPct val="73000"/>
              </a:lnSpc>
            </a:pPr>
            <a:r>
              <a:rPr lang="en-GB" sz="2400"/>
              <a:t>'REMOTE_HOST' </a:t>
            </a:r>
          </a:p>
          <a:p>
            <a:pPr lvl="1">
              <a:lnSpc>
                <a:spcPct val="73000"/>
              </a:lnSpc>
            </a:pPr>
            <a:r>
              <a:rPr lang="en-GB" sz="2000"/>
              <a:t>The Host name from which the user is viewing the current page. The reverse dns lookup is based off the REMOTE_ADDR of the user. </a:t>
            </a:r>
          </a:p>
          <a:p>
            <a:pPr>
              <a:lnSpc>
                <a:spcPct val="73000"/>
              </a:lnSpc>
            </a:pPr>
            <a:r>
              <a:rPr lang="en-GB" sz="2400"/>
              <a:t>'REMOTE_PORT' </a:t>
            </a:r>
          </a:p>
          <a:p>
            <a:pPr lvl="1">
              <a:lnSpc>
                <a:spcPct val="73000"/>
              </a:lnSpc>
            </a:pPr>
            <a:r>
              <a:rPr lang="en-GB" sz="2000"/>
              <a:t>The port being used on the user's machine to communicate with the web server. </a:t>
            </a:r>
          </a:p>
          <a:p>
            <a:pPr>
              <a:lnSpc>
                <a:spcPct val="73000"/>
              </a:lnSpc>
            </a:pPr>
            <a:r>
              <a:rPr lang="en-GB" sz="2400"/>
              <a:t>$_COOKIE</a:t>
            </a:r>
          </a:p>
          <a:p>
            <a:pPr lvl="1">
              <a:lnSpc>
                <a:spcPct val="73000"/>
              </a:lnSpc>
            </a:pPr>
            <a:r>
              <a:rPr lang="en-GB" sz="2000"/>
              <a:t>An associative array of variables passed to the current script via HTTP cookies. Automatically global in any scope.</a:t>
            </a:r>
          </a:p>
          <a:p>
            <a:pPr>
              <a:lnSpc>
                <a:spcPct val="73000"/>
              </a:lnSpc>
            </a:pPr>
            <a:r>
              <a:rPr lang="en-GB" sz="2400"/>
              <a:t>$_POST</a:t>
            </a:r>
          </a:p>
          <a:p>
            <a:pPr lvl="1">
              <a:lnSpc>
                <a:spcPct val="73000"/>
              </a:lnSpc>
            </a:pPr>
            <a:r>
              <a:rPr lang="en-GB" sz="2000"/>
              <a:t>An associative array of variables passed to the current script via the HTTP POST method.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/>
              <a:t>Web Server vs Web Application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31972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Web Application: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Menggunakan bahasa Pemprograman(misal ASP, PHP, Java, .Net, Perl atau  .NET)</a:t>
            </a:r>
          </a:p>
          <a:p>
            <a:pPr>
              <a:lnSpc>
                <a:spcPct val="90000"/>
              </a:lnSpc>
            </a:pPr>
            <a:r>
              <a:rPr lang="en-US" sz="2400"/>
              <a:t>Web Server: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Melayani permintaan client dan meneruskan ke aplikasi yang sesuai selanjutnya diproses oleh aplikasi yang sesuai (misal IIS, Apache, thttpd dll.)</a:t>
            </a:r>
          </a:p>
          <a:p>
            <a:pPr>
              <a:lnSpc>
                <a:spcPct val="90000"/>
              </a:lnSpc>
            </a:pPr>
            <a:r>
              <a:rPr lang="en-US" sz="2400"/>
              <a:t>Web Application tidak bisa jalan tanpa Web Server</a:t>
            </a:r>
          </a:p>
          <a:p>
            <a:pPr>
              <a:lnSpc>
                <a:spcPct val="90000"/>
              </a:lnSpc>
            </a:pPr>
            <a:r>
              <a:rPr lang="en-US" sz="2400"/>
              <a:t>Web Server bisa bekerja tanpa Web Application (Tapi hanya bisa melayani web dengan content statis)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8175" y="4797425"/>
            <a:ext cx="5256213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 smtClean="0"/>
              <a:t>Terima</a:t>
            </a:r>
            <a:r>
              <a:rPr lang="en-US" dirty="0" smtClean="0"/>
              <a:t> </a:t>
            </a:r>
            <a:r>
              <a:rPr lang="en-US" dirty="0" err="1" smtClean="0"/>
              <a:t>Kasih</a:t>
            </a:r>
            <a:endParaRPr lang="id-ID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Server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Server: apache, xitami, PWS, IIS</a:t>
            </a:r>
          </a:p>
          <a:p>
            <a:r>
              <a:rPr lang="en-US"/>
              <a:t>Biasanya diinstall bersama dengan PHP dan MySQL =&gt; ApacheTriad</a:t>
            </a:r>
          </a:p>
          <a:p>
            <a:pPr lvl="1"/>
            <a:r>
              <a:rPr lang="en-US"/>
              <a:t>Aplikasi free, ukuran cukup besar</a:t>
            </a:r>
          </a:p>
          <a:p>
            <a:pPr lvl="1"/>
            <a:r>
              <a:rPr lang="en-US"/>
              <a:t>Tidak perlu konfigurasi</a:t>
            </a:r>
          </a:p>
          <a:p>
            <a:pPr lvl="2"/>
            <a:r>
              <a:rPr lang="en-US"/>
              <a:t>Hanya perlu user &amp; password apache dan MySQL</a:t>
            </a:r>
          </a:p>
          <a:p>
            <a:r>
              <a:rPr lang="en-US"/>
              <a:t>Bisa diinstall di Linux (XAMPP) dan Windows (WAMPP)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http://www.apachefriends.org/en/xampp-windows.html</a:t>
            </a: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 side programming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Bahasa: </a:t>
            </a:r>
            <a:r>
              <a:rPr lang="en-US" sz="2800" b="1"/>
              <a:t>PHP</a:t>
            </a:r>
            <a:r>
              <a:rPr lang="en-US" sz="2800"/>
              <a:t>, ASP classic, ColdFusion, ASP.NET, JSP / JSF, Ruby on Rails</a:t>
            </a:r>
          </a:p>
          <a:p>
            <a:endParaRPr lang="en-US" sz="2800"/>
          </a:p>
          <a:p>
            <a:r>
              <a:rPr lang="en-US" sz="2800"/>
              <a:t>PHP: PHP Hypertext Preprocessors</a:t>
            </a:r>
          </a:p>
          <a:p>
            <a:r>
              <a:rPr lang="en-US" sz="2800"/>
              <a:t>Gratis dari </a:t>
            </a:r>
            <a:r>
              <a:rPr lang="en-US" sz="2800">
                <a:hlinkClick r:id="rId2"/>
              </a:rPr>
              <a:t>www.php.net</a:t>
            </a:r>
            <a:r>
              <a:rPr lang="en-US" sz="2800"/>
              <a:t> </a:t>
            </a:r>
          </a:p>
          <a:p>
            <a:r>
              <a:rPr lang="en-US" sz="2800"/>
              <a:t>Mirip dengan bhs Java dan C</a:t>
            </a:r>
          </a:p>
          <a:p>
            <a:r>
              <a:rPr lang="en-US" sz="2800"/>
              <a:t>Bhs scripting yg paling populer</a:t>
            </a:r>
          </a:p>
          <a:p>
            <a:r>
              <a:rPr lang="en-US" sz="2800"/>
              <a:t>Rasmus Lerdorf, Andi Gutmans, Zeev Suraski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73BDD-9082-4527-A271-EE1197B0636E}" type="slidenum">
              <a:rPr lang="en-US"/>
              <a:pPr/>
              <a:t>9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3200" dirty="0" err="1" smtClean="0"/>
              <a:t>Pengertian</a:t>
            </a:r>
            <a:r>
              <a:rPr lang="en-US" sz="3200" dirty="0" smtClean="0"/>
              <a:t> </a:t>
            </a:r>
            <a:r>
              <a:rPr lang="en-US" sz="3200" dirty="0"/>
              <a:t>PHP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PHP singkatan dari “PHP Hypertext Preprocessor”</a:t>
            </a:r>
          </a:p>
          <a:p>
            <a:pPr>
              <a:lnSpc>
                <a:spcPct val="90000"/>
              </a:lnSpc>
            </a:pPr>
            <a:r>
              <a:rPr lang="en-US" sz="2000"/>
              <a:t>Dirancang untuk membentuk web dinamis</a:t>
            </a:r>
          </a:p>
          <a:p>
            <a:pPr>
              <a:lnSpc>
                <a:spcPct val="90000"/>
              </a:lnSpc>
            </a:pPr>
            <a:r>
              <a:rPr lang="en-US" sz="2000"/>
              <a:t>Memiliki fungsi yang sama dengan ASP, Cold Fusion atau Perl</a:t>
            </a:r>
          </a:p>
          <a:p>
            <a:pPr>
              <a:lnSpc>
                <a:spcPct val="90000"/>
              </a:lnSpc>
            </a:pPr>
            <a:r>
              <a:rPr lang="en-US" sz="2000"/>
              <a:t>Lahir dimulai dari Rasmus Lerdorf (1994) dari skrip Perl</a:t>
            </a:r>
          </a:p>
          <a:p>
            <a:pPr>
              <a:lnSpc>
                <a:spcPct val="90000"/>
              </a:lnSpc>
            </a:pPr>
            <a:r>
              <a:rPr lang="en-US" sz="2000"/>
              <a:t>Dapat berkomunikasi dengan database (misalnya mySQL)</a:t>
            </a:r>
          </a:p>
          <a:p>
            <a:pPr>
              <a:lnSpc>
                <a:spcPct val="90000"/>
              </a:lnSpc>
            </a:pPr>
            <a:r>
              <a:rPr lang="en-US" sz="2000"/>
              <a:t>PHP bersifat FREE</a:t>
            </a:r>
          </a:p>
          <a:p>
            <a:pPr>
              <a:lnSpc>
                <a:spcPct val="90000"/>
              </a:lnSpc>
            </a:pPr>
            <a:r>
              <a:rPr lang="en-US" sz="2000"/>
              <a:t>Awalnya dirancang untuk bekerja dengan Web Server Apache</a:t>
            </a:r>
          </a:p>
          <a:p>
            <a:pPr>
              <a:lnSpc>
                <a:spcPct val="90000"/>
              </a:lnSpc>
            </a:pPr>
            <a:r>
              <a:rPr lang="en-US" sz="2000"/>
              <a:t>Namun kahirnya dapat bekerja dengan PWS atau IIS</a:t>
            </a:r>
          </a:p>
          <a:p>
            <a:pPr>
              <a:lnSpc>
                <a:spcPct val="90000"/>
              </a:lnSpc>
            </a:pPr>
            <a:r>
              <a:rPr lang="en-US" sz="2000"/>
              <a:t>Kode PHP berposisi sebagai suatu TAG dalam dokumen HTML</a:t>
            </a:r>
          </a:p>
          <a:p>
            <a:pPr>
              <a:lnSpc>
                <a:spcPct val="90000"/>
              </a:lnSpc>
            </a:pPr>
            <a:r>
              <a:rPr lang="en-US" sz="2000"/>
              <a:t>Yaitu tag: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&lt;?php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	isi kode php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1056</Words>
  <Application>Microsoft Office PowerPoint</Application>
  <PresentationFormat>On-screen Show (4:3)</PresentationFormat>
  <Paragraphs>282</Paragraphs>
  <Slides>50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2" baseType="lpstr">
      <vt:lpstr>Default Design</vt:lpstr>
      <vt:lpstr>Bitmap Image</vt:lpstr>
      <vt:lpstr>Pengantar Pemrograman PHP</vt:lpstr>
      <vt:lpstr>Server side technologies</vt:lpstr>
      <vt:lpstr>Komponen Web</vt:lpstr>
      <vt:lpstr>Mapping URL Sistem Web</vt:lpstr>
      <vt:lpstr>Web Server vs Web Application</vt:lpstr>
      <vt:lpstr>Web Server</vt:lpstr>
      <vt:lpstr>http://www.apachefriends.org/en/xampp-windows.html</vt:lpstr>
      <vt:lpstr>Server side programming</vt:lpstr>
      <vt:lpstr> Pengertian PHP</vt:lpstr>
      <vt:lpstr> Cara kerja PHP</vt:lpstr>
      <vt:lpstr> Cara kerja PHP (lanjutan)</vt:lpstr>
      <vt:lpstr>How PHP works?</vt:lpstr>
      <vt:lpstr>Why is PHP used?</vt:lpstr>
      <vt:lpstr>Why is PHP used?</vt:lpstr>
      <vt:lpstr>Why is PHP used?</vt:lpstr>
      <vt:lpstr>Dukungan PHP</vt:lpstr>
      <vt:lpstr>PHP Script</vt:lpstr>
      <vt:lpstr>PHP syntax</vt:lpstr>
      <vt:lpstr>Komentar</vt:lpstr>
      <vt:lpstr>Tipe data</vt:lpstr>
      <vt:lpstr>Tipe Data Numerik</vt:lpstr>
      <vt:lpstr>Tipe Data Float</vt:lpstr>
      <vt:lpstr>Tipe String</vt:lpstr>
      <vt:lpstr>Konstanta</vt:lpstr>
      <vt:lpstr>Deklarasi Variabel</vt:lpstr>
      <vt:lpstr>Konversi String ke Angka</vt:lpstr>
      <vt:lpstr>Operator</vt:lpstr>
      <vt:lpstr>If syntax</vt:lpstr>
      <vt:lpstr>Switch</vt:lpstr>
      <vt:lpstr>while</vt:lpstr>
      <vt:lpstr>for</vt:lpstr>
      <vt:lpstr>break</vt:lpstr>
      <vt:lpstr>continue</vt:lpstr>
      <vt:lpstr>array</vt:lpstr>
      <vt:lpstr>Custom Array</vt:lpstr>
      <vt:lpstr>While-list</vt:lpstr>
      <vt:lpstr>Foreach (1)</vt:lpstr>
      <vt:lpstr>Foreach (2)</vt:lpstr>
      <vt:lpstr>Fungsi-fungsi dalam array</vt:lpstr>
      <vt:lpstr>Contoh</vt:lpstr>
      <vt:lpstr>NULL</vt:lpstr>
      <vt:lpstr>Unset dan Bracket</vt:lpstr>
      <vt:lpstr>function</vt:lpstr>
      <vt:lpstr>Array global</vt:lpstr>
      <vt:lpstr>Session</vt:lpstr>
      <vt:lpstr>File upload</vt:lpstr>
      <vt:lpstr>SERVER variable</vt:lpstr>
      <vt:lpstr>contoh</vt:lpstr>
      <vt:lpstr>SERVER variable</vt:lpstr>
      <vt:lpstr>Slide 50</vt:lpstr>
    </vt:vector>
  </TitlesOfParts>
  <Company>UKDW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Teknologi Web 5</dc:title>
  <dc:creator>antonie</dc:creator>
  <cp:lastModifiedBy>dearsa</cp:lastModifiedBy>
  <cp:revision>65</cp:revision>
  <dcterms:created xsi:type="dcterms:W3CDTF">2009-07-29T03:38:50Z</dcterms:created>
  <dcterms:modified xsi:type="dcterms:W3CDTF">2013-11-28T00:24:32Z</dcterms:modified>
</cp:coreProperties>
</file>