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Livvic"/>
      <p:regular r:id="rId33"/>
      <p:bold r:id="rId34"/>
      <p:italic r:id="rId35"/>
      <p:boldItalic r:id="rId36"/>
    </p:embeddedFont>
    <p:embeddedFont>
      <p:font typeface="Proxima Nova Semibold"/>
      <p:regular r:id="rId37"/>
      <p:bold r:id="rId38"/>
      <p:boldItalic r:id="rId39"/>
    </p:embeddedFont>
    <p:embeddedFont>
      <p:font typeface="Catamaran Light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hRZgblSWfyC3OSNTK+exT7HMSN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tamaranLight-regular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CatamaranLight-bold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Livvic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Livvic-italic.fntdata"/><Relationship Id="rId12" Type="http://schemas.openxmlformats.org/officeDocument/2006/relationships/slide" Target="slides/slide7.xml"/><Relationship Id="rId34" Type="http://schemas.openxmlformats.org/officeDocument/2006/relationships/font" Target="fonts/Livvic-bold.fntdata"/><Relationship Id="rId15" Type="http://schemas.openxmlformats.org/officeDocument/2006/relationships/slide" Target="slides/slide10.xml"/><Relationship Id="rId37" Type="http://schemas.openxmlformats.org/officeDocument/2006/relationships/font" Target="fonts/ProximaNova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Livvic-boldItalic.fntdata"/><Relationship Id="rId17" Type="http://schemas.openxmlformats.org/officeDocument/2006/relationships/slide" Target="slides/slide12.xml"/><Relationship Id="rId39" Type="http://schemas.openxmlformats.org/officeDocument/2006/relationships/font" Target="fonts/ProximaNova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 backend elérési útjának a gyökere az environment fájlban van. Az URL-ek további részét a képen látható módon adjuk hozzá.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Így kommunikál a frontend a backenddel. Subscribe-ok segítségével feliratkozunk a servicek-re, és a backend által visszaadott adatokat felhasználjuk.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Levente: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Megegyeztünk, hogy nem frontend-backend mentén osztjuk fel a dolgot, hanem mindegyikőnk éppúgy kiveszi a részét a program minden részéből. Funkciók mentén osztottuk fel a programot, mint ahogy látható 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Bence: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GitHubot használtunk a csapatmunka elősegítéséhez, külön branchekben dolgoztunk, amelyeket elkészültükkor pull requestek segítségével mergeltünk be a main ágba. Címkéket használtunk a kiosztott feladatokhoz a jobb áttekinthetőség érdekében. Főleg az iskolában értekeztünk napi szinten, de tanítási szünetekben, esetleg hétvégéken a Discordot vettük igénybe.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66ea53a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66ea53a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200">
                <a:solidFill>
                  <a:srgbClr val="3C40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Levente: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200">
                <a:solidFill>
                  <a:srgbClr val="3C40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Bemutatja a problémákat, beszél személyes rossz tapasztalatokról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hu-HU" sz="1200">
                <a:solidFill>
                  <a:srgbClr val="3C40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Lemaradtam tornákról mert nem hallottam róluk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hu-HU" sz="1200">
                <a:solidFill>
                  <a:srgbClr val="3C40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Nehezen megtalálható hiányos eredmények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3C40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200">
                <a:solidFill>
                  <a:srgbClr val="3C40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200">
                <a:solidFill>
                  <a:srgbClr val="3C40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Ezért alkottuk meg a foottourt…..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hu-HU" sz="1200">
                <a:solidFill>
                  <a:srgbClr val="3C404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Visszautalva kifejti a megoldásokat</a:t>
            </a:r>
            <a:endParaRPr sz="1200">
              <a:solidFill>
                <a:srgbClr val="3C404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>
                <a:solidFill>
                  <a:srgbClr val="3C4043"/>
                </a:solidFill>
                <a:highlight>
                  <a:srgbClr val="FFFFFF"/>
                </a:highlight>
              </a:rPr>
              <a:t>Levente: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hu-HU">
                <a:solidFill>
                  <a:srgbClr val="3C4043"/>
                </a:solidFill>
                <a:highlight>
                  <a:srgbClr val="FFFFFF"/>
                </a:highlight>
              </a:rPr>
              <a:t>Különböző felhasználói fiók szervezőknek, csapatvezetőknek, bíróknak. Mert más jogosultsággal rendelkeznek és másra használják a programot.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>
                <a:solidFill>
                  <a:srgbClr val="3C4043"/>
                </a:solidFill>
                <a:highlight>
                  <a:srgbClr val="FFFFFF"/>
                </a:highlight>
              </a:rPr>
              <a:t>Bence: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hu-HU">
                <a:solidFill>
                  <a:srgbClr val="3C4043"/>
                </a:solidFill>
                <a:highlight>
                  <a:srgbClr val="FFFFFF"/>
                </a:highlight>
              </a:rPr>
              <a:t>Szűrés különböző paraméterek alapján pl megye, jelentkezési díj, idő.  Online jelentkezés pár kattintással.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>
                <a:solidFill>
                  <a:srgbClr val="3C4043"/>
                </a:solidFill>
                <a:highlight>
                  <a:srgbClr val="FFFFFF"/>
                </a:highlight>
              </a:rPr>
              <a:t>Levetne: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hu-HU">
                <a:solidFill>
                  <a:srgbClr val="3C4043"/>
                </a:solidFill>
                <a:highlight>
                  <a:srgbClr val="FFFFFF"/>
                </a:highlight>
              </a:rPr>
              <a:t>A szervező könnyen pár dolog megadásával létre tud hozni tornát ami azonnal meg is jelenik az elérhető tornák között.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>
                <a:solidFill>
                  <a:srgbClr val="3C4043"/>
                </a:solidFill>
                <a:highlight>
                  <a:srgbClr val="FFFFFF"/>
                </a:highlight>
              </a:rPr>
              <a:t>Bence: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hu-HU">
                <a:solidFill>
                  <a:srgbClr val="3C4043"/>
                </a:solidFill>
                <a:highlight>
                  <a:srgbClr val="FFFFFF"/>
                </a:highlight>
              </a:rPr>
              <a:t>A szervezőnek nem kell bajlódnia a menetrend kialakításával, a megadott paraméterek alapján a program elvégzi helyette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>
                <a:solidFill>
                  <a:srgbClr val="3C4043"/>
                </a:solidFill>
                <a:highlight>
                  <a:srgbClr val="FFFFFF"/>
                </a:highlight>
              </a:rPr>
              <a:t>Levente: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hu-HU">
                <a:solidFill>
                  <a:srgbClr val="3C4043"/>
                </a:solidFill>
                <a:highlight>
                  <a:srgbClr val="FFFFFF"/>
                </a:highlight>
              </a:rPr>
              <a:t>Bármilyen eszközről bárhonnan megtekinthetőek az eredmények.</a:t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/>
              <a:t>Config fájlból történik a kapcsolódási információk betöltése, külön osztály az adatbázisnak, amelynek a getConnection függvényével lehet csatlakozni az adatbázishoz.</a:t>
            </a:r>
            <a:endParaRPr sz="1050"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/>
              <a:t>Levente:</a:t>
            </a:r>
            <a:br>
              <a:rPr lang="hu-HU" sz="1050"/>
            </a:br>
            <a:r>
              <a:rPr lang="hu-HU" sz="1050"/>
              <a:t>Composer segítségével (amelyet egyfajta csomagkezelőnek is lehet nevezni mint például a node packege managert) beimportáltuk a firebase által kiadott a program kezdetekor a legfrisebb 5.5 verziószámú JWT csomagot.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/>
              <a:t>Ennek a csomagnak az előre definiált, beépített funkcióival könnyedén megoldottuk az autentikálást.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/>
              <a:t>Bence: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/>
              <a:t>Minden frontend irányából érkező kérésnek tartalmeznia kell ezt a tokent, amelyet a felhasználónak bejelentkezéskor generálunk le.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/>
              <a:t>Ez a token tartalmazza a token lejárati idejét, legenerálási idejét, jogosultás kezeléshez szükséges adatokat.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/>
              <a:t>Amennyiben helytelen tokent tartalmaz a kérés az nem kerül végrehajtásra és a megfelelő hibakóddal ellátott válaszüzenetet küld a program.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/>
              <a:t>Levente: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/>
              <a:t>A lejárt token esetén sem kerül végrehajtásra a kérés és a felhasználó kijelentkeztetésre kerül.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/>
              <a:t>Különböző felhasználói típusoknak különböző jogosultságaik vannak. Pl. egy csapat vezető nem szerkesztheti a mérkőzés jegyzőkönyvét.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Levente: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Az adatbázis tervünk szerint létrehoztuk a megfelelő modell osztályokat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Bence: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Ezeknek a szintakszisa következetesen az adatbázisban a backenden és a frontended is megegyezik a képen látható módon.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hu-HU"/>
              <a:t>LEVENTE: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hu-HU"/>
              <a:t>CRUD = CREATE, READ, UPDATE, DELETE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Bence: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/>
              <a:t>Vannak fájljaink amik tartalmazzák az API végpontokat, amelyek meghívják az autentikáció után a megfelelő controllert.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Bence: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MySQL, mert ezzel már volt tapasztalatunk.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Levente: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Angulart választottunk, mivel az első pár hétben nagyon megtetszett nekünk. Ennek a 12-es verzióját használtuk, mivel ez volt a legfrissebb elérhető verzió a program fejlesztésének kezdetekor.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Statikus oldaltervekkel kezdtünk.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Bence: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Bootstrap elősegíti a reszponzivitást, melynek az 5-ös verzióját használtuk, ezzel a frameworkkel előzetes tapasztalataink voltak.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17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17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" name="Google Shape;16;p17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17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" name="Google Shape;18;p17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17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17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18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18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18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18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18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18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3" name="Google Shape;33;p18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18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18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18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19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19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19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8" name="Google Shape;48;p20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" name="Google Shape;51;p23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" name="Google Shape;53;p23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23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 rot="5400000">
            <a:off x="2892600" y="-2000250"/>
            <a:ext cx="3358800" cy="9144000"/>
          </a:xfrm>
          <a:prstGeom prst="rect">
            <a:avLst/>
          </a:prstGeom>
          <a:solidFill>
            <a:srgbClr val="43571C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>
            <p:ph type="ctrTitle"/>
          </p:nvPr>
        </p:nvSpPr>
        <p:spPr>
          <a:xfrm>
            <a:off x="2275800" y="1659975"/>
            <a:ext cx="4592400" cy="9117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hu-HU">
                <a:solidFill>
                  <a:schemeClr val="lt1"/>
                </a:solidFill>
              </a:rPr>
              <a:t>FootTour</a:t>
            </a:r>
            <a:endParaRPr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370950" y="257175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hu-HU"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Amateur tournaments,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hu-HU" sz="16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on professional level</a:t>
            </a:r>
            <a:endParaRPr sz="16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2432018" y="3703736"/>
            <a:ext cx="42799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Made by: Tankovits Bence, Szebik Levente</a:t>
            </a:r>
            <a:endParaRPr/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8200" y="1352550"/>
            <a:ext cx="1624584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16" y="1352550"/>
            <a:ext cx="1624584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/>
        </p:nvSpPr>
        <p:spPr>
          <a:xfrm>
            <a:off x="4571999" y="2203"/>
            <a:ext cx="4572000" cy="5141297"/>
          </a:xfrm>
          <a:prstGeom prst="rect">
            <a:avLst/>
          </a:prstGeom>
          <a:solidFill>
            <a:srgbClr val="43571C"/>
          </a:solidFill>
          <a:ln cap="flat" cmpd="sng" w="25400">
            <a:solidFill>
              <a:srgbClr val="435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5397500" y="2171640"/>
            <a:ext cx="2921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-HU" sz="20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Services</a:t>
            </a:r>
            <a:endParaRPr b="1" i="0" sz="20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5124092" y="2602528"/>
            <a:ext cx="3467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Contain the endpoint URLs</a:t>
            </a:r>
            <a:endParaRPr b="0" i="0" sz="14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Secure the connection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Subscribing</a:t>
            </a:r>
            <a:r>
              <a:rPr lang="hu-HU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in components</a:t>
            </a:r>
            <a:endParaRPr b="0" i="0" sz="14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017" y="1183135"/>
            <a:ext cx="3787971" cy="197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44" y="3960365"/>
            <a:ext cx="4463716" cy="51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/>
        </p:nvSpPr>
        <p:spPr>
          <a:xfrm>
            <a:off x="1" y="20230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-HU" sz="20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Responsivity</a:t>
            </a:r>
            <a:endParaRPr b="1" i="0" sz="20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64" y="1181100"/>
            <a:ext cx="4584836" cy="3479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1408" y="1181099"/>
            <a:ext cx="3502228" cy="347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5885400" y="810700"/>
            <a:ext cx="1329600" cy="4370100"/>
          </a:xfrm>
          <a:prstGeom prst="rect">
            <a:avLst/>
          </a:prstGeom>
          <a:solidFill>
            <a:srgbClr val="43571C">
              <a:alpha val="7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281050" y="975325"/>
            <a:ext cx="2271300" cy="116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0" y="0"/>
            <a:ext cx="1329600" cy="4370100"/>
          </a:xfrm>
          <a:prstGeom prst="rect">
            <a:avLst/>
          </a:prstGeom>
          <a:solidFill>
            <a:srgbClr val="43571C">
              <a:alpha val="7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720000" y="975325"/>
            <a:ext cx="2271300" cy="116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>
            <p:ph type="ctrTitle"/>
          </p:nvPr>
        </p:nvSpPr>
        <p:spPr>
          <a:xfrm rot="5400000">
            <a:off x="6910506" y="1414622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/>
              <a:t>TEAMWORK</a:t>
            </a:r>
            <a:endParaRPr/>
          </a:p>
        </p:txBody>
      </p:sp>
      <p:sp>
        <p:nvSpPr>
          <p:cNvPr id="188" name="Google Shape;188;p12"/>
          <p:cNvSpPr txBox="1"/>
          <p:nvPr>
            <p:ph idx="1" type="subTitle"/>
          </p:nvPr>
        </p:nvSpPr>
        <p:spPr>
          <a:xfrm>
            <a:off x="1326842" y="2147200"/>
            <a:ext cx="2239742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hu-HU" sz="1400">
                <a:latin typeface="Livvic"/>
                <a:ea typeface="Livvic"/>
                <a:cs typeface="Livvic"/>
                <a:sym typeface="Livvic"/>
              </a:rPr>
              <a:t>Login, registration</a:t>
            </a:r>
            <a:endParaRPr sz="1400">
              <a:latin typeface="Livvic"/>
              <a:ea typeface="Livvic"/>
              <a:cs typeface="Livvic"/>
              <a:sym typeface="Livvic"/>
            </a:endParaRPr>
          </a:p>
          <a:p>
            <a:pPr indent="-1841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hu-HU" sz="1400">
                <a:latin typeface="Livvic"/>
                <a:ea typeface="Livvic"/>
                <a:cs typeface="Livvic"/>
                <a:sym typeface="Livvic"/>
              </a:rPr>
              <a:t>Match report</a:t>
            </a:r>
            <a:endParaRPr sz="1400">
              <a:latin typeface="Livvic"/>
              <a:ea typeface="Livvic"/>
              <a:cs typeface="Livvic"/>
              <a:sym typeface="Livvic"/>
            </a:endParaRPr>
          </a:p>
          <a:p>
            <a:pPr indent="-1841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hu-HU" sz="1400">
                <a:latin typeface="Livvic"/>
                <a:ea typeface="Livvic"/>
                <a:cs typeface="Livvic"/>
                <a:sym typeface="Livvic"/>
              </a:rPr>
              <a:t>Applying for tournaments</a:t>
            </a:r>
            <a:endParaRPr sz="1400">
              <a:latin typeface="Livvic"/>
              <a:ea typeface="Livvic"/>
              <a:cs typeface="Livvic"/>
              <a:sym typeface="Livvic"/>
            </a:endParaRPr>
          </a:p>
          <a:p>
            <a:pPr indent="-1841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hu-HU" sz="1400">
                <a:latin typeface="Livvic"/>
                <a:ea typeface="Livvic"/>
                <a:cs typeface="Livvic"/>
                <a:sym typeface="Livvic"/>
              </a:rPr>
              <a:t>JWT</a:t>
            </a:r>
            <a:endParaRPr sz="14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89" name="Google Shape;189;p12"/>
          <p:cNvSpPr txBox="1"/>
          <p:nvPr>
            <p:ph idx="3" type="subTitle"/>
          </p:nvPr>
        </p:nvSpPr>
        <p:spPr>
          <a:xfrm>
            <a:off x="4068268" y="2147200"/>
            <a:ext cx="1817131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hu-HU" sz="14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Draw system</a:t>
            </a:r>
            <a:endParaRPr sz="14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1841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hu-HU" sz="14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Create tournament</a:t>
            </a:r>
            <a:endParaRPr sz="14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1841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hu-HU" sz="14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Schedule</a:t>
            </a:r>
            <a:endParaRPr sz="14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90" name="Google Shape;190;p12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lt1"/>
                </a:solidFill>
              </a:rPr>
              <a:t>BENCE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12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lt1"/>
                </a:solidFill>
              </a:rPr>
              <a:t>LEVENTE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44000" cy="534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/>
          <p:nvPr/>
        </p:nvSpPr>
        <p:spPr>
          <a:xfrm>
            <a:off x="4819650" y="1577400"/>
            <a:ext cx="4324350" cy="19887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hu-HU">
                <a:latin typeface="Livvic"/>
                <a:ea typeface="Livvic"/>
                <a:cs typeface="Livvic"/>
                <a:sym typeface="Livvic"/>
              </a:rPr>
              <a:t>Expansion to other sports</a:t>
            </a:r>
            <a:endParaRPr>
              <a:latin typeface="Livvic"/>
              <a:ea typeface="Livvic"/>
              <a:cs typeface="Livvic"/>
              <a:sym typeface="Livvic"/>
            </a:endParaRPr>
          </a:p>
          <a:p>
            <a:pPr indent="-171450" lvl="0" marL="17145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hu-HU">
                <a:latin typeface="Livvic"/>
                <a:ea typeface="Livvic"/>
                <a:cs typeface="Livvic"/>
                <a:sym typeface="Livvic"/>
              </a:rPr>
              <a:t>Online payment</a:t>
            </a:r>
            <a:endParaRPr>
              <a:latin typeface="Livvic"/>
              <a:ea typeface="Livvic"/>
              <a:cs typeface="Livvic"/>
              <a:sym typeface="Livvic"/>
            </a:endParaRPr>
          </a:p>
          <a:p>
            <a:pPr indent="-171450" lvl="0" marL="17145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hu-HU">
                <a:latin typeface="Livvic"/>
                <a:ea typeface="Livvic"/>
                <a:cs typeface="Livvic"/>
                <a:sym typeface="Livvic"/>
              </a:rPr>
              <a:t>Mobile application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03" name="Google Shape;203;p1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u-HU"/>
              <a:t>THE FUTURE</a:t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6ea53a2a_0_0"/>
          <p:cNvSpPr/>
          <p:nvPr/>
        </p:nvSpPr>
        <p:spPr>
          <a:xfrm>
            <a:off x="0" y="2123400"/>
            <a:ext cx="9144000" cy="896700"/>
          </a:xfrm>
          <a:prstGeom prst="rect">
            <a:avLst/>
          </a:prstGeom>
          <a:solidFill>
            <a:srgbClr val="43571C"/>
          </a:solidFill>
          <a:ln cap="flat" cmpd="sng" w="9525">
            <a:solidFill>
              <a:srgbClr val="435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266ea53a2a_0_0"/>
          <p:cNvSpPr txBox="1"/>
          <p:nvPr>
            <p:ph type="title"/>
          </p:nvPr>
        </p:nvSpPr>
        <p:spPr>
          <a:xfrm>
            <a:off x="75" y="2123400"/>
            <a:ext cx="9144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lt1"/>
                </a:solidFill>
              </a:rPr>
              <a:t>Thank you for your attention!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g1266ea53a2a_0_0"/>
          <p:cNvSpPr/>
          <p:nvPr/>
        </p:nvSpPr>
        <p:spPr>
          <a:xfrm>
            <a:off x="154375" y="215550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266ea53a2a_0_0"/>
          <p:cNvSpPr/>
          <p:nvPr/>
        </p:nvSpPr>
        <p:spPr>
          <a:xfrm>
            <a:off x="827875" y="116947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266ea53a2a_0_0"/>
          <p:cNvSpPr/>
          <p:nvPr/>
        </p:nvSpPr>
        <p:spPr>
          <a:xfrm>
            <a:off x="4235250" y="87242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266ea53a2a_0_0"/>
          <p:cNvSpPr/>
          <p:nvPr/>
        </p:nvSpPr>
        <p:spPr>
          <a:xfrm>
            <a:off x="2416050" y="358850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266ea53a2a_0_0"/>
          <p:cNvSpPr/>
          <p:nvPr/>
        </p:nvSpPr>
        <p:spPr>
          <a:xfrm>
            <a:off x="546450" y="330052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266ea53a2a_0_0"/>
          <p:cNvSpPr/>
          <p:nvPr/>
        </p:nvSpPr>
        <p:spPr>
          <a:xfrm>
            <a:off x="6221275" y="70587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266ea53a2a_0_0"/>
          <p:cNvSpPr/>
          <p:nvPr/>
        </p:nvSpPr>
        <p:spPr>
          <a:xfrm>
            <a:off x="2009075" y="116947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266ea53a2a_0_0"/>
          <p:cNvSpPr/>
          <p:nvPr/>
        </p:nvSpPr>
        <p:spPr>
          <a:xfrm>
            <a:off x="2501475" y="3524950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266ea53a2a_0_0"/>
          <p:cNvSpPr/>
          <p:nvPr/>
        </p:nvSpPr>
        <p:spPr>
          <a:xfrm>
            <a:off x="2910300" y="66482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266ea53a2a_0_0"/>
          <p:cNvSpPr/>
          <p:nvPr/>
        </p:nvSpPr>
        <p:spPr>
          <a:xfrm>
            <a:off x="5265725" y="386522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266ea53a2a_0_0"/>
          <p:cNvSpPr/>
          <p:nvPr/>
        </p:nvSpPr>
        <p:spPr>
          <a:xfrm>
            <a:off x="4639575" y="60477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266ea53a2a_0_0"/>
          <p:cNvSpPr/>
          <p:nvPr/>
        </p:nvSpPr>
        <p:spPr>
          <a:xfrm>
            <a:off x="6286600" y="364817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266ea53a2a_0_0"/>
          <p:cNvSpPr/>
          <p:nvPr/>
        </p:nvSpPr>
        <p:spPr>
          <a:xfrm>
            <a:off x="7210875" y="1032350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266ea53a2a_0_0"/>
          <p:cNvSpPr/>
          <p:nvPr/>
        </p:nvSpPr>
        <p:spPr>
          <a:xfrm>
            <a:off x="7075575" y="318812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266ea53a2a_0_0"/>
          <p:cNvSpPr/>
          <p:nvPr/>
        </p:nvSpPr>
        <p:spPr>
          <a:xfrm>
            <a:off x="4161550" y="3377700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266ea53a2a_0_0"/>
          <p:cNvSpPr/>
          <p:nvPr/>
        </p:nvSpPr>
        <p:spPr>
          <a:xfrm>
            <a:off x="1380500" y="4013950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266ea53a2a_0_0"/>
          <p:cNvSpPr/>
          <p:nvPr/>
        </p:nvSpPr>
        <p:spPr>
          <a:xfrm>
            <a:off x="2866450" y="420062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266ea53a2a_0_0"/>
          <p:cNvSpPr/>
          <p:nvPr/>
        </p:nvSpPr>
        <p:spPr>
          <a:xfrm>
            <a:off x="3306550" y="127827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266ea53a2a_0_0"/>
          <p:cNvSpPr/>
          <p:nvPr/>
        </p:nvSpPr>
        <p:spPr>
          <a:xfrm>
            <a:off x="5353525" y="30827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266ea53a2a_0_0"/>
          <p:cNvSpPr/>
          <p:nvPr/>
        </p:nvSpPr>
        <p:spPr>
          <a:xfrm>
            <a:off x="7597025" y="25717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266ea53a2a_0_0"/>
          <p:cNvSpPr/>
          <p:nvPr/>
        </p:nvSpPr>
        <p:spPr>
          <a:xfrm>
            <a:off x="7833650" y="4079500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266ea53a2a_0_0"/>
          <p:cNvSpPr/>
          <p:nvPr/>
        </p:nvSpPr>
        <p:spPr>
          <a:xfrm>
            <a:off x="3922950" y="376557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266ea53a2a_0_0"/>
          <p:cNvSpPr/>
          <p:nvPr/>
        </p:nvSpPr>
        <p:spPr>
          <a:xfrm>
            <a:off x="1023125" y="3180275"/>
            <a:ext cx="673500" cy="673500"/>
          </a:xfrm>
          <a:prstGeom prst="ellipse">
            <a:avLst/>
          </a:prstGeom>
          <a:solidFill>
            <a:srgbClr val="43571C">
              <a:alpha val="729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idx="6" type="ctrTitle"/>
          </p:nvPr>
        </p:nvSpPr>
        <p:spPr>
          <a:xfrm rot="5400000">
            <a:off x="6747504" y="232800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/>
              <a:t>WHERE THE IDEA CAME FROM</a:t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0" y="0"/>
            <a:ext cx="3607500" cy="26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2632200"/>
            <a:ext cx="6799664" cy="25113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>
            <p:ph type="ctrTitle"/>
          </p:nvPr>
        </p:nvSpPr>
        <p:spPr>
          <a:xfrm>
            <a:off x="631884" y="188973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The problems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2"/>
          <p:cNvSpPr txBox="1"/>
          <p:nvPr>
            <p:ph idx="1" type="subTitle"/>
          </p:nvPr>
        </p:nvSpPr>
        <p:spPr>
          <a:xfrm>
            <a:off x="631884" y="833673"/>
            <a:ext cx="6167780" cy="140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hu-HU" sz="1400">
                <a:latin typeface="Livvic"/>
                <a:ea typeface="Livvic"/>
                <a:cs typeface="Livvic"/>
                <a:sym typeface="Livvic"/>
              </a:rPr>
              <a:t>Lack of standardized platform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hu-HU" sz="1400">
                <a:latin typeface="Livvic"/>
                <a:ea typeface="Livvic"/>
                <a:cs typeface="Livvic"/>
                <a:sym typeface="Livvic"/>
              </a:rPr>
              <a:t>Paper based tournaments</a:t>
            </a:r>
            <a:endParaRPr sz="1400"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hu-HU" sz="1400">
                <a:latin typeface="Livvic"/>
                <a:ea typeface="Livvic"/>
                <a:cs typeface="Livvic"/>
                <a:sym typeface="Livvic"/>
              </a:rPr>
              <a:t>The results are not available anywhere</a:t>
            </a:r>
            <a:endParaRPr sz="1400">
              <a:latin typeface="Livvic"/>
              <a:ea typeface="Livvic"/>
              <a:cs typeface="Livvic"/>
              <a:sym typeface="Livvic"/>
            </a:endParaRPr>
          </a:p>
          <a:p>
            <a:pPr indent="-241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t/>
            </a:r>
            <a:endParaRPr sz="1200">
              <a:latin typeface="Livvic"/>
              <a:ea typeface="Livvic"/>
              <a:cs typeface="Livvic"/>
              <a:sym typeface="Livvic"/>
            </a:endParaRPr>
          </a:p>
          <a:p>
            <a:pPr indent="-241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r>
              <a:t/>
            </a:r>
            <a:endParaRPr sz="1200"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31884" y="2821173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</a:pPr>
            <a:r>
              <a:rPr b="1" i="0" lang="hu-HU" sz="18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The solutions</a:t>
            </a:r>
            <a:endParaRPr b="1" i="0" sz="18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631884" y="3346670"/>
            <a:ext cx="6167780" cy="140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Standardized</a:t>
            </a:r>
            <a:r>
              <a:rPr b="0" i="0" lang="hu-HU" sz="14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platform</a:t>
            </a:r>
            <a:endParaRPr/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Online documentation for tournaments</a:t>
            </a:r>
            <a:endParaRPr b="0" i="0" sz="14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Easy access for the results anywhere</a:t>
            </a:r>
            <a:endParaRPr b="0" i="0" sz="14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41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41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idx="9" type="ctrTitle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hu-HU" sz="2400"/>
              <a:t>FUNCTIONS</a:t>
            </a:r>
            <a:endParaRPr sz="2400"/>
          </a:p>
        </p:txBody>
      </p:sp>
      <p:sp>
        <p:nvSpPr>
          <p:cNvPr id="88" name="Google Shape;88;p3"/>
          <p:cNvSpPr/>
          <p:nvPr/>
        </p:nvSpPr>
        <p:spPr>
          <a:xfrm flipH="1" rot="-5400000">
            <a:off x="-1014018" y="1014067"/>
            <a:ext cx="5253135" cy="32250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hu-HU" sz="1200"/>
              <a:t>Organizers can create and advertise their event</a:t>
            </a:r>
            <a:endParaRPr sz="1200"/>
          </a:p>
        </p:txBody>
      </p:sp>
      <p:sp>
        <p:nvSpPr>
          <p:cNvPr id="90" name="Google Shape;90;p3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hu-HU"/>
              <a:t>Creating tournaments</a:t>
            </a:r>
            <a:endParaRPr/>
          </a:p>
        </p:txBody>
      </p:sp>
      <p:sp>
        <p:nvSpPr>
          <p:cNvPr id="91" name="Google Shape;91;p3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hu-HU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3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hu-HU"/>
              <a:t>User account</a:t>
            </a:r>
            <a:endParaRPr/>
          </a:p>
        </p:txBody>
      </p:sp>
      <p:sp>
        <p:nvSpPr>
          <p:cNvPr id="93" name="Google Shape;93;p3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hu-HU" sz="1200"/>
              <a:t>Account for every type of FootTour user</a:t>
            </a:r>
            <a:endParaRPr sz="1200"/>
          </a:p>
        </p:txBody>
      </p:sp>
      <p:sp>
        <p:nvSpPr>
          <p:cNvPr id="94" name="Google Shape;94;p3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hu-HU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3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hu-HU"/>
              <a:t>Tournaments</a:t>
            </a:r>
            <a:endParaRPr/>
          </a:p>
        </p:txBody>
      </p:sp>
      <p:sp>
        <p:nvSpPr>
          <p:cNvPr id="96" name="Google Shape;96;p3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hu-HU" sz="1200"/>
              <a:t>Browsing and applying for tournaments</a:t>
            </a:r>
            <a:endParaRPr sz="1200"/>
          </a:p>
        </p:txBody>
      </p:sp>
      <p:sp>
        <p:nvSpPr>
          <p:cNvPr id="97" name="Google Shape;97;p3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hu-HU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3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hu-HU"/>
              <a:t>Schedule</a:t>
            </a:r>
            <a:endParaRPr/>
          </a:p>
        </p:txBody>
      </p:sp>
      <p:sp>
        <p:nvSpPr>
          <p:cNvPr id="99" name="Google Shape;99;p3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hu-HU" sz="1200"/>
              <a:t>FootTour makes the schedule for the organizer</a:t>
            </a:r>
            <a:endParaRPr sz="1200"/>
          </a:p>
        </p:txBody>
      </p:sp>
      <p:sp>
        <p:nvSpPr>
          <p:cNvPr id="100" name="Google Shape;100;p3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hu-HU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3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hu-HU"/>
              <a:t>Online results</a:t>
            </a:r>
            <a:endParaRPr/>
          </a:p>
        </p:txBody>
      </p:sp>
      <p:sp>
        <p:nvSpPr>
          <p:cNvPr id="102" name="Google Shape;102;p3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hu-HU" sz="1200"/>
              <a:t>Online available results anywhere, anytime</a:t>
            </a:r>
            <a:endParaRPr sz="1200"/>
          </a:p>
        </p:txBody>
      </p:sp>
      <p:sp>
        <p:nvSpPr>
          <p:cNvPr id="103" name="Google Shape;103;p3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hu-HU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93291"/>
            <a:ext cx="7215000" cy="38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/>
              <a:t>USED TECHNOLOGIES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0" y="2632200"/>
            <a:ext cx="7215000" cy="25113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u-HU" sz="12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MySQL</a:t>
            </a:r>
            <a:endParaRPr sz="12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12" name="Google Shape;112;p4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u-HU" sz="12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Native PHP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u-HU" sz="12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SQL queries</a:t>
            </a:r>
            <a:endParaRPr sz="12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u-HU" sz="12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Composer</a:t>
            </a:r>
            <a:endParaRPr sz="12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hu-HU" sz="1200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Authentication</a:t>
            </a:r>
            <a:endParaRPr sz="12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13" name="Google Shape;113;p4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BACKEND</a:t>
            </a:r>
            <a:endParaRPr/>
          </a:p>
        </p:txBody>
      </p:sp>
      <p:sp>
        <p:nvSpPr>
          <p:cNvPr id="114" name="Google Shape;114;p4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DATABASE</a:t>
            </a:r>
            <a:endParaRPr/>
          </a:p>
        </p:txBody>
      </p:sp>
      <p:sp>
        <p:nvSpPr>
          <p:cNvPr id="115" name="Google Shape;115;p4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FRONTEND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0" y="2424900"/>
            <a:ext cx="7215000" cy="207300"/>
          </a:xfrm>
          <a:prstGeom prst="rect">
            <a:avLst/>
          </a:prstGeom>
          <a:solidFill>
            <a:srgbClr val="43571C">
              <a:alpha val="6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2933401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hu-HU" sz="12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ANGULAR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hu-HU" sz="12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Angular Material</a:t>
            </a:r>
            <a:endParaRPr b="0" i="0" sz="12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hu-HU" sz="12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Bootstrap</a:t>
            </a:r>
            <a:endParaRPr b="0" i="0" sz="12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7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u-HU">
                <a:solidFill>
                  <a:schemeClr val="lt1"/>
                </a:solidFill>
              </a:rPr>
              <a:t>Backend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4" name="Google Shape;124;p5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43571C"/>
              </a:gs>
              <a:gs pos="100000">
                <a:srgbClr val="43571C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5567320" y="2864580"/>
            <a:ext cx="2164375" cy="1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Connect to database</a:t>
            </a:r>
            <a:endParaRPr b="0" i="0" sz="14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Models</a:t>
            </a:r>
            <a:endParaRPr b="0" i="0" sz="14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Controllers</a:t>
            </a:r>
            <a:endParaRPr b="0" i="0" sz="14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Authentication</a:t>
            </a:r>
            <a:endParaRPr b="0" i="0" sz="14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334" y="429299"/>
            <a:ext cx="3782381" cy="378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>
            <a:off x="4571999" y="2203"/>
            <a:ext cx="4572000" cy="5141297"/>
          </a:xfrm>
          <a:prstGeom prst="rect">
            <a:avLst/>
          </a:prstGeom>
          <a:solidFill>
            <a:srgbClr val="43571C"/>
          </a:solidFill>
          <a:ln cap="flat" cmpd="sng" w="25400">
            <a:solidFill>
              <a:srgbClr val="435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5397500" y="2171640"/>
            <a:ext cx="2921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-HU" sz="20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Models</a:t>
            </a:r>
            <a:endParaRPr b="1" i="0" sz="20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5124092" y="2602528"/>
            <a:ext cx="3467813" cy="700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Model for every table</a:t>
            </a:r>
            <a:endParaRPr b="0" i="0" sz="14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Matching names: Frontend - Backend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719105" y="1024265"/>
            <a:ext cx="23177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905" y="3303297"/>
            <a:ext cx="3864047" cy="155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905" y="314461"/>
            <a:ext cx="3140957" cy="2714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43571C"/>
          </a:solidFill>
          <a:ln cap="flat" cmpd="sng" w="25400">
            <a:solidFill>
              <a:srgbClr val="4357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825500" y="2202418"/>
            <a:ext cx="2921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-HU" sz="20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Controllers</a:t>
            </a:r>
            <a:endParaRPr b="1" i="0" sz="20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642937" y="2602528"/>
            <a:ext cx="3286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Controller for every model</a:t>
            </a:r>
            <a:endParaRPr b="0" i="0" sz="14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CRUD operations</a:t>
            </a:r>
            <a:endParaRPr b="0" i="0" sz="14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Called from</a:t>
            </a:r>
            <a:r>
              <a:rPr lang="hu-HU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files </a:t>
            </a:r>
            <a:r>
              <a:rPr lang="hu-HU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with </a:t>
            </a:r>
            <a:r>
              <a:rPr b="0" i="0" lang="hu-HU" sz="14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API endpoints</a:t>
            </a:r>
            <a:endParaRPr b="0" i="0" sz="14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562" y="1235308"/>
            <a:ext cx="4439152" cy="273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7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u-HU">
                <a:solidFill>
                  <a:schemeClr val="lt1"/>
                </a:solidFill>
              </a:rPr>
              <a:t>Database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1" name="Google Shape;151;p8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43571C"/>
              </a:gs>
              <a:gs pos="100000">
                <a:srgbClr val="43571C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053" y="646403"/>
            <a:ext cx="3098944" cy="309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7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u-HU">
                <a:solidFill>
                  <a:schemeClr val="lt1"/>
                </a:solidFill>
              </a:rPr>
              <a:t>Frontend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9" name="Google Shape;159;p9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43571C"/>
              </a:gs>
              <a:gs pos="100000">
                <a:srgbClr val="43571C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5567320" y="2864580"/>
            <a:ext cx="185178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Angular</a:t>
            </a:r>
            <a:endParaRPr b="0" i="0" sz="14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Angular Material</a:t>
            </a:r>
            <a:endParaRPr b="0" i="0" sz="14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Bootstrap</a:t>
            </a:r>
            <a:endParaRPr b="0" i="0" sz="14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hu-HU" sz="1400" u="none" cap="none" strike="noStrike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Services</a:t>
            </a:r>
            <a:endParaRPr b="0" i="0" sz="1400" u="none" cap="none" strike="noStrike">
              <a:solidFill>
                <a:srgbClr val="000000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pic>
        <p:nvPicPr>
          <p:cNvPr descr="Angular, logo Free Icon - Icon-Icons.com"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1814" y="427568"/>
            <a:ext cx="1768307" cy="17683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con &quot;Bootstrap icon&quot;" id="162" name="Google Shape;16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1813" y="2947626"/>
            <a:ext cx="1768307" cy="176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Levente</dc:creator>
</cp:coreProperties>
</file>