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7"/>
  </p:notesMasterIdLst>
  <p:sldIdLst>
    <p:sldId id="256" r:id="rId3"/>
    <p:sldId id="260" r:id="rId4"/>
    <p:sldId id="258" r:id="rId5"/>
    <p:sldId id="261" r:id="rId6"/>
    <p:sldId id="302" r:id="rId7"/>
    <p:sldId id="297" r:id="rId8"/>
    <p:sldId id="298" r:id="rId9"/>
    <p:sldId id="262" r:id="rId10"/>
    <p:sldId id="304" r:id="rId11"/>
    <p:sldId id="305" r:id="rId12"/>
    <p:sldId id="306" r:id="rId13"/>
    <p:sldId id="279" r:id="rId14"/>
    <p:sldId id="307" r:id="rId15"/>
    <p:sldId id="259" r:id="rId16"/>
  </p:sldIdLst>
  <p:sldSz cx="9144000" cy="5143500" type="screen16x9"/>
  <p:notesSz cx="6858000" cy="9144000"/>
  <p:embeddedFontLst>
    <p:embeddedFont>
      <p:font typeface="Catamaran Light" panose="020B0604020202020204" charset="-18"/>
      <p:regular r:id="rId18"/>
      <p:bold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Livvic" pitchFamily="2" charset="-18"/>
      <p:regular r:id="rId24"/>
      <p:bold r:id="rId25"/>
      <p:italic r:id="rId26"/>
      <p:bold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Proxima Nova Semibold" panose="020B0604020202020204" charset="0"/>
      <p:regular r:id="rId32"/>
      <p:bold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vente Szebik" initials="LS" lastIdx="1" clrIdx="0">
    <p:extLst>
      <p:ext uri="{19B8F6BF-5375-455C-9EA6-DF929625EA0E}">
        <p15:presenceInfo xmlns:p15="http://schemas.microsoft.com/office/powerpoint/2012/main" userId="4c80822557deb7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7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D5475E-3DDD-48FD-ABED-B8AD099AE524}">
  <a:tblStyle styleId="{FAD5475E-3DDD-48FD-ABED-B8AD099AE5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68421" autoAdjust="0"/>
  </p:normalViewPr>
  <p:slideViewPr>
    <p:cSldViewPr snapToGrid="0">
      <p:cViewPr varScale="1">
        <p:scale>
          <a:sx n="76" d="100"/>
          <a:sy n="76" d="100"/>
        </p:scale>
        <p:origin x="9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commentAuthors" Target="commentAuthor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hu-HU" dirty="0"/>
              <a:t>A backend elérési</a:t>
            </a:r>
            <a:r>
              <a:rPr lang="hu-HU" baseline="0" dirty="0"/>
              <a:t> útjának a gyökere az </a:t>
            </a:r>
            <a:r>
              <a:rPr lang="hu-HU" baseline="0" dirty="0" err="1"/>
              <a:t>environment</a:t>
            </a:r>
            <a:r>
              <a:rPr lang="hu-HU" baseline="0" dirty="0"/>
              <a:t> fájlban van. Az URL-</a:t>
            </a:r>
            <a:r>
              <a:rPr lang="hu-HU" baseline="0" dirty="0" err="1"/>
              <a:t>ek</a:t>
            </a:r>
            <a:r>
              <a:rPr lang="hu-HU" baseline="0" dirty="0"/>
              <a:t> további részét a képen látható módon adjuk hozzá.</a:t>
            </a:r>
          </a:p>
          <a:p>
            <a:pPr marL="158750" indent="0">
              <a:buNone/>
            </a:pPr>
            <a:endParaRPr lang="hu-HU" baseline="0" dirty="0"/>
          </a:p>
          <a:p>
            <a:pPr marL="158750" indent="0">
              <a:buNone/>
            </a:pPr>
            <a:r>
              <a:rPr lang="hu-HU" baseline="0" dirty="0"/>
              <a:t>Így kommunikál a frontend a backenddel. </a:t>
            </a:r>
            <a:r>
              <a:rPr lang="hu-HU" baseline="0" dirty="0" err="1"/>
              <a:t>Subscribe</a:t>
            </a:r>
            <a:r>
              <a:rPr lang="hu-HU" baseline="0" dirty="0"/>
              <a:t>-ok segítségével feliratkozunk a </a:t>
            </a:r>
            <a:r>
              <a:rPr lang="hu-HU" baseline="0" dirty="0" err="1"/>
              <a:t>servicek</a:t>
            </a:r>
            <a:r>
              <a:rPr lang="hu-HU" baseline="0" dirty="0"/>
              <a:t>-re, és a backend által visszaadott adatokat felhasználjuk.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3990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9740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3e13d9a7e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3e13d9a7e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Levente: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Megegyeztünk,</a:t>
            </a:r>
            <a:r>
              <a:rPr lang="hu-HU" baseline="0" dirty="0"/>
              <a:t> hogy nem frontend-backend mentén osztjuk fel a dolgot, hanem mindegyikőnk éppúgy kiveszi a részét a program minden részéből. Funkciók mentén osztottuk fel a programot, mint ahogy látható 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baseline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aseline="0" dirty="0"/>
              <a:t>Bence: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aseline="0" dirty="0" err="1"/>
              <a:t>GitHubot</a:t>
            </a:r>
            <a:r>
              <a:rPr lang="hu-HU" baseline="0" dirty="0"/>
              <a:t> használtunk a csapatmunka elősegítéséhez, külön </a:t>
            </a:r>
            <a:r>
              <a:rPr lang="hu-HU" baseline="0" dirty="0" err="1"/>
              <a:t>branchekben</a:t>
            </a:r>
            <a:r>
              <a:rPr lang="hu-HU" baseline="0" dirty="0"/>
              <a:t> dolgoztunk, amelyeket elkészültükkor </a:t>
            </a:r>
            <a:r>
              <a:rPr lang="hu-HU" baseline="0" dirty="0" err="1"/>
              <a:t>pull</a:t>
            </a:r>
            <a:r>
              <a:rPr lang="hu-HU" baseline="0" dirty="0"/>
              <a:t> </a:t>
            </a:r>
            <a:r>
              <a:rPr lang="hu-HU" baseline="0" dirty="0" err="1"/>
              <a:t>requestek</a:t>
            </a:r>
            <a:r>
              <a:rPr lang="hu-HU" baseline="0" dirty="0"/>
              <a:t> segítségével </a:t>
            </a:r>
            <a:r>
              <a:rPr lang="hu-HU" baseline="0" dirty="0" err="1"/>
              <a:t>mergeltünk</a:t>
            </a:r>
            <a:r>
              <a:rPr lang="hu-HU" baseline="0" dirty="0"/>
              <a:t> be a main ágba. Címkéket használtunk a kiosztott feladatokhoz a jobb áttekinthetőség érdekében. Főleg az iskolában értekeztünk napi szinten, de tanítási szünetekben, esetleg hétvégéken a </a:t>
            </a:r>
            <a:r>
              <a:rPr lang="hu-HU" baseline="0" dirty="0" err="1"/>
              <a:t>Discordot</a:t>
            </a:r>
            <a:r>
              <a:rPr lang="hu-HU" baseline="0" dirty="0"/>
              <a:t> vettük igénybe.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522eb7919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522eb7919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5158d5a3ec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5158d5a3ec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solidFill>
                  <a:srgbClr val="3C404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Levente: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solidFill>
                  <a:srgbClr val="3C404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Bemutatja a problémákat, beszél személyes rossz tapasztalatokról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hu-HU" sz="1200" dirty="0">
                <a:solidFill>
                  <a:srgbClr val="3C404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Lemaradtam tornákról mert nem hallottam róluk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hu-HU" sz="1200" dirty="0">
                <a:solidFill>
                  <a:srgbClr val="3C404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Nehezen megtalálható hiányos eredmények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hu-HU" sz="1200" dirty="0">
              <a:solidFill>
                <a:srgbClr val="3C4043"/>
              </a:solidFill>
              <a:highlight>
                <a:srgbClr val="FFFFFF"/>
              </a:highligh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solidFill>
                  <a:srgbClr val="3C404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Bence: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dirty="0">
                <a:solidFill>
                  <a:srgbClr val="3C404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Ezért alkottuk meg a </a:t>
            </a:r>
            <a:r>
              <a:rPr lang="hu-HU" sz="1200" dirty="0" err="1">
                <a:solidFill>
                  <a:srgbClr val="3C404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foottourt</a:t>
            </a:r>
            <a:r>
              <a:rPr lang="hu-HU" sz="1200" dirty="0">
                <a:solidFill>
                  <a:srgbClr val="3C404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…..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hu-HU" sz="1200" dirty="0">
                <a:solidFill>
                  <a:srgbClr val="3C4043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Visszautalva kifejti a megoldásokat</a:t>
            </a:r>
            <a:endParaRPr sz="1200" dirty="0">
              <a:solidFill>
                <a:srgbClr val="3C4043"/>
              </a:solidFill>
              <a:highlight>
                <a:srgbClr val="FFFFFF"/>
              </a:highlight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13d9a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13d9a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3C4043"/>
                </a:solidFill>
                <a:highlight>
                  <a:srgbClr val="FFFFFF"/>
                </a:highlight>
              </a:rPr>
              <a:t>Levente: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hu-HU" dirty="0">
                <a:solidFill>
                  <a:srgbClr val="3C4043"/>
                </a:solidFill>
                <a:highlight>
                  <a:srgbClr val="FFFFFF"/>
                </a:highlight>
              </a:rPr>
              <a:t>Különböző felhasználói fiók szervezőknek, csapatvezetőknek, bíróknak. Mert más jogosultsággal rendelkeznek és másra használják a programot.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hu-HU" dirty="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3C4043"/>
                </a:solidFill>
                <a:highlight>
                  <a:srgbClr val="FFFFFF"/>
                </a:highlight>
              </a:rPr>
              <a:t>Bence: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hu-HU" dirty="0">
                <a:solidFill>
                  <a:srgbClr val="3C4043"/>
                </a:solidFill>
                <a:highlight>
                  <a:srgbClr val="FFFFFF"/>
                </a:highlight>
              </a:rPr>
              <a:t>Szűrés különböző paraméterek alapján </a:t>
            </a:r>
            <a:r>
              <a:rPr lang="hu-HU" dirty="0" err="1">
                <a:solidFill>
                  <a:srgbClr val="3C4043"/>
                </a:solidFill>
                <a:highlight>
                  <a:srgbClr val="FFFFFF"/>
                </a:highlight>
              </a:rPr>
              <a:t>pl</a:t>
            </a:r>
            <a:r>
              <a:rPr lang="hu-HU" dirty="0">
                <a:solidFill>
                  <a:srgbClr val="3C4043"/>
                </a:solidFill>
                <a:highlight>
                  <a:srgbClr val="FFFFFF"/>
                </a:highlight>
              </a:rPr>
              <a:t> megye, jelentkezési díj, idő.  Online jelentkezés pár kattintással.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hu-HU" dirty="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3C4043"/>
                </a:solidFill>
                <a:highlight>
                  <a:srgbClr val="FFFFFF"/>
                </a:highlight>
              </a:rPr>
              <a:t>Levetne: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hu-HU" dirty="0">
                <a:solidFill>
                  <a:srgbClr val="3C4043"/>
                </a:solidFill>
                <a:highlight>
                  <a:srgbClr val="FFFFFF"/>
                </a:highlight>
              </a:rPr>
              <a:t>A szervező könnyen pár dolog megadásával létre tud hozni tornát ami azonnal meg is jelenik az elérhető tornák között.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hu-HU" dirty="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3C4043"/>
                </a:solidFill>
                <a:highlight>
                  <a:srgbClr val="FFFFFF"/>
                </a:highlight>
              </a:rPr>
              <a:t>Bence: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hu-HU" dirty="0">
                <a:solidFill>
                  <a:srgbClr val="3C4043"/>
                </a:solidFill>
                <a:highlight>
                  <a:srgbClr val="FFFFFF"/>
                </a:highlight>
              </a:rPr>
              <a:t>A szervezőnek nem kell bajlódnia a menetrend kialakításával, a megadott paraméterek alapján a program elvégzi helyette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hu-HU" dirty="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rgbClr val="3C4043"/>
                </a:solidFill>
                <a:highlight>
                  <a:srgbClr val="FFFFFF"/>
                </a:highlight>
              </a:rPr>
              <a:t>Levente: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hu-HU" dirty="0">
                <a:solidFill>
                  <a:srgbClr val="3C4043"/>
                </a:solidFill>
                <a:highlight>
                  <a:srgbClr val="FFFFFF"/>
                </a:highlight>
              </a:rPr>
              <a:t>Bármilyen eszközről bárhonnan megtekinthetőek az eredmények.</a:t>
            </a:r>
            <a:endParaRPr dirty="0"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e13d9a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e13d9a7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hu-HU" sz="1050" dirty="0"/>
              <a:t>Config fájlból történik a</a:t>
            </a:r>
            <a:r>
              <a:rPr lang="hu-HU" sz="1050" baseline="0" dirty="0"/>
              <a:t> kapcsolódási információk betöltése, külön osztály az adatbázisnak, amelynek a </a:t>
            </a:r>
            <a:r>
              <a:rPr lang="hu-HU" sz="1050" baseline="0" dirty="0" err="1"/>
              <a:t>getConnection</a:t>
            </a:r>
            <a:r>
              <a:rPr lang="hu-HU" sz="1050" baseline="0" dirty="0"/>
              <a:t> függvényével lehet csatlakozni az adatbázishoz.</a:t>
            </a:r>
            <a:endParaRPr lang="hu-HU" sz="1050" dirty="0"/>
          </a:p>
          <a:p>
            <a:pPr marL="158750" indent="0">
              <a:buNone/>
            </a:pPr>
            <a:endParaRPr lang="hu-HU" sz="1050" dirty="0"/>
          </a:p>
          <a:p>
            <a:pPr marL="158750" indent="0">
              <a:buNone/>
            </a:pPr>
            <a:r>
              <a:rPr lang="hu-HU" sz="1050" dirty="0"/>
              <a:t>Levente:</a:t>
            </a:r>
            <a:br>
              <a:rPr lang="hu-HU" sz="1050" dirty="0"/>
            </a:br>
            <a:r>
              <a:rPr lang="hu-HU" sz="1050" dirty="0" err="1"/>
              <a:t>Composer</a:t>
            </a:r>
            <a:r>
              <a:rPr lang="hu-HU" sz="1050" dirty="0"/>
              <a:t> segítségével (amelyet egyfajta csomagkezelőnek is lehet nevezni mint például a </a:t>
            </a:r>
            <a:r>
              <a:rPr lang="hu-HU" sz="1050" dirty="0" err="1"/>
              <a:t>node</a:t>
            </a:r>
            <a:r>
              <a:rPr lang="hu-HU" sz="1050" dirty="0"/>
              <a:t> </a:t>
            </a:r>
            <a:r>
              <a:rPr lang="hu-HU" sz="1050" dirty="0" err="1"/>
              <a:t>packege</a:t>
            </a:r>
            <a:r>
              <a:rPr lang="hu-HU" sz="1050" dirty="0"/>
              <a:t> </a:t>
            </a:r>
            <a:r>
              <a:rPr lang="hu-HU" sz="1050" dirty="0" err="1"/>
              <a:t>managert</a:t>
            </a:r>
            <a:r>
              <a:rPr lang="hu-HU" sz="1050" dirty="0"/>
              <a:t>) beimportáltuk a </a:t>
            </a:r>
            <a:r>
              <a:rPr lang="hu-HU" sz="1050" dirty="0" err="1"/>
              <a:t>firebase</a:t>
            </a:r>
            <a:r>
              <a:rPr lang="hu-HU" sz="1050" dirty="0"/>
              <a:t> által kiadott a program kezdetekor a </a:t>
            </a:r>
            <a:r>
              <a:rPr lang="hu-HU" sz="1050" dirty="0" err="1"/>
              <a:t>legfrisebb</a:t>
            </a:r>
            <a:r>
              <a:rPr lang="hu-HU" sz="1050" dirty="0"/>
              <a:t> 5.5 verziószámú JWT csomagot.</a:t>
            </a:r>
          </a:p>
          <a:p>
            <a:pPr marL="158750" indent="0">
              <a:buNone/>
            </a:pPr>
            <a:r>
              <a:rPr lang="hu-HU" sz="1050" dirty="0"/>
              <a:t>Ennek a csomagnak az előre definiált, beépített funkcióival könnyedén megoldottuk az </a:t>
            </a:r>
            <a:r>
              <a:rPr lang="hu-HU" sz="1050" dirty="0" err="1"/>
              <a:t>autentikálást</a:t>
            </a:r>
            <a:r>
              <a:rPr lang="hu-HU" sz="1050" dirty="0"/>
              <a:t>.</a:t>
            </a:r>
          </a:p>
          <a:p>
            <a:pPr marL="158750" indent="0">
              <a:buNone/>
            </a:pPr>
            <a:endParaRPr lang="hu-HU" sz="1050" dirty="0"/>
          </a:p>
          <a:p>
            <a:pPr marL="158750" indent="0">
              <a:buNone/>
            </a:pPr>
            <a:r>
              <a:rPr lang="hu-HU" sz="1050" dirty="0"/>
              <a:t>Bence:</a:t>
            </a:r>
          </a:p>
          <a:p>
            <a:pPr marL="158750" indent="0">
              <a:buNone/>
            </a:pPr>
            <a:r>
              <a:rPr lang="hu-HU" sz="1050" dirty="0"/>
              <a:t>Minden frontend irányából érkező kérésnek </a:t>
            </a:r>
            <a:r>
              <a:rPr lang="hu-HU" sz="1050" dirty="0" err="1"/>
              <a:t>tartalmeznia</a:t>
            </a:r>
            <a:r>
              <a:rPr lang="hu-HU" sz="1050" dirty="0"/>
              <a:t> kell ezt a </a:t>
            </a:r>
            <a:r>
              <a:rPr lang="hu-HU" sz="1050" dirty="0" err="1"/>
              <a:t>tokent</a:t>
            </a:r>
            <a:r>
              <a:rPr lang="hu-HU" sz="1050" dirty="0"/>
              <a:t>, amelyet a felhasználónak bejelentkezéskor generálunk le.</a:t>
            </a:r>
          </a:p>
          <a:p>
            <a:pPr marL="158750" indent="0">
              <a:buNone/>
            </a:pPr>
            <a:r>
              <a:rPr lang="hu-HU" sz="1050" dirty="0"/>
              <a:t>Ez a </a:t>
            </a:r>
            <a:r>
              <a:rPr lang="hu-HU" sz="1050" dirty="0" err="1"/>
              <a:t>token</a:t>
            </a:r>
            <a:r>
              <a:rPr lang="hu-HU" sz="1050" dirty="0"/>
              <a:t> tartalmazza a </a:t>
            </a:r>
            <a:r>
              <a:rPr lang="hu-HU" sz="1050" dirty="0" err="1"/>
              <a:t>token</a:t>
            </a:r>
            <a:r>
              <a:rPr lang="hu-HU" sz="1050" dirty="0"/>
              <a:t> lejárati idejét, legenerálási idejét, </a:t>
            </a:r>
            <a:r>
              <a:rPr lang="hu-HU" sz="1050" dirty="0" err="1"/>
              <a:t>jogosultás</a:t>
            </a:r>
            <a:r>
              <a:rPr lang="hu-HU" sz="1050" dirty="0"/>
              <a:t> kezeléshez szükséges adatokat.</a:t>
            </a:r>
          </a:p>
          <a:p>
            <a:pPr marL="158750" indent="0">
              <a:buNone/>
            </a:pPr>
            <a:r>
              <a:rPr lang="hu-HU" sz="1050" dirty="0"/>
              <a:t>Amennyiben helytelen </a:t>
            </a:r>
            <a:r>
              <a:rPr lang="hu-HU" sz="1050" dirty="0" err="1"/>
              <a:t>tokent</a:t>
            </a:r>
            <a:r>
              <a:rPr lang="hu-HU" sz="1050" dirty="0"/>
              <a:t> tartalmaz a kérés az nem kerül végrehajtásra és a megfelelő hibakóddal ellátott válaszüzenetet küld a program.</a:t>
            </a:r>
          </a:p>
          <a:p>
            <a:pPr marL="158750" indent="0">
              <a:buNone/>
            </a:pPr>
            <a:endParaRPr lang="hu-HU" sz="1050" dirty="0"/>
          </a:p>
          <a:p>
            <a:pPr marL="158750" indent="0">
              <a:buNone/>
            </a:pPr>
            <a:r>
              <a:rPr lang="hu-HU" sz="1050" dirty="0"/>
              <a:t>Levente:</a:t>
            </a:r>
          </a:p>
          <a:p>
            <a:pPr marL="158750" indent="0">
              <a:buNone/>
            </a:pPr>
            <a:r>
              <a:rPr lang="hu-HU" sz="1050" dirty="0"/>
              <a:t>A lejárt </a:t>
            </a:r>
            <a:r>
              <a:rPr lang="hu-HU" sz="1050" dirty="0" err="1"/>
              <a:t>token</a:t>
            </a:r>
            <a:r>
              <a:rPr lang="hu-HU" sz="1050" dirty="0"/>
              <a:t> esetén sem kerül végrehajtásra a kérés és a felhasználó kijelentkeztetésre kerül.</a:t>
            </a:r>
          </a:p>
          <a:p>
            <a:pPr marL="158750" indent="0">
              <a:buNone/>
            </a:pPr>
            <a:r>
              <a:rPr lang="hu-HU" sz="1050" dirty="0"/>
              <a:t>Különböző felhasználói típusoknak különböző jogosultságaik vannak. Pl. egy csapat vezető nem szerkesztheti a mérkőzés jegyzőkönyvét.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438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hu-HU" dirty="0"/>
              <a:t>Levente:</a:t>
            </a:r>
          </a:p>
          <a:p>
            <a:pPr marL="158750" indent="0">
              <a:buNone/>
            </a:pPr>
            <a:r>
              <a:rPr lang="hu-HU" dirty="0"/>
              <a:t>Az adatbázis tervünk szerint létrehoztuk a megfelelő modell osztályokat</a:t>
            </a:r>
          </a:p>
          <a:p>
            <a:pPr marL="158750" indent="0">
              <a:buNone/>
            </a:pPr>
            <a:endParaRPr lang="hu-HU" dirty="0"/>
          </a:p>
          <a:p>
            <a:pPr marL="158750" indent="0">
              <a:buNone/>
            </a:pPr>
            <a:r>
              <a:rPr lang="hu-HU" dirty="0"/>
              <a:t>Bence:</a:t>
            </a:r>
          </a:p>
          <a:p>
            <a:pPr marL="158750" indent="0">
              <a:buNone/>
            </a:pPr>
            <a:r>
              <a:rPr lang="hu-HU" dirty="0"/>
              <a:t>Ezeknek a szintakszisa következetesen az adatbázisban a backenden és a frontended is megegyezik a képen látható módon.</a:t>
            </a:r>
          </a:p>
        </p:txBody>
      </p:sp>
    </p:spTree>
    <p:extLst>
      <p:ext uri="{BB962C8B-B14F-4D97-AF65-F5344CB8AC3E}">
        <p14:creationId xmlns:p14="http://schemas.microsoft.com/office/powerpoint/2010/main" val="4228898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LEVENTE:</a:t>
            </a:r>
          </a:p>
          <a:p>
            <a:r>
              <a:rPr lang="hu-HU" dirty="0"/>
              <a:t>CRUD = CREATE, READ, UPDATE, DELETE</a:t>
            </a:r>
          </a:p>
          <a:p>
            <a:endParaRPr lang="hu-HU" dirty="0"/>
          </a:p>
          <a:p>
            <a:pPr marL="158750" indent="0">
              <a:buNone/>
            </a:pPr>
            <a:r>
              <a:rPr lang="hu-HU" dirty="0"/>
              <a:t>Bence:</a:t>
            </a:r>
          </a:p>
          <a:p>
            <a:pPr marL="158750" indent="0">
              <a:buNone/>
            </a:pPr>
            <a:r>
              <a:rPr lang="hu-HU" dirty="0"/>
              <a:t>Vannak fájljaink amik tartalmazzák az API végpontokat, amelyek meghívják az </a:t>
            </a:r>
            <a:r>
              <a:rPr lang="hu-HU" dirty="0" err="1"/>
              <a:t>autentikáció</a:t>
            </a:r>
            <a:r>
              <a:rPr lang="hu-HU" dirty="0"/>
              <a:t> után a megfelelő </a:t>
            </a:r>
            <a:r>
              <a:rPr lang="hu-HU" dirty="0" err="1"/>
              <a:t>controllert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2703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50" dirty="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Bence: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50" dirty="0" err="1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</a:t>
            </a:r>
            <a:r>
              <a:rPr lang="hu-HU" sz="1050" dirty="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hu-HU" sz="1050" baseline="0" dirty="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mert ezzel már volt tapasztalatunk.</a:t>
            </a:r>
            <a:endParaRPr sz="105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50" dirty="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Levente: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50" dirty="0" err="1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Angular</a:t>
            </a:r>
            <a:r>
              <a:rPr lang="hu-HU" sz="1050" baseline="0" dirty="0" err="1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hu-HU" sz="1050" baseline="0" dirty="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választottunk, mivel az első pár hétben nagyon megtetszett nekünk. Ennek a 12-es verzióját használtuk, mivel ez volt a legfrissebb elérhető verzió a program fejlesztésének kezdetekor.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50" baseline="0" dirty="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Statikus oldaltervekkel kezdtünk.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sz="1050" baseline="0" dirty="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50" baseline="0" dirty="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Bence: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50" baseline="0" dirty="0" err="1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Bootstrap</a:t>
            </a:r>
            <a:r>
              <a:rPr lang="hu-HU" sz="1050" baseline="0" dirty="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elősegíti a </a:t>
            </a:r>
            <a:r>
              <a:rPr lang="hu-HU" sz="1050" baseline="0" dirty="0" err="1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reszponzivitást</a:t>
            </a:r>
            <a:r>
              <a:rPr lang="hu-HU" sz="1050" baseline="0" dirty="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melynek az 5-ös verzióját használtuk, ezzel a </a:t>
            </a:r>
            <a:r>
              <a:rPr lang="hu-HU" sz="1050" baseline="0" dirty="0" err="1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frameworkkel</a:t>
            </a:r>
            <a:r>
              <a:rPr lang="hu-HU" sz="1050" baseline="0" dirty="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előzetes tapasztalataink voltak.</a:t>
            </a:r>
          </a:p>
        </p:txBody>
      </p:sp>
    </p:spTree>
    <p:extLst>
      <p:ext uri="{BB962C8B-B14F-4D97-AF65-F5344CB8AC3E}">
        <p14:creationId xmlns:p14="http://schemas.microsoft.com/office/powerpoint/2010/main" val="2971672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5" hasCustomPrompt="1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18" hasCustomPrompt="1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27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3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5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 idx="6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7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8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27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 idx="2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3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ctrTitle" idx="4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ctrTitle" idx="5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6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14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34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ctrTitle" idx="2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3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ctrTitle" idx="4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6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/>
          <p:nvPr/>
        </p:nvSpPr>
        <p:spPr>
          <a:xfrm rot="5400000">
            <a:off x="2892600" y="-2000250"/>
            <a:ext cx="3358800" cy="9144000"/>
          </a:xfrm>
          <a:prstGeom prst="rect">
            <a:avLst/>
          </a:prstGeom>
          <a:solidFill>
            <a:srgbClr val="43571C">
              <a:alpha val="8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24"/>
          <p:cNvSpPr txBox="1">
            <a:spLocks noGrp="1"/>
          </p:cNvSpPr>
          <p:nvPr>
            <p:ph type="ctrTitle"/>
          </p:nvPr>
        </p:nvSpPr>
        <p:spPr>
          <a:xfrm>
            <a:off x="2275800" y="1659975"/>
            <a:ext cx="4592400" cy="911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lt1"/>
                </a:solidFill>
              </a:rPr>
              <a:t>FootTour</a:t>
            </a:r>
            <a:endParaRPr dirty="0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3370950" y="257175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 err="1">
                <a:solidFill>
                  <a:schemeClr val="lt1"/>
                </a:solidFill>
                <a:latin typeface="Livvic" panose="020B0604020202020204" pitchFamily="2" charset="-18"/>
                <a:cs typeface="Calibri" panose="020F0502020204030204" pitchFamily="34" charset="0"/>
              </a:rPr>
              <a:t>Amateur</a:t>
            </a:r>
            <a:r>
              <a:rPr lang="hu-HU" sz="1600" dirty="0">
                <a:solidFill>
                  <a:schemeClr val="lt1"/>
                </a:solidFill>
                <a:latin typeface="Livvic" panose="020B0604020202020204" pitchFamily="2" charset="-18"/>
                <a:cs typeface="Calibri" panose="020F0502020204030204" pitchFamily="34" charset="0"/>
              </a:rPr>
              <a:t> </a:t>
            </a:r>
            <a:r>
              <a:rPr lang="hu-HU" sz="1600" dirty="0" err="1">
                <a:solidFill>
                  <a:schemeClr val="lt1"/>
                </a:solidFill>
                <a:latin typeface="Livvic" panose="020B0604020202020204" pitchFamily="2" charset="-18"/>
                <a:cs typeface="Calibri" panose="020F0502020204030204" pitchFamily="34" charset="0"/>
              </a:rPr>
              <a:t>tournaments</a:t>
            </a:r>
            <a:r>
              <a:rPr lang="hu-HU" sz="1600" dirty="0">
                <a:solidFill>
                  <a:schemeClr val="lt1"/>
                </a:solidFill>
                <a:latin typeface="Livvic" panose="020B0604020202020204" pitchFamily="2" charset="-18"/>
                <a:cs typeface="Calibri" panose="020F0502020204030204" pitchFamily="34" charset="0"/>
              </a:rPr>
              <a:t>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600" dirty="0" err="1">
                <a:solidFill>
                  <a:schemeClr val="lt1"/>
                </a:solidFill>
                <a:latin typeface="Livvic" panose="020B0604020202020204" pitchFamily="2" charset="-18"/>
                <a:cs typeface="Calibri" panose="020F0502020204030204" pitchFamily="34" charset="0"/>
              </a:rPr>
              <a:t>on</a:t>
            </a:r>
            <a:r>
              <a:rPr lang="hu-HU" sz="1600" dirty="0">
                <a:solidFill>
                  <a:schemeClr val="lt1"/>
                </a:solidFill>
                <a:latin typeface="Livvic" panose="020B0604020202020204" pitchFamily="2" charset="-18"/>
                <a:cs typeface="Calibri" panose="020F0502020204030204" pitchFamily="34" charset="0"/>
              </a:rPr>
              <a:t> </a:t>
            </a:r>
            <a:r>
              <a:rPr lang="hu-HU" sz="1600" dirty="0" err="1">
                <a:solidFill>
                  <a:schemeClr val="lt1"/>
                </a:solidFill>
                <a:latin typeface="Livvic" panose="020B0604020202020204" pitchFamily="2" charset="-18"/>
                <a:cs typeface="Calibri" panose="020F0502020204030204" pitchFamily="34" charset="0"/>
              </a:rPr>
              <a:t>professional</a:t>
            </a:r>
            <a:r>
              <a:rPr lang="hu-HU" sz="1600" dirty="0">
                <a:solidFill>
                  <a:schemeClr val="lt1"/>
                </a:solidFill>
                <a:latin typeface="Livvic" panose="020B0604020202020204" pitchFamily="2" charset="-18"/>
                <a:cs typeface="Calibri" panose="020F0502020204030204" pitchFamily="34" charset="0"/>
              </a:rPr>
              <a:t> </a:t>
            </a:r>
            <a:r>
              <a:rPr lang="hu-HU" sz="1600" dirty="0" err="1">
                <a:solidFill>
                  <a:schemeClr val="lt1"/>
                </a:solidFill>
                <a:latin typeface="Livvic" panose="020B0604020202020204" pitchFamily="2" charset="-18"/>
                <a:cs typeface="Calibri" panose="020F0502020204030204" pitchFamily="34" charset="0"/>
              </a:rPr>
              <a:t>level</a:t>
            </a:r>
            <a:endParaRPr sz="1600" dirty="0">
              <a:solidFill>
                <a:schemeClr val="lt1"/>
              </a:solidFill>
              <a:latin typeface="Livvic" panose="020B0604020202020204" pitchFamily="2" charset="-18"/>
              <a:cs typeface="Calibri" panose="020F0502020204030204" pitchFamily="34" charset="0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B7A0C93-72B3-4982-8F95-C5FEC127AD8E}"/>
              </a:ext>
            </a:extLst>
          </p:cNvPr>
          <p:cNvSpPr txBox="1"/>
          <p:nvPr/>
        </p:nvSpPr>
        <p:spPr>
          <a:xfrm>
            <a:off x="2432018" y="3703736"/>
            <a:ext cx="4279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solidFill>
                  <a:schemeClr val="bg1"/>
                </a:solidFill>
                <a:latin typeface="Livvic" panose="020B0604020202020204" pitchFamily="2" charset="-18"/>
              </a:rPr>
              <a:t>Made</a:t>
            </a:r>
            <a:r>
              <a:rPr lang="hu-HU" dirty="0">
                <a:solidFill>
                  <a:schemeClr val="bg1"/>
                </a:solidFill>
                <a:latin typeface="Livvic" panose="020B0604020202020204" pitchFamily="2" charset="-18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Livvic" panose="020B0604020202020204" pitchFamily="2" charset="-18"/>
              </a:rPr>
              <a:t>by</a:t>
            </a:r>
            <a:r>
              <a:rPr lang="hu-HU" dirty="0">
                <a:solidFill>
                  <a:schemeClr val="bg1"/>
                </a:solidFill>
                <a:latin typeface="Livvic" panose="020B0604020202020204" pitchFamily="2" charset="-18"/>
              </a:rPr>
              <a:t>: </a:t>
            </a:r>
            <a:r>
              <a:rPr lang="hu-HU" dirty="0" err="1">
                <a:solidFill>
                  <a:schemeClr val="bg1"/>
                </a:solidFill>
                <a:latin typeface="Livvic" panose="020B0604020202020204" pitchFamily="2" charset="-18"/>
              </a:rPr>
              <a:t>Tankovits</a:t>
            </a:r>
            <a:r>
              <a:rPr lang="hu-HU" dirty="0">
                <a:solidFill>
                  <a:schemeClr val="bg1"/>
                </a:solidFill>
                <a:latin typeface="Livvic" panose="020B0604020202020204" pitchFamily="2" charset="-18"/>
              </a:rPr>
              <a:t> Bence, Szebik Levente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EFA789D-BA1E-4002-BD98-AFC3BAB18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200" y="1352550"/>
            <a:ext cx="1624584" cy="24384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99892DD-8708-4B01-8616-48DAAEC07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16" y="1352550"/>
            <a:ext cx="1624584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DAEA7F72-65BB-439F-A7DF-2CE83A2C0B24}"/>
              </a:ext>
            </a:extLst>
          </p:cNvPr>
          <p:cNvSpPr/>
          <p:nvPr/>
        </p:nvSpPr>
        <p:spPr>
          <a:xfrm>
            <a:off x="4571999" y="2203"/>
            <a:ext cx="4572000" cy="5141297"/>
          </a:xfrm>
          <a:prstGeom prst="rect">
            <a:avLst/>
          </a:prstGeom>
          <a:solidFill>
            <a:srgbClr val="43571C"/>
          </a:solidFill>
          <a:ln>
            <a:solidFill>
              <a:srgbClr val="435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3218609-D28A-4777-9A4E-5256D887DCA1}"/>
              </a:ext>
            </a:extLst>
          </p:cNvPr>
          <p:cNvSpPr txBox="1"/>
          <p:nvPr/>
        </p:nvSpPr>
        <p:spPr>
          <a:xfrm>
            <a:off x="5397500" y="2171640"/>
            <a:ext cx="292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err="1">
                <a:solidFill>
                  <a:schemeClr val="bg1"/>
                </a:solidFill>
                <a:latin typeface="Livvic" pitchFamily="2" charset="-18"/>
              </a:rPr>
              <a:t>Services</a:t>
            </a:r>
            <a:endParaRPr lang="hu-HU" sz="2000" b="1" dirty="0">
              <a:solidFill>
                <a:schemeClr val="bg1"/>
              </a:solidFill>
              <a:latin typeface="Livvic" pitchFamily="2" charset="-18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1461A46-DB39-4B14-A8B3-B4792E3DD319}"/>
              </a:ext>
            </a:extLst>
          </p:cNvPr>
          <p:cNvSpPr txBox="1"/>
          <p:nvPr/>
        </p:nvSpPr>
        <p:spPr>
          <a:xfrm>
            <a:off x="5124092" y="2602528"/>
            <a:ext cx="34678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Contain</a:t>
            </a: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the</a:t>
            </a: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endpoint</a:t>
            </a: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URLs</a:t>
            </a:r>
            <a:endParaRPr lang="hu-HU" dirty="0">
              <a:solidFill>
                <a:schemeClr val="bg1"/>
              </a:solidFill>
              <a:latin typeface="Livvic" pitchFamily="2" charset="-18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Secure</a:t>
            </a: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the</a:t>
            </a: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connection</a:t>
            </a: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between</a:t>
            </a: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 frontend and backend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Subscribing</a:t>
            </a: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to</a:t>
            </a: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them</a:t>
            </a: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 in </a:t>
            </a: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components</a:t>
            </a:r>
            <a:endParaRPr lang="hu-HU" dirty="0">
              <a:solidFill>
                <a:schemeClr val="bg1"/>
              </a:solidFill>
              <a:latin typeface="Livvic" pitchFamily="2" charset="-18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E1366D50-4258-4176-BFC7-72B3E9C87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17" y="1183135"/>
            <a:ext cx="3787971" cy="197701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3BA30CD-AF92-41C6-B6F4-4215229B5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4" y="3960365"/>
            <a:ext cx="4463716" cy="5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25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/>
          <p:cNvSpPr txBox="1"/>
          <p:nvPr/>
        </p:nvSpPr>
        <p:spPr>
          <a:xfrm>
            <a:off x="1" y="2023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err="1">
                <a:latin typeface="Livvic" panose="020B0604020202020204" charset="-18"/>
              </a:rPr>
              <a:t>Responsivity</a:t>
            </a:r>
            <a:endParaRPr lang="hu-HU" sz="2000" b="1" dirty="0">
              <a:latin typeface="Livvic" panose="020B0604020202020204" charset="-18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C94DE3D-3072-4476-84F1-4906EC9F5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64" y="1181100"/>
            <a:ext cx="4584836" cy="347974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B83BB08-4492-425C-8DE2-FF476167D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408" y="1181099"/>
            <a:ext cx="3502228" cy="347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7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7"/>
          <p:cNvSpPr/>
          <p:nvPr/>
        </p:nvSpPr>
        <p:spPr>
          <a:xfrm>
            <a:off x="5885400" y="810700"/>
            <a:ext cx="1329600" cy="4370100"/>
          </a:xfrm>
          <a:prstGeom prst="rect">
            <a:avLst/>
          </a:prstGeom>
          <a:solidFill>
            <a:srgbClr val="43571C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47"/>
          <p:cNvSpPr/>
          <p:nvPr/>
        </p:nvSpPr>
        <p:spPr>
          <a:xfrm>
            <a:off x="4281050" y="975325"/>
            <a:ext cx="2271300" cy="116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47"/>
          <p:cNvSpPr/>
          <p:nvPr/>
        </p:nvSpPr>
        <p:spPr>
          <a:xfrm>
            <a:off x="0" y="0"/>
            <a:ext cx="1329600" cy="4370100"/>
          </a:xfrm>
          <a:prstGeom prst="rect">
            <a:avLst/>
          </a:prstGeom>
          <a:solidFill>
            <a:srgbClr val="43571C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47"/>
          <p:cNvSpPr/>
          <p:nvPr/>
        </p:nvSpPr>
        <p:spPr>
          <a:xfrm>
            <a:off x="720000" y="975325"/>
            <a:ext cx="2271300" cy="116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3" name="Google Shape;543;p47"/>
          <p:cNvSpPr txBox="1">
            <a:spLocks noGrp="1"/>
          </p:cNvSpPr>
          <p:nvPr>
            <p:ph type="ctrTitle"/>
          </p:nvPr>
        </p:nvSpPr>
        <p:spPr>
          <a:xfrm rot="5400000">
            <a:off x="6910506" y="1414622"/>
            <a:ext cx="24498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TEAMWORK</a:t>
            </a:r>
            <a:endParaRPr dirty="0"/>
          </a:p>
        </p:txBody>
      </p:sp>
      <p:sp>
        <p:nvSpPr>
          <p:cNvPr id="553" name="Google Shape;553;p47"/>
          <p:cNvSpPr txBox="1">
            <a:spLocks noGrp="1"/>
          </p:cNvSpPr>
          <p:nvPr>
            <p:ph type="subTitle" idx="1"/>
          </p:nvPr>
        </p:nvSpPr>
        <p:spPr>
          <a:xfrm>
            <a:off x="1326842" y="2147200"/>
            <a:ext cx="2239742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Arial" panose="020B0604020202020204" pitchFamily="34" charset="0"/>
              <a:buChar char="•"/>
            </a:pPr>
            <a:r>
              <a:rPr lang="hu-HU" sz="1200" dirty="0">
                <a:latin typeface="Livvic" panose="020B0604020202020204" charset="-18"/>
              </a:rPr>
              <a:t>Login, </a:t>
            </a:r>
            <a:r>
              <a:rPr lang="hu-HU" sz="1200" dirty="0" err="1">
                <a:latin typeface="Livvic" panose="020B0604020202020204" charset="-18"/>
              </a:rPr>
              <a:t>registration</a:t>
            </a:r>
            <a:endParaRPr lang="hu-HU" sz="1200" dirty="0">
              <a:latin typeface="Livvic" panose="020B0604020202020204" charset="-18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Arial" panose="020B0604020202020204" pitchFamily="34" charset="0"/>
              <a:buChar char="•"/>
            </a:pPr>
            <a:r>
              <a:rPr lang="hu-HU" sz="1200" dirty="0">
                <a:latin typeface="Livvic" panose="020B0604020202020204" charset="-18"/>
              </a:rPr>
              <a:t>Match </a:t>
            </a:r>
            <a:r>
              <a:rPr lang="hu-HU" sz="1200" dirty="0" err="1">
                <a:latin typeface="Livvic" panose="020B0604020202020204" charset="-18"/>
              </a:rPr>
              <a:t>report</a:t>
            </a:r>
            <a:endParaRPr lang="hu-HU" sz="1200" dirty="0">
              <a:latin typeface="Livvic" panose="020B0604020202020204" charset="-18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Arial" panose="020B0604020202020204" pitchFamily="34" charset="0"/>
              <a:buChar char="•"/>
            </a:pPr>
            <a:r>
              <a:rPr lang="hu-HU" sz="1200" dirty="0" err="1">
                <a:latin typeface="Livvic" panose="020B0604020202020204" charset="-18"/>
              </a:rPr>
              <a:t>Applying</a:t>
            </a:r>
            <a:r>
              <a:rPr lang="hu-HU" sz="1200" dirty="0">
                <a:latin typeface="Livvic" panose="020B0604020202020204" charset="-18"/>
              </a:rPr>
              <a:t> </a:t>
            </a:r>
            <a:r>
              <a:rPr lang="hu-HU" sz="1200" dirty="0" err="1">
                <a:latin typeface="Livvic" panose="020B0604020202020204" charset="-18"/>
              </a:rPr>
              <a:t>for</a:t>
            </a:r>
            <a:r>
              <a:rPr lang="hu-HU" sz="1200" dirty="0">
                <a:latin typeface="Livvic" panose="020B0604020202020204" charset="-18"/>
              </a:rPr>
              <a:t> </a:t>
            </a:r>
            <a:r>
              <a:rPr lang="hu-HU" sz="1200" dirty="0" err="1">
                <a:latin typeface="Livvic" panose="020B0604020202020204" charset="-18"/>
              </a:rPr>
              <a:t>tournaments</a:t>
            </a:r>
            <a:endParaRPr lang="hu-HU" sz="1200" dirty="0">
              <a:latin typeface="Livvic" panose="020B0604020202020204" charset="-18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50000"/>
              <a:buFont typeface="Arial" panose="020B0604020202020204" pitchFamily="34" charset="0"/>
              <a:buChar char="•"/>
            </a:pPr>
            <a:r>
              <a:rPr lang="hu-HU" sz="1200" dirty="0">
                <a:latin typeface="Livvic" panose="020B0604020202020204" charset="-18"/>
              </a:rPr>
              <a:t>JWT</a:t>
            </a:r>
            <a:endParaRPr sz="1200" dirty="0">
              <a:latin typeface="Livvic" panose="020B0604020202020204" charset="-18"/>
            </a:endParaRPr>
          </a:p>
        </p:txBody>
      </p:sp>
      <p:sp>
        <p:nvSpPr>
          <p:cNvPr id="554" name="Google Shape;554;p47"/>
          <p:cNvSpPr txBox="1">
            <a:spLocks noGrp="1"/>
          </p:cNvSpPr>
          <p:nvPr>
            <p:ph type="subTitle" idx="3"/>
          </p:nvPr>
        </p:nvSpPr>
        <p:spPr>
          <a:xfrm>
            <a:off x="4068268" y="2147200"/>
            <a:ext cx="1817131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buSzPct val="150000"/>
              <a:buFont typeface="Arial" panose="020B0604020202020204" pitchFamily="34" charset="0"/>
              <a:buChar char="•"/>
            </a:pPr>
            <a:r>
              <a:rPr lang="hu-HU" sz="1200" dirty="0" err="1">
                <a:solidFill>
                  <a:schemeClr val="dk1"/>
                </a:solidFill>
                <a:latin typeface="Livvic" panose="020B0604020202020204" charset="-18"/>
              </a:rPr>
              <a:t>Draw</a:t>
            </a:r>
            <a:r>
              <a:rPr lang="hu-HU" sz="1200" dirty="0">
                <a:solidFill>
                  <a:schemeClr val="dk1"/>
                </a:solidFill>
                <a:latin typeface="Livvic" panose="020B0604020202020204" charset="-18"/>
              </a:rPr>
              <a:t> </a:t>
            </a:r>
            <a:r>
              <a:rPr lang="hu-HU" sz="1200" dirty="0" err="1">
                <a:solidFill>
                  <a:schemeClr val="dk1"/>
                </a:solidFill>
                <a:latin typeface="Livvic" panose="020B0604020202020204" charset="-18"/>
              </a:rPr>
              <a:t>system</a:t>
            </a:r>
            <a:endParaRPr lang="hu-HU" sz="1200" dirty="0">
              <a:solidFill>
                <a:schemeClr val="dk1"/>
              </a:solidFill>
              <a:latin typeface="Livvic" panose="020B0604020202020204" charset="-18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buSzPct val="150000"/>
              <a:buFont typeface="Arial" panose="020B0604020202020204" pitchFamily="34" charset="0"/>
              <a:buChar char="•"/>
            </a:pPr>
            <a:r>
              <a:rPr lang="hu-HU" sz="1200" dirty="0" err="1">
                <a:solidFill>
                  <a:schemeClr val="dk1"/>
                </a:solidFill>
                <a:latin typeface="Livvic" panose="020B0604020202020204" charset="-18"/>
              </a:rPr>
              <a:t>Create</a:t>
            </a:r>
            <a:r>
              <a:rPr lang="hu-HU" sz="1200" dirty="0">
                <a:solidFill>
                  <a:schemeClr val="dk1"/>
                </a:solidFill>
                <a:latin typeface="Livvic" panose="020B0604020202020204" charset="-18"/>
              </a:rPr>
              <a:t> </a:t>
            </a:r>
            <a:r>
              <a:rPr lang="hu-HU" sz="1200" dirty="0" err="1">
                <a:solidFill>
                  <a:schemeClr val="dk1"/>
                </a:solidFill>
                <a:latin typeface="Livvic" panose="020B0604020202020204" charset="-18"/>
              </a:rPr>
              <a:t>tournament</a:t>
            </a:r>
            <a:endParaRPr lang="hu-HU" sz="1200" dirty="0">
              <a:solidFill>
                <a:schemeClr val="dk1"/>
              </a:solidFill>
              <a:latin typeface="Livvic" panose="020B0604020202020204" charset="-18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buSzPct val="150000"/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dk1"/>
                </a:solidFill>
                <a:latin typeface="Livvic" panose="020B0604020202020204" charset="-18"/>
              </a:rPr>
              <a:t>Schedule</a:t>
            </a:r>
            <a:endParaRPr sz="1200" dirty="0">
              <a:solidFill>
                <a:schemeClr val="dk1"/>
              </a:solidFill>
              <a:latin typeface="Livvic" panose="020B0604020202020204" charset="-18"/>
            </a:endParaRPr>
          </a:p>
        </p:txBody>
      </p:sp>
      <p:sp>
        <p:nvSpPr>
          <p:cNvPr id="555" name="Google Shape;555;p47"/>
          <p:cNvSpPr txBox="1">
            <a:spLocks noGrp="1"/>
          </p:cNvSpPr>
          <p:nvPr>
            <p:ph type="ctrTitle" idx="4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lt1"/>
                </a:solidFill>
              </a:rPr>
              <a:t>BENCE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556" name="Google Shape;556;p47"/>
          <p:cNvSpPr txBox="1">
            <a:spLocks noGrp="1"/>
          </p:cNvSpPr>
          <p:nvPr>
            <p:ph type="ctrTitle" idx="2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lt1"/>
                </a:solidFill>
              </a:rPr>
              <a:t>LEVENTE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B686C410-4B6C-4685-B3A0-9F415179B8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3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66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4819650" y="1577400"/>
            <a:ext cx="4324350" cy="1988700"/>
          </a:xfrm>
          <a:prstGeom prst="rect">
            <a:avLst/>
          </a:prstGeom>
          <a:solidFill>
            <a:srgbClr val="4357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hu-HU" dirty="0" err="1">
                <a:latin typeface="Livvic" panose="020B0604020202020204" charset="-18"/>
              </a:rPr>
              <a:t>Expansion</a:t>
            </a:r>
            <a:r>
              <a:rPr lang="hu-HU" dirty="0">
                <a:latin typeface="Livvic" panose="020B0604020202020204" charset="-18"/>
              </a:rPr>
              <a:t> </a:t>
            </a:r>
            <a:r>
              <a:rPr lang="hu-HU" dirty="0" err="1">
                <a:latin typeface="Livvic" panose="020B0604020202020204" charset="-18"/>
              </a:rPr>
              <a:t>to</a:t>
            </a:r>
            <a:r>
              <a:rPr lang="hu-HU" dirty="0">
                <a:latin typeface="Livvic" panose="020B0604020202020204" charset="-18"/>
              </a:rPr>
              <a:t> </a:t>
            </a:r>
            <a:r>
              <a:rPr lang="hu-HU" dirty="0" err="1">
                <a:latin typeface="Livvic" panose="020B0604020202020204" charset="-18"/>
              </a:rPr>
              <a:t>other</a:t>
            </a:r>
            <a:r>
              <a:rPr lang="hu-HU" dirty="0">
                <a:latin typeface="Livvic" panose="020B0604020202020204" charset="-18"/>
              </a:rPr>
              <a:t> </a:t>
            </a:r>
            <a:r>
              <a:rPr lang="hu-HU" dirty="0" err="1">
                <a:latin typeface="Livvic" panose="020B0604020202020204" charset="-18"/>
              </a:rPr>
              <a:t>sports</a:t>
            </a:r>
            <a:endParaRPr lang="hu-HU" dirty="0">
              <a:latin typeface="Livvic" panose="020B0604020202020204" charset="-18"/>
            </a:endParaRPr>
          </a:p>
          <a:p>
            <a:pPr marL="171450" indent="-171450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hu-HU" dirty="0">
                <a:latin typeface="Livvic" panose="020B0604020202020204" charset="-18"/>
              </a:rPr>
              <a:t>Online </a:t>
            </a:r>
            <a:r>
              <a:rPr lang="hu-HU" dirty="0" err="1">
                <a:latin typeface="Livvic" panose="020B0604020202020204" charset="-18"/>
              </a:rPr>
              <a:t>payment</a:t>
            </a:r>
            <a:endParaRPr lang="hu-HU" dirty="0">
              <a:latin typeface="Livvic" panose="020B0604020202020204" charset="-18"/>
            </a:endParaRPr>
          </a:p>
          <a:p>
            <a:pPr marL="171450" indent="-171450">
              <a:lnSpc>
                <a:spcPct val="150000"/>
              </a:lnSpc>
              <a:buSzPct val="150000"/>
              <a:buFont typeface="Arial" panose="020B0604020202020204" pitchFamily="34" charset="0"/>
              <a:buChar char="•"/>
            </a:pPr>
            <a:r>
              <a:rPr lang="hu-HU" dirty="0">
                <a:latin typeface="Livvic" panose="020B0604020202020204" charset="-18"/>
              </a:rPr>
              <a:t>Mobile </a:t>
            </a:r>
            <a:r>
              <a:rPr lang="hu-HU" dirty="0" err="1">
                <a:latin typeface="Livvic" panose="020B0604020202020204" charset="-18"/>
              </a:rPr>
              <a:t>application</a:t>
            </a:r>
            <a:endParaRPr dirty="0">
              <a:latin typeface="Livvic" panose="020B0604020202020204" charset="-18"/>
            </a:endParaRPr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THE FUTURE</a:t>
            </a:r>
            <a:endParaRPr dirty="0"/>
          </a:p>
        </p:txBody>
      </p:sp>
      <p:sp>
        <p:nvSpPr>
          <p:cNvPr id="167" name="Google Shape;167;p27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rgbClr val="4357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ctrTitle" idx="6"/>
          </p:nvPr>
        </p:nvSpPr>
        <p:spPr>
          <a:xfrm rot="5400000">
            <a:off x="6747504" y="232800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WHERE THE IDEA CAME FROM?</a:t>
            </a:r>
            <a:endParaRPr dirty="0"/>
          </a:p>
        </p:txBody>
      </p:sp>
      <p:sp>
        <p:nvSpPr>
          <p:cNvPr id="173" name="Google Shape;173;p28"/>
          <p:cNvSpPr/>
          <p:nvPr/>
        </p:nvSpPr>
        <p:spPr>
          <a:xfrm>
            <a:off x="0" y="0"/>
            <a:ext cx="3607500" cy="26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0" y="2632200"/>
            <a:ext cx="6799664" cy="2511300"/>
          </a:xfrm>
          <a:prstGeom prst="rect">
            <a:avLst/>
          </a:prstGeom>
          <a:solidFill>
            <a:srgbClr val="4357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" name="Google Shape;182;p28"/>
          <p:cNvSpPr txBox="1">
            <a:spLocks noGrp="1"/>
          </p:cNvSpPr>
          <p:nvPr>
            <p:ph type="ctrTitle"/>
          </p:nvPr>
        </p:nvSpPr>
        <p:spPr>
          <a:xfrm>
            <a:off x="631884" y="188973"/>
            <a:ext cx="287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The </a:t>
            </a:r>
            <a:r>
              <a:rPr lang="hu-HU" dirty="0" err="1"/>
              <a:t>problems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5DAAD856-699D-467E-A2FD-582B28EEF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884" y="833673"/>
            <a:ext cx="6167780" cy="1408943"/>
          </a:xfrm>
        </p:spPr>
        <p:txBody>
          <a:bodyPr/>
          <a:lstStyle/>
          <a:p>
            <a:pPr>
              <a:lnSpc>
                <a:spcPct val="200000"/>
              </a:lnSpc>
              <a:buSzPct val="150000"/>
              <a:buFont typeface="Arial" panose="020B0604020202020204" pitchFamily="34" charset="0"/>
              <a:buChar char="•"/>
            </a:pPr>
            <a:r>
              <a:rPr lang="hu-HU" sz="1400" dirty="0" err="1">
                <a:latin typeface="Livvic" panose="020B0604020202020204" pitchFamily="2" charset="-18"/>
              </a:rPr>
              <a:t>Lack</a:t>
            </a:r>
            <a:r>
              <a:rPr lang="hu-HU" sz="1400" dirty="0">
                <a:latin typeface="Livvic" panose="020B0604020202020204" pitchFamily="2" charset="-18"/>
              </a:rPr>
              <a:t> of </a:t>
            </a:r>
            <a:r>
              <a:rPr lang="hu-HU" sz="1400" dirty="0" err="1">
                <a:latin typeface="Livvic" panose="020B0604020202020204" pitchFamily="2" charset="-18"/>
              </a:rPr>
              <a:t>standardized</a:t>
            </a:r>
            <a:r>
              <a:rPr lang="hu-HU" sz="1400" dirty="0">
                <a:latin typeface="Livvic" panose="020B0604020202020204" pitchFamily="2" charset="-18"/>
              </a:rPr>
              <a:t> platform</a:t>
            </a:r>
          </a:p>
          <a:p>
            <a:pPr>
              <a:lnSpc>
                <a:spcPct val="200000"/>
              </a:lnSpc>
              <a:buSzPct val="150000"/>
              <a:buFont typeface="Arial" panose="020B0604020202020204" pitchFamily="34" charset="0"/>
              <a:buChar char="•"/>
            </a:pPr>
            <a:r>
              <a:rPr lang="hu-HU" sz="1400" dirty="0" err="1">
                <a:latin typeface="Livvic" panose="020B0604020202020204" pitchFamily="2" charset="-18"/>
              </a:rPr>
              <a:t>Paper</a:t>
            </a:r>
            <a:r>
              <a:rPr lang="hu-HU" sz="1400" dirty="0">
                <a:latin typeface="Livvic" panose="020B0604020202020204" pitchFamily="2" charset="-18"/>
              </a:rPr>
              <a:t> </a:t>
            </a:r>
            <a:r>
              <a:rPr lang="hu-HU" sz="1400" dirty="0" err="1">
                <a:latin typeface="Livvic" panose="020B0604020202020204" pitchFamily="2" charset="-18"/>
              </a:rPr>
              <a:t>based</a:t>
            </a:r>
            <a:r>
              <a:rPr lang="hu-HU" sz="1400" dirty="0">
                <a:latin typeface="Livvic" panose="020B0604020202020204" pitchFamily="2" charset="-18"/>
              </a:rPr>
              <a:t> </a:t>
            </a:r>
            <a:r>
              <a:rPr lang="hu-HU" sz="1400" dirty="0" err="1">
                <a:latin typeface="Livvic" panose="020B0604020202020204" pitchFamily="2" charset="-18"/>
              </a:rPr>
              <a:t>tournaments</a:t>
            </a:r>
            <a:endParaRPr lang="hu-HU" sz="1400" dirty="0">
              <a:latin typeface="Livvic" panose="020B0604020202020204" pitchFamily="2" charset="-18"/>
            </a:endParaRPr>
          </a:p>
          <a:p>
            <a:pPr>
              <a:lnSpc>
                <a:spcPct val="200000"/>
              </a:lnSpc>
              <a:buSzPct val="150000"/>
              <a:buFont typeface="Arial" panose="020B0604020202020204" pitchFamily="34" charset="0"/>
              <a:buChar char="•"/>
            </a:pPr>
            <a:r>
              <a:rPr lang="hu-HU" sz="1400" dirty="0">
                <a:latin typeface="Livvic" panose="020B0604020202020204" pitchFamily="2" charset="-18"/>
              </a:rPr>
              <a:t>The </a:t>
            </a:r>
            <a:r>
              <a:rPr lang="hu-HU" sz="1400" dirty="0" err="1">
                <a:latin typeface="Livvic" panose="020B0604020202020204" pitchFamily="2" charset="-18"/>
              </a:rPr>
              <a:t>results</a:t>
            </a:r>
            <a:r>
              <a:rPr lang="hu-HU" sz="1400" dirty="0">
                <a:latin typeface="Livvic" panose="020B0604020202020204" pitchFamily="2" charset="-18"/>
              </a:rPr>
              <a:t> </a:t>
            </a:r>
            <a:r>
              <a:rPr lang="hu-HU" sz="1400" dirty="0" err="1">
                <a:latin typeface="Livvic" panose="020B0604020202020204" pitchFamily="2" charset="-18"/>
              </a:rPr>
              <a:t>are</a:t>
            </a:r>
            <a:r>
              <a:rPr lang="hu-HU" sz="1400" dirty="0">
                <a:latin typeface="Livvic" panose="020B0604020202020204" pitchFamily="2" charset="-18"/>
              </a:rPr>
              <a:t> </a:t>
            </a:r>
            <a:r>
              <a:rPr lang="hu-HU" sz="1400" dirty="0" err="1">
                <a:latin typeface="Livvic" panose="020B0604020202020204" pitchFamily="2" charset="-18"/>
              </a:rPr>
              <a:t>not</a:t>
            </a:r>
            <a:r>
              <a:rPr lang="hu-HU" sz="1400" dirty="0">
                <a:latin typeface="Livvic" panose="020B0604020202020204" pitchFamily="2" charset="-18"/>
              </a:rPr>
              <a:t> </a:t>
            </a:r>
            <a:r>
              <a:rPr lang="hu-HU" sz="1400" dirty="0" err="1">
                <a:latin typeface="Livvic" panose="020B0604020202020204" pitchFamily="2" charset="-18"/>
              </a:rPr>
              <a:t>available</a:t>
            </a:r>
            <a:r>
              <a:rPr lang="hu-HU" sz="1400" dirty="0">
                <a:latin typeface="Livvic" panose="020B0604020202020204" pitchFamily="2" charset="-18"/>
              </a:rPr>
              <a:t> </a:t>
            </a:r>
            <a:r>
              <a:rPr lang="hu-HU" sz="1400" dirty="0" err="1">
                <a:latin typeface="Livvic" panose="020B0604020202020204" pitchFamily="2" charset="-18"/>
              </a:rPr>
              <a:t>anywhere</a:t>
            </a:r>
            <a:endParaRPr lang="hu-HU" sz="1400" dirty="0">
              <a:latin typeface="Livvic" panose="020B0604020202020204" pitchFamily="2" charset="-18"/>
            </a:endParaRPr>
          </a:p>
          <a:p>
            <a:pPr>
              <a:buFont typeface="Arial" panose="020B0604020202020204" pitchFamily="34" charset="0"/>
              <a:buChar char="•"/>
            </a:pPr>
            <a:endParaRPr lang="hu-HU" sz="1200" dirty="0">
              <a:latin typeface="Livvic" panose="020B0604020202020204" pitchFamily="2" charset="-18"/>
            </a:endParaRPr>
          </a:p>
          <a:p>
            <a:pPr>
              <a:buFont typeface="Arial" panose="020B0604020202020204" pitchFamily="34" charset="0"/>
              <a:buChar char="•"/>
            </a:pPr>
            <a:endParaRPr lang="hu-HU" sz="1200" dirty="0">
              <a:latin typeface="Livvic" panose="020B0604020202020204" pitchFamily="2" charset="-18"/>
            </a:endParaRPr>
          </a:p>
        </p:txBody>
      </p:sp>
      <p:sp>
        <p:nvSpPr>
          <p:cNvPr id="29" name="Google Shape;182;p28">
            <a:extLst>
              <a:ext uri="{FF2B5EF4-FFF2-40B4-BE49-F238E27FC236}">
                <a16:creationId xmlns:a16="http://schemas.microsoft.com/office/drawing/2014/main" id="{452CB7F4-857D-457B-B0C3-BB0E98187E01}"/>
              </a:ext>
            </a:extLst>
          </p:cNvPr>
          <p:cNvSpPr txBox="1">
            <a:spLocks/>
          </p:cNvSpPr>
          <p:nvPr/>
        </p:nvSpPr>
        <p:spPr>
          <a:xfrm>
            <a:off x="631884" y="2821173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r>
              <a:rPr lang="hu-HU" dirty="0">
                <a:solidFill>
                  <a:schemeClr val="bg1"/>
                </a:solidFill>
              </a:rPr>
              <a:t>The </a:t>
            </a:r>
            <a:r>
              <a:rPr lang="hu-HU" dirty="0" err="1">
                <a:solidFill>
                  <a:schemeClr val="bg1"/>
                </a:solidFill>
              </a:rPr>
              <a:t>solutions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Alcím 4">
            <a:extLst>
              <a:ext uri="{FF2B5EF4-FFF2-40B4-BE49-F238E27FC236}">
                <a16:creationId xmlns:a16="http://schemas.microsoft.com/office/drawing/2014/main" id="{8D474FBD-5174-4657-9BA8-0F0E3144817F}"/>
              </a:ext>
            </a:extLst>
          </p:cNvPr>
          <p:cNvSpPr txBox="1">
            <a:spLocks/>
          </p:cNvSpPr>
          <p:nvPr/>
        </p:nvSpPr>
        <p:spPr>
          <a:xfrm>
            <a:off x="631884" y="3346670"/>
            <a:ext cx="6167780" cy="140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>
              <a:lnSpc>
                <a:spcPct val="20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hu-HU" sz="1400" dirty="0" err="1">
                <a:solidFill>
                  <a:schemeClr val="bg1"/>
                </a:solidFill>
                <a:latin typeface="Livvic" panose="020B0604020202020204" pitchFamily="2" charset="-18"/>
              </a:rPr>
              <a:t>Standardized</a:t>
            </a:r>
            <a:r>
              <a:rPr lang="hu-HU" sz="1400" dirty="0">
                <a:latin typeface="Livvic" panose="020B0604020202020204" pitchFamily="2" charset="-18"/>
              </a:rPr>
              <a:t> </a:t>
            </a:r>
            <a:r>
              <a:rPr lang="hu-HU" sz="1400" dirty="0">
                <a:solidFill>
                  <a:schemeClr val="bg1"/>
                </a:solidFill>
                <a:latin typeface="Livvic" panose="020B0604020202020204" pitchFamily="2" charset="-18"/>
              </a:rPr>
              <a:t>platform</a:t>
            </a:r>
          </a:p>
          <a:p>
            <a:pPr>
              <a:lnSpc>
                <a:spcPct val="20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hu-HU" sz="1400" dirty="0">
                <a:solidFill>
                  <a:schemeClr val="bg1"/>
                </a:solidFill>
                <a:latin typeface="Livvic" panose="020B0604020202020204" pitchFamily="2" charset="-18"/>
              </a:rPr>
              <a:t>Online </a:t>
            </a:r>
            <a:r>
              <a:rPr lang="hu-HU" sz="1400" dirty="0" err="1">
                <a:solidFill>
                  <a:schemeClr val="bg1"/>
                </a:solidFill>
                <a:latin typeface="Livvic" panose="020B0604020202020204" pitchFamily="2" charset="-18"/>
              </a:rPr>
              <a:t>documentation</a:t>
            </a:r>
            <a:r>
              <a:rPr lang="hu-HU" sz="1400" dirty="0">
                <a:solidFill>
                  <a:schemeClr val="bg1"/>
                </a:solidFill>
                <a:latin typeface="Livvic" panose="020B0604020202020204" pitchFamily="2" charset="-18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Livvic" panose="020B0604020202020204" pitchFamily="2" charset="-18"/>
              </a:rPr>
              <a:t>for</a:t>
            </a:r>
            <a:r>
              <a:rPr lang="hu-HU" sz="1400" dirty="0">
                <a:solidFill>
                  <a:schemeClr val="bg1"/>
                </a:solidFill>
                <a:latin typeface="Livvic" panose="020B0604020202020204" pitchFamily="2" charset="-18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Livvic" panose="020B0604020202020204" pitchFamily="2" charset="-18"/>
              </a:rPr>
              <a:t>tournaments</a:t>
            </a:r>
            <a:endParaRPr lang="hu-HU" sz="1400" dirty="0">
              <a:solidFill>
                <a:schemeClr val="bg1"/>
              </a:solidFill>
              <a:latin typeface="Livvic" panose="020B0604020202020204" pitchFamily="2" charset="-18"/>
            </a:endParaRPr>
          </a:p>
          <a:p>
            <a:pPr>
              <a:lnSpc>
                <a:spcPct val="20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hu-HU" sz="1400" dirty="0" err="1">
                <a:solidFill>
                  <a:schemeClr val="bg1"/>
                </a:solidFill>
                <a:latin typeface="Livvic" panose="020B0604020202020204" pitchFamily="2" charset="-18"/>
              </a:rPr>
              <a:t>Easy</a:t>
            </a:r>
            <a:r>
              <a:rPr lang="hu-HU" sz="1400" dirty="0">
                <a:solidFill>
                  <a:schemeClr val="bg1"/>
                </a:solidFill>
                <a:latin typeface="Livvic" panose="020B0604020202020204" pitchFamily="2" charset="-18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Livvic" panose="020B0604020202020204" pitchFamily="2" charset="-18"/>
              </a:rPr>
              <a:t>access</a:t>
            </a:r>
            <a:r>
              <a:rPr lang="hu-HU" sz="1400" dirty="0">
                <a:solidFill>
                  <a:schemeClr val="bg1"/>
                </a:solidFill>
                <a:latin typeface="Livvic" panose="020B0604020202020204" pitchFamily="2" charset="-18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Livvic" panose="020B0604020202020204" pitchFamily="2" charset="-18"/>
              </a:rPr>
              <a:t>for</a:t>
            </a:r>
            <a:r>
              <a:rPr lang="hu-HU" sz="1400" dirty="0">
                <a:solidFill>
                  <a:schemeClr val="bg1"/>
                </a:solidFill>
                <a:latin typeface="Livvic" panose="020B0604020202020204" pitchFamily="2" charset="-18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Livvic" panose="020B0604020202020204" pitchFamily="2" charset="-18"/>
              </a:rPr>
              <a:t>the</a:t>
            </a:r>
            <a:r>
              <a:rPr lang="hu-HU" sz="1400" dirty="0">
                <a:solidFill>
                  <a:schemeClr val="bg1"/>
                </a:solidFill>
                <a:latin typeface="Livvic" panose="020B0604020202020204" pitchFamily="2" charset="-18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Livvic" panose="020B0604020202020204" pitchFamily="2" charset="-18"/>
              </a:rPr>
              <a:t>result</a:t>
            </a:r>
            <a:r>
              <a:rPr lang="hu-HU" sz="1400" dirty="0">
                <a:solidFill>
                  <a:schemeClr val="bg1"/>
                </a:solidFill>
                <a:latin typeface="Livvic" panose="020B0604020202020204" pitchFamily="2" charset="-18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Livvic" panose="020B0604020202020204" pitchFamily="2" charset="-18"/>
              </a:rPr>
              <a:t>anywhere</a:t>
            </a:r>
            <a:endParaRPr lang="hu-HU" sz="1400" dirty="0">
              <a:solidFill>
                <a:schemeClr val="bg1"/>
              </a:solidFill>
              <a:latin typeface="Livvic" panose="020B0604020202020204" pitchFamily="2" charset="-18"/>
            </a:endParaRPr>
          </a:p>
          <a:p>
            <a:pPr>
              <a:buFont typeface="Arial" panose="020B0604020202020204" pitchFamily="34" charset="0"/>
              <a:buChar char="•"/>
            </a:pPr>
            <a:endParaRPr lang="hu-HU" sz="1200" dirty="0">
              <a:solidFill>
                <a:schemeClr val="bg1"/>
              </a:solidFill>
              <a:latin typeface="Livvic" panose="020B0604020202020204" pitchFamily="2" charset="-18"/>
            </a:endParaRPr>
          </a:p>
          <a:p>
            <a:pPr>
              <a:buFont typeface="Arial" panose="020B0604020202020204" pitchFamily="34" charset="0"/>
              <a:buChar char="•"/>
            </a:pPr>
            <a:endParaRPr lang="hu-HU" sz="1200" dirty="0">
              <a:solidFill>
                <a:schemeClr val="bg1"/>
              </a:solidFill>
              <a:latin typeface="Livvic" panose="020B0604020202020204" pitchFamily="2" charset="-1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ctrTitle" idx="9"/>
          </p:nvPr>
        </p:nvSpPr>
        <p:spPr>
          <a:xfrm rot="5400000">
            <a:off x="6672869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FUNCTIONS</a:t>
            </a:r>
            <a:endParaRPr sz="2400" dirty="0"/>
          </a:p>
        </p:txBody>
      </p:sp>
      <p:sp>
        <p:nvSpPr>
          <p:cNvPr id="142" name="Google Shape;142;p26"/>
          <p:cNvSpPr/>
          <p:nvPr/>
        </p:nvSpPr>
        <p:spPr>
          <a:xfrm rot="-5400000" flipH="1">
            <a:off x="-1014018" y="1014067"/>
            <a:ext cx="5253135" cy="3225000"/>
          </a:xfrm>
          <a:prstGeom prst="rect">
            <a:avLst/>
          </a:prstGeom>
          <a:solidFill>
            <a:srgbClr val="4357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Organizers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and </a:t>
            </a:r>
            <a:r>
              <a:rPr lang="hu-HU" dirty="0" err="1"/>
              <a:t>advertise</a:t>
            </a:r>
            <a:r>
              <a:rPr lang="hu-HU" dirty="0"/>
              <a:t>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event</a:t>
            </a:r>
            <a:endParaRPr dirty="0"/>
          </a:p>
        </p:txBody>
      </p:sp>
      <p:sp>
        <p:nvSpPr>
          <p:cNvPr id="144" name="Google Shape;144;p26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Creating</a:t>
            </a:r>
            <a:r>
              <a:rPr lang="hu-HU" dirty="0"/>
              <a:t> </a:t>
            </a:r>
            <a:r>
              <a:rPr lang="hu-HU" dirty="0" err="1"/>
              <a:t>tournaments</a:t>
            </a:r>
            <a:endParaRPr dirty="0"/>
          </a:p>
        </p:txBody>
      </p:sp>
      <p:sp>
        <p:nvSpPr>
          <p:cNvPr id="145" name="Google Shape;145;p26"/>
          <p:cNvSpPr txBox="1">
            <a:spLocks noGrp="1"/>
          </p:cNvSpPr>
          <p:nvPr>
            <p:ph type="title" idx="8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User</a:t>
            </a:r>
            <a:r>
              <a:rPr lang="hu-HU" dirty="0"/>
              <a:t> account</a:t>
            </a:r>
            <a:endParaRPr dirty="0"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Account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type</a:t>
            </a:r>
            <a:r>
              <a:rPr lang="hu-HU" dirty="0"/>
              <a:t> of </a:t>
            </a:r>
            <a:r>
              <a:rPr lang="hu-HU" dirty="0" err="1"/>
              <a:t>FootTour</a:t>
            </a:r>
            <a:r>
              <a:rPr lang="hu-HU" dirty="0"/>
              <a:t> </a:t>
            </a:r>
            <a:r>
              <a:rPr lang="hu-HU" dirty="0" err="1"/>
              <a:t>user</a:t>
            </a:r>
            <a:endParaRPr dirty="0"/>
          </a:p>
        </p:txBody>
      </p:sp>
      <p:sp>
        <p:nvSpPr>
          <p:cNvPr id="148" name="Google Shape;148;p26"/>
          <p:cNvSpPr txBox="1">
            <a:spLocks noGrp="1"/>
          </p:cNvSpPr>
          <p:nvPr>
            <p:ph type="title" idx="2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9" name="Google Shape;149;p26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Tournaments</a:t>
            </a:r>
            <a:endParaRPr dirty="0"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Browsing</a:t>
            </a:r>
            <a:r>
              <a:rPr lang="hu-HU" dirty="0"/>
              <a:t> and </a:t>
            </a:r>
            <a:r>
              <a:rPr lang="hu-HU" dirty="0" err="1"/>
              <a:t>applying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tournaments</a:t>
            </a:r>
            <a:endParaRPr dirty="0"/>
          </a:p>
        </p:txBody>
      </p:sp>
      <p:sp>
        <p:nvSpPr>
          <p:cNvPr id="151" name="Google Shape;151;p26"/>
          <p:cNvSpPr txBox="1">
            <a:spLocks noGrp="1"/>
          </p:cNvSpPr>
          <p:nvPr>
            <p:ph type="title" idx="5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Schedule</a:t>
            </a:r>
            <a:endParaRPr dirty="0"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FootTour</a:t>
            </a:r>
            <a:r>
              <a:rPr lang="hu-HU" dirty="0"/>
              <a:t> </a:t>
            </a:r>
            <a:r>
              <a:rPr lang="hu-HU" dirty="0" err="1"/>
              <a:t>makes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schedule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organizer</a:t>
            </a:r>
            <a:endParaRPr dirty="0"/>
          </a:p>
        </p:txBody>
      </p:sp>
      <p:sp>
        <p:nvSpPr>
          <p:cNvPr id="154" name="Google Shape;154;p26"/>
          <p:cNvSpPr txBox="1">
            <a:spLocks noGrp="1"/>
          </p:cNvSpPr>
          <p:nvPr>
            <p:ph type="title" idx="15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26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Online </a:t>
            </a:r>
            <a:r>
              <a:rPr lang="hu-HU" dirty="0" err="1"/>
              <a:t>results</a:t>
            </a:r>
            <a:endParaRPr dirty="0"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Online </a:t>
            </a:r>
            <a:r>
              <a:rPr lang="hu-HU" dirty="0" err="1"/>
              <a:t>available</a:t>
            </a:r>
            <a:r>
              <a:rPr lang="hu-HU" dirty="0"/>
              <a:t> </a:t>
            </a:r>
            <a:r>
              <a:rPr lang="hu-HU" dirty="0" err="1"/>
              <a:t>results</a:t>
            </a:r>
            <a:r>
              <a:rPr lang="hu-HU" dirty="0"/>
              <a:t> </a:t>
            </a:r>
            <a:r>
              <a:rPr lang="hu-HU" dirty="0" err="1"/>
              <a:t>anywhere</a:t>
            </a:r>
            <a:r>
              <a:rPr lang="hu-HU" dirty="0"/>
              <a:t>, </a:t>
            </a:r>
            <a:r>
              <a:rPr lang="hu-HU" dirty="0" err="1"/>
              <a:t>anytime</a:t>
            </a:r>
            <a:endParaRPr dirty="0"/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 idx="18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lt1"/>
                </a:solidFill>
              </a:rPr>
              <a:t>05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C83B3DCA-FBF2-4A59-A8D0-975594CA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93291"/>
            <a:ext cx="7215000" cy="3847100"/>
          </a:xfrm>
          <a:prstGeom prst="rect">
            <a:avLst/>
          </a:prstGeom>
        </p:spPr>
      </p:pic>
      <p:sp>
        <p:nvSpPr>
          <p:cNvPr id="189" name="Google Shape;189;p29"/>
          <p:cNvSpPr txBox="1">
            <a:spLocks noGrp="1"/>
          </p:cNvSpPr>
          <p:nvPr>
            <p:ph type="ctrTitle" idx="4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USED TECHNOLOGIES</a:t>
            </a:r>
            <a:endParaRPr dirty="0"/>
          </a:p>
        </p:txBody>
      </p:sp>
      <p:sp>
        <p:nvSpPr>
          <p:cNvPr id="191" name="Google Shape;191;p29"/>
          <p:cNvSpPr/>
          <p:nvPr/>
        </p:nvSpPr>
        <p:spPr>
          <a:xfrm>
            <a:off x="0" y="2632200"/>
            <a:ext cx="7215000" cy="2511300"/>
          </a:xfrm>
          <a:prstGeom prst="rect">
            <a:avLst/>
          </a:prstGeom>
          <a:solidFill>
            <a:srgbClr val="4357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1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hu-HU" sz="1200" dirty="0" err="1">
                <a:solidFill>
                  <a:schemeClr val="bg1"/>
                </a:solidFill>
                <a:latin typeface="Livvic" pitchFamily="2" charset="-18"/>
              </a:rPr>
              <a:t>MySQL</a:t>
            </a:r>
            <a:endParaRPr sz="1200" dirty="0">
              <a:solidFill>
                <a:schemeClr val="bg1"/>
              </a:solidFill>
              <a:latin typeface="Livvic" pitchFamily="2" charset="-18"/>
            </a:endParaRPr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3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hu-HU" sz="1200" dirty="0" err="1">
                <a:solidFill>
                  <a:schemeClr val="bg1"/>
                </a:solidFill>
                <a:latin typeface="Livvic" pitchFamily="2" charset="-18"/>
              </a:rPr>
              <a:t>Native</a:t>
            </a:r>
            <a:r>
              <a:rPr lang="hu-HU" sz="1200" dirty="0">
                <a:solidFill>
                  <a:schemeClr val="bg1"/>
                </a:solidFill>
                <a:latin typeface="Livvic" pitchFamily="2" charset="-18"/>
              </a:rPr>
              <a:t> PHP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latin typeface="Livvic" pitchFamily="2" charset="-18"/>
              </a:rPr>
              <a:t>SQL </a:t>
            </a:r>
            <a:r>
              <a:rPr lang="hu-HU" sz="1200" dirty="0" err="1">
                <a:solidFill>
                  <a:schemeClr val="bg1"/>
                </a:solidFill>
                <a:latin typeface="Livvic" pitchFamily="2" charset="-18"/>
              </a:rPr>
              <a:t>queries</a:t>
            </a:r>
            <a:endParaRPr lang="hu-HU" sz="1200" dirty="0">
              <a:solidFill>
                <a:schemeClr val="bg1"/>
              </a:solidFill>
              <a:latin typeface="Livvic" pitchFamily="2" charset="-18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hu-HU" sz="1200" dirty="0" err="1">
                <a:solidFill>
                  <a:schemeClr val="bg1"/>
                </a:solidFill>
                <a:latin typeface="Livvic" pitchFamily="2" charset="-18"/>
              </a:rPr>
              <a:t>Composer</a:t>
            </a:r>
            <a:endParaRPr lang="hu-HU" sz="1200" dirty="0">
              <a:solidFill>
                <a:schemeClr val="bg1"/>
              </a:solidFill>
              <a:latin typeface="Livvic" pitchFamily="2" charset="-18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hu-HU" sz="1200" dirty="0" err="1">
                <a:solidFill>
                  <a:schemeClr val="bg1"/>
                </a:solidFill>
                <a:latin typeface="Livvic" pitchFamily="2" charset="-18"/>
              </a:rPr>
              <a:t>Authentication</a:t>
            </a:r>
            <a:endParaRPr lang="hu-HU" sz="1200" dirty="0">
              <a:solidFill>
                <a:schemeClr val="bg1"/>
              </a:solidFill>
              <a:latin typeface="Livvic" pitchFamily="2" charset="-18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ctrTitle" idx="2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BACKEND</a:t>
            </a:r>
            <a:endParaRPr dirty="0"/>
          </a:p>
        </p:txBody>
      </p:sp>
      <p:sp>
        <p:nvSpPr>
          <p:cNvPr id="195" name="Google Shape;195;p29"/>
          <p:cNvSpPr txBox="1">
            <a:spLocks noGrp="1"/>
          </p:cNvSpPr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DATABASE</a:t>
            </a:r>
            <a:endParaRPr dirty="0"/>
          </a:p>
        </p:txBody>
      </p:sp>
      <p:sp>
        <p:nvSpPr>
          <p:cNvPr id="196" name="Google Shape;196;p29"/>
          <p:cNvSpPr txBox="1">
            <a:spLocks noGrp="1"/>
          </p:cNvSpPr>
          <p:nvPr>
            <p:ph type="ctrTitle" idx="5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FRONTEND</a:t>
            </a:r>
            <a:endParaRPr dirty="0"/>
          </a:p>
        </p:txBody>
      </p:sp>
      <p:sp>
        <p:nvSpPr>
          <p:cNvPr id="198" name="Google Shape;198;p29"/>
          <p:cNvSpPr/>
          <p:nvPr/>
        </p:nvSpPr>
        <p:spPr>
          <a:xfrm rot="10800000" flipH="1">
            <a:off x="0" y="2424900"/>
            <a:ext cx="7215000" cy="207300"/>
          </a:xfrm>
          <a:prstGeom prst="rect">
            <a:avLst/>
          </a:prstGeom>
          <a:solidFill>
            <a:srgbClr val="43571C">
              <a:alpha val="617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93;p29">
            <a:extLst>
              <a:ext uri="{FF2B5EF4-FFF2-40B4-BE49-F238E27FC236}">
                <a16:creationId xmlns:a16="http://schemas.microsoft.com/office/drawing/2014/main" id="{4978ABB4-A631-44D2-A38B-347A9F6DF32C}"/>
              </a:ext>
            </a:extLst>
          </p:cNvPr>
          <p:cNvSpPr txBox="1">
            <a:spLocks/>
          </p:cNvSpPr>
          <p:nvPr/>
        </p:nvSpPr>
        <p:spPr>
          <a:xfrm>
            <a:off x="2933401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rgbClr val="000000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tamaran Light"/>
              <a:buNone/>
              <a:defRPr sz="10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171450" indent="-1714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hu-HU" sz="1200" dirty="0">
                <a:solidFill>
                  <a:schemeClr val="bg1"/>
                </a:solidFill>
                <a:latin typeface="Livvic" pitchFamily="2" charset="-18"/>
              </a:rPr>
              <a:t>ANGULAR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hu-HU" sz="1200" dirty="0" err="1">
                <a:solidFill>
                  <a:schemeClr val="bg1"/>
                </a:solidFill>
                <a:latin typeface="Livvic" pitchFamily="2" charset="-18"/>
              </a:rPr>
              <a:t>Angular</a:t>
            </a:r>
            <a:r>
              <a:rPr lang="hu-HU" sz="1200" dirty="0">
                <a:solidFill>
                  <a:schemeClr val="bg1"/>
                </a:solidFill>
                <a:latin typeface="Livvic" pitchFamily="2" charset="-18"/>
              </a:rPr>
              <a:t> </a:t>
            </a:r>
            <a:r>
              <a:rPr lang="hu-HU" sz="1200" dirty="0" err="1">
                <a:solidFill>
                  <a:schemeClr val="bg1"/>
                </a:solidFill>
                <a:latin typeface="Livvic" pitchFamily="2" charset="-18"/>
              </a:rPr>
              <a:t>Material</a:t>
            </a:r>
            <a:endParaRPr lang="hu-HU" sz="1200" dirty="0">
              <a:solidFill>
                <a:schemeClr val="bg1"/>
              </a:solidFill>
              <a:latin typeface="Livvic" pitchFamily="2" charset="-18"/>
            </a:endParaRP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hu-HU" sz="1200" dirty="0" err="1">
                <a:solidFill>
                  <a:schemeClr val="bg1"/>
                </a:solidFill>
                <a:latin typeface="Livvic" pitchFamily="2" charset="-18"/>
              </a:rPr>
              <a:t>Bootstrap</a:t>
            </a:r>
            <a:endParaRPr lang="hu-HU" sz="1200" dirty="0">
              <a:solidFill>
                <a:schemeClr val="bg1"/>
              </a:solidFill>
              <a:latin typeface="Livvic" pitchFamily="2" charset="-1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/>
          <p:nvPr/>
        </p:nvSpPr>
        <p:spPr>
          <a:xfrm rot="-5400000">
            <a:off x="6349650" y="643825"/>
            <a:ext cx="1057500" cy="3104100"/>
          </a:xfrm>
          <a:prstGeom prst="rect">
            <a:avLst/>
          </a:prstGeom>
          <a:solidFill>
            <a:srgbClr val="4357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71C"/>
              </a:solidFill>
            </a:endParaRPr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lt1"/>
                </a:solidFill>
              </a:rPr>
              <a:t>Backend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207" name="Google Shape;207;p30"/>
          <p:cNvSpPr/>
          <p:nvPr/>
        </p:nvSpPr>
        <p:spPr>
          <a:xfrm rot="-5400000">
            <a:off x="6600" y="1660525"/>
            <a:ext cx="1057500" cy="1070700"/>
          </a:xfrm>
          <a:prstGeom prst="rect">
            <a:avLst/>
          </a:prstGeom>
          <a:gradFill>
            <a:gsLst>
              <a:gs pos="0">
                <a:srgbClr val="43571C"/>
              </a:gs>
              <a:gs pos="100000">
                <a:srgbClr val="43571C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zövegdoboz 3"/>
          <p:cNvSpPr txBox="1"/>
          <p:nvPr/>
        </p:nvSpPr>
        <p:spPr>
          <a:xfrm>
            <a:off x="5567320" y="2864580"/>
            <a:ext cx="2164375" cy="1347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Tx/>
              <a:buSzPct val="150000"/>
              <a:buFont typeface="Arial" panose="020B0604020202020204" pitchFamily="34" charset="0"/>
              <a:buChar char="•"/>
            </a:pPr>
            <a:r>
              <a:rPr lang="hu-HU" dirty="0" err="1">
                <a:latin typeface="Livvic" panose="020B0604020202020204" charset="-18"/>
              </a:rPr>
              <a:t>Connect</a:t>
            </a:r>
            <a:r>
              <a:rPr lang="hu-HU" dirty="0">
                <a:latin typeface="Livvic" panose="020B0604020202020204" charset="-18"/>
              </a:rPr>
              <a:t> </a:t>
            </a:r>
            <a:r>
              <a:rPr lang="hu-HU" dirty="0" err="1">
                <a:latin typeface="Livvic" panose="020B0604020202020204" charset="-18"/>
              </a:rPr>
              <a:t>to</a:t>
            </a:r>
            <a:r>
              <a:rPr lang="hu-HU" dirty="0">
                <a:latin typeface="Livvic" panose="020B0604020202020204" charset="-18"/>
              </a:rPr>
              <a:t> </a:t>
            </a:r>
            <a:r>
              <a:rPr lang="hu-HU" dirty="0" err="1">
                <a:latin typeface="Livvic" panose="020B0604020202020204" charset="-18"/>
              </a:rPr>
              <a:t>database</a:t>
            </a:r>
            <a:endParaRPr lang="hu-HU" dirty="0">
              <a:latin typeface="Livvic" panose="020B0604020202020204" charset="-18"/>
            </a:endParaRPr>
          </a:p>
          <a:p>
            <a:pPr marL="285750" indent="-285750">
              <a:lnSpc>
                <a:spcPct val="150000"/>
              </a:lnSpc>
              <a:buClrTx/>
              <a:buSzPct val="150000"/>
              <a:buFont typeface="Arial" panose="020B0604020202020204" pitchFamily="34" charset="0"/>
              <a:buChar char="•"/>
            </a:pPr>
            <a:r>
              <a:rPr lang="hu-HU" dirty="0" err="1">
                <a:latin typeface="Livvic" panose="020B0604020202020204" charset="-18"/>
              </a:rPr>
              <a:t>Models</a:t>
            </a:r>
            <a:endParaRPr lang="hu-HU" dirty="0">
              <a:latin typeface="Livvic" panose="020B0604020202020204" charset="-18"/>
            </a:endParaRPr>
          </a:p>
          <a:p>
            <a:pPr marL="285750" indent="-285750">
              <a:lnSpc>
                <a:spcPct val="150000"/>
              </a:lnSpc>
              <a:buClrTx/>
              <a:buSzPct val="150000"/>
              <a:buFont typeface="Arial" panose="020B0604020202020204" pitchFamily="34" charset="0"/>
              <a:buChar char="•"/>
            </a:pPr>
            <a:r>
              <a:rPr lang="hu-HU" dirty="0" err="1">
                <a:latin typeface="Livvic" panose="020B0604020202020204" charset="-18"/>
              </a:rPr>
              <a:t>Controllers</a:t>
            </a:r>
            <a:endParaRPr lang="hu-HU" dirty="0">
              <a:latin typeface="Livvic" panose="020B0604020202020204" charset="-18"/>
            </a:endParaRPr>
          </a:p>
          <a:p>
            <a:pPr marL="285750" indent="-285750">
              <a:lnSpc>
                <a:spcPct val="150000"/>
              </a:lnSpc>
              <a:buClrTx/>
              <a:buSzPct val="150000"/>
              <a:buFont typeface="Arial" panose="020B0604020202020204" pitchFamily="34" charset="0"/>
              <a:buChar char="•"/>
            </a:pPr>
            <a:r>
              <a:rPr lang="hu-HU" dirty="0" err="1">
                <a:latin typeface="Livvic" panose="020B0604020202020204" charset="-18"/>
              </a:rPr>
              <a:t>Authentication</a:t>
            </a:r>
            <a:endParaRPr lang="hu-HU" dirty="0">
              <a:latin typeface="Livvic" panose="020B0604020202020204" charset="-18"/>
            </a:endParaRP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0F6D1DE9-7CF0-4FC7-B299-44256302A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334" y="429299"/>
            <a:ext cx="3782381" cy="378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DAEA7F72-65BB-439F-A7DF-2CE83A2C0B24}"/>
              </a:ext>
            </a:extLst>
          </p:cNvPr>
          <p:cNvSpPr/>
          <p:nvPr/>
        </p:nvSpPr>
        <p:spPr>
          <a:xfrm>
            <a:off x="4571999" y="2203"/>
            <a:ext cx="4572000" cy="5141297"/>
          </a:xfrm>
          <a:prstGeom prst="rect">
            <a:avLst/>
          </a:prstGeom>
          <a:solidFill>
            <a:srgbClr val="43571C"/>
          </a:solidFill>
          <a:ln>
            <a:solidFill>
              <a:srgbClr val="435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3218609-D28A-4777-9A4E-5256D887DCA1}"/>
              </a:ext>
            </a:extLst>
          </p:cNvPr>
          <p:cNvSpPr txBox="1"/>
          <p:nvPr/>
        </p:nvSpPr>
        <p:spPr>
          <a:xfrm>
            <a:off x="5397500" y="2171640"/>
            <a:ext cx="292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err="1">
                <a:solidFill>
                  <a:schemeClr val="bg1"/>
                </a:solidFill>
                <a:latin typeface="Livvic" pitchFamily="2" charset="-18"/>
              </a:rPr>
              <a:t>Models</a:t>
            </a:r>
            <a:endParaRPr lang="hu-HU" sz="2000" b="1" dirty="0">
              <a:solidFill>
                <a:schemeClr val="bg1"/>
              </a:solidFill>
              <a:latin typeface="Livvic" pitchFamily="2" charset="-18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1461A46-DB39-4B14-A8B3-B4792E3DD319}"/>
              </a:ext>
            </a:extLst>
          </p:cNvPr>
          <p:cNvSpPr txBox="1"/>
          <p:nvPr/>
        </p:nvSpPr>
        <p:spPr>
          <a:xfrm>
            <a:off x="5124092" y="2602528"/>
            <a:ext cx="3467813" cy="700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Model</a:t>
            </a: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for</a:t>
            </a: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every</a:t>
            </a: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table</a:t>
            </a:r>
            <a:endParaRPr lang="hu-HU" dirty="0">
              <a:solidFill>
                <a:schemeClr val="bg1"/>
              </a:solidFill>
              <a:latin typeface="Livvic" pitchFamily="2" charset="-18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Matching </a:t>
            </a: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names</a:t>
            </a: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: Frontend - Backend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51DB804-BC70-4A5C-A5A6-84826DEB6C3D}"/>
              </a:ext>
            </a:extLst>
          </p:cNvPr>
          <p:cNvSpPr txBox="1"/>
          <p:nvPr/>
        </p:nvSpPr>
        <p:spPr>
          <a:xfrm>
            <a:off x="719105" y="1024265"/>
            <a:ext cx="231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B4CA59C-E0AD-4001-AD79-8FD34FDDD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05" y="3303297"/>
            <a:ext cx="3864047" cy="1558829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672B2C22-8045-44C2-897C-7468A5B94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05" y="314461"/>
            <a:ext cx="3140957" cy="271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DAEA7F72-65BB-439F-A7DF-2CE83A2C0B24}"/>
              </a:ext>
            </a:extLst>
          </p:cNvPr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43571C"/>
          </a:solidFill>
          <a:ln>
            <a:solidFill>
              <a:srgbClr val="4357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3218609-D28A-4777-9A4E-5256D887DCA1}"/>
              </a:ext>
            </a:extLst>
          </p:cNvPr>
          <p:cNvSpPr txBox="1"/>
          <p:nvPr/>
        </p:nvSpPr>
        <p:spPr>
          <a:xfrm>
            <a:off x="825500" y="2202418"/>
            <a:ext cx="292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 err="1">
                <a:solidFill>
                  <a:schemeClr val="bg1"/>
                </a:solidFill>
                <a:latin typeface="Livvic" pitchFamily="2" charset="-18"/>
              </a:rPr>
              <a:t>Controllers</a:t>
            </a:r>
            <a:endParaRPr lang="hu-HU" sz="2000" b="1" dirty="0">
              <a:solidFill>
                <a:schemeClr val="bg1"/>
              </a:solidFill>
              <a:latin typeface="Livvic" pitchFamily="2" charset="-18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1461A46-DB39-4B14-A8B3-B4792E3DD319}"/>
              </a:ext>
            </a:extLst>
          </p:cNvPr>
          <p:cNvSpPr txBox="1"/>
          <p:nvPr/>
        </p:nvSpPr>
        <p:spPr>
          <a:xfrm>
            <a:off x="642937" y="2602528"/>
            <a:ext cx="3286125" cy="134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Controller</a:t>
            </a: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for</a:t>
            </a: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every</a:t>
            </a: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model</a:t>
            </a:r>
            <a:endParaRPr lang="hu-HU" dirty="0">
              <a:solidFill>
                <a:schemeClr val="bg1"/>
              </a:solidFill>
              <a:latin typeface="Livvic" pitchFamily="2" charset="-18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CRUD </a:t>
            </a: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operations</a:t>
            </a:r>
            <a:endParaRPr lang="hu-HU" dirty="0">
              <a:solidFill>
                <a:schemeClr val="bg1"/>
              </a:solidFill>
              <a:latin typeface="Livvic" pitchFamily="2" charset="-18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SzPct val="150000"/>
              <a:buFont typeface="Arial" panose="020B0604020202020204" pitchFamily="34" charset="0"/>
              <a:buChar char="•"/>
            </a:pP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Called</a:t>
            </a: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from</a:t>
            </a: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the</a:t>
            </a: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files</a:t>
            </a: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containing</a:t>
            </a:r>
            <a:r>
              <a:rPr lang="hu-HU" dirty="0">
                <a:solidFill>
                  <a:schemeClr val="bg1"/>
                </a:solidFill>
                <a:latin typeface="Livvic" pitchFamily="2" charset="-18"/>
              </a:rPr>
              <a:t> API </a:t>
            </a:r>
            <a:r>
              <a:rPr lang="hu-HU" dirty="0" err="1">
                <a:solidFill>
                  <a:schemeClr val="bg1"/>
                </a:solidFill>
                <a:latin typeface="Livvic" pitchFamily="2" charset="-18"/>
              </a:rPr>
              <a:t>endpoints</a:t>
            </a:r>
            <a:endParaRPr lang="hu-HU" dirty="0">
              <a:solidFill>
                <a:schemeClr val="bg1"/>
              </a:solidFill>
              <a:latin typeface="Livvic" pitchFamily="2" charset="-18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89D798C-D689-484C-8BCA-3C36FB50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562" y="1235308"/>
            <a:ext cx="4439152" cy="273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/>
          <p:nvPr/>
        </p:nvSpPr>
        <p:spPr>
          <a:xfrm rot="-5400000">
            <a:off x="6349650" y="643825"/>
            <a:ext cx="1057500" cy="3104100"/>
          </a:xfrm>
          <a:prstGeom prst="rect">
            <a:avLst/>
          </a:prstGeom>
          <a:solidFill>
            <a:srgbClr val="4357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71C"/>
              </a:solidFill>
            </a:endParaRPr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lt1"/>
                </a:solidFill>
              </a:rPr>
              <a:t>Database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207" name="Google Shape;207;p30"/>
          <p:cNvSpPr/>
          <p:nvPr/>
        </p:nvSpPr>
        <p:spPr>
          <a:xfrm rot="-5400000">
            <a:off x="6600" y="1660525"/>
            <a:ext cx="1057500" cy="1070700"/>
          </a:xfrm>
          <a:prstGeom prst="rect">
            <a:avLst/>
          </a:prstGeom>
          <a:gradFill>
            <a:gsLst>
              <a:gs pos="0">
                <a:srgbClr val="43571C"/>
              </a:gs>
              <a:gs pos="100000">
                <a:srgbClr val="43571C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B44F15C-F7CE-42ED-8AAA-6FA1A0C9E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053" y="646403"/>
            <a:ext cx="3098944" cy="30989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/>
          <p:nvPr/>
        </p:nvSpPr>
        <p:spPr>
          <a:xfrm rot="-5400000">
            <a:off x="6349650" y="643825"/>
            <a:ext cx="1057500" cy="3104100"/>
          </a:xfrm>
          <a:prstGeom prst="rect">
            <a:avLst/>
          </a:prstGeom>
          <a:solidFill>
            <a:srgbClr val="4357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71C"/>
              </a:solidFill>
            </a:endParaRPr>
          </a:p>
        </p:txBody>
      </p:sp>
      <p:sp>
        <p:nvSpPr>
          <p:cNvPr id="205" name="Google Shape;205;p30"/>
          <p:cNvSpPr txBox="1">
            <a:spLocks noGrp="1"/>
          </p:cNvSpPr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lt1"/>
                </a:solidFill>
              </a:rPr>
              <a:t>Frontend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207" name="Google Shape;207;p30"/>
          <p:cNvSpPr/>
          <p:nvPr/>
        </p:nvSpPr>
        <p:spPr>
          <a:xfrm rot="-5400000">
            <a:off x="6600" y="1660525"/>
            <a:ext cx="1057500" cy="1070700"/>
          </a:xfrm>
          <a:prstGeom prst="rect">
            <a:avLst/>
          </a:prstGeom>
          <a:gradFill>
            <a:gsLst>
              <a:gs pos="0">
                <a:srgbClr val="43571C"/>
              </a:gs>
              <a:gs pos="100000">
                <a:srgbClr val="43571C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zövegdoboz 3"/>
          <p:cNvSpPr txBox="1"/>
          <p:nvPr/>
        </p:nvSpPr>
        <p:spPr>
          <a:xfrm>
            <a:off x="5567320" y="2864580"/>
            <a:ext cx="18517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Tx/>
              <a:buSzPct val="150000"/>
              <a:buFont typeface="Arial" panose="020B0604020202020204" pitchFamily="34" charset="0"/>
              <a:buChar char="•"/>
            </a:pPr>
            <a:r>
              <a:rPr lang="hu-HU" dirty="0" err="1">
                <a:latin typeface="Livvic" panose="020B0604020202020204" charset="-18"/>
              </a:rPr>
              <a:t>Angular</a:t>
            </a:r>
            <a:endParaRPr lang="hu-HU" dirty="0">
              <a:latin typeface="Livvic" panose="020B0604020202020204" charset="-18"/>
            </a:endParaRPr>
          </a:p>
          <a:p>
            <a:pPr marL="285750" indent="-285750">
              <a:lnSpc>
                <a:spcPct val="150000"/>
              </a:lnSpc>
              <a:buClrTx/>
              <a:buSzPct val="150000"/>
              <a:buFont typeface="Arial" panose="020B0604020202020204" pitchFamily="34" charset="0"/>
              <a:buChar char="•"/>
            </a:pPr>
            <a:r>
              <a:rPr lang="hu-HU" dirty="0" err="1">
                <a:latin typeface="Livvic" panose="020B0604020202020204" charset="-18"/>
              </a:rPr>
              <a:t>Angular</a:t>
            </a:r>
            <a:r>
              <a:rPr lang="hu-HU" dirty="0">
                <a:latin typeface="Livvic" panose="020B0604020202020204" charset="-18"/>
              </a:rPr>
              <a:t> </a:t>
            </a:r>
            <a:r>
              <a:rPr lang="hu-HU" dirty="0" err="1">
                <a:latin typeface="Livvic" panose="020B0604020202020204" charset="-18"/>
              </a:rPr>
              <a:t>Material</a:t>
            </a:r>
            <a:endParaRPr lang="hu-HU" dirty="0">
              <a:latin typeface="Livvic" panose="020B0604020202020204" charset="-18"/>
            </a:endParaRPr>
          </a:p>
          <a:p>
            <a:pPr marL="285750" indent="-285750">
              <a:lnSpc>
                <a:spcPct val="150000"/>
              </a:lnSpc>
              <a:buClrTx/>
              <a:buSzPct val="150000"/>
              <a:buFont typeface="Arial" panose="020B0604020202020204" pitchFamily="34" charset="0"/>
              <a:buChar char="•"/>
            </a:pPr>
            <a:r>
              <a:rPr lang="hu-HU" dirty="0" err="1">
                <a:latin typeface="Livvic" panose="020B0604020202020204" charset="-18"/>
              </a:rPr>
              <a:t>Bootstrap</a:t>
            </a:r>
            <a:endParaRPr lang="hu-HU" dirty="0">
              <a:latin typeface="Livvic" panose="020B0604020202020204" charset="-18"/>
            </a:endParaRPr>
          </a:p>
          <a:p>
            <a:pPr marL="285750" indent="-285750">
              <a:lnSpc>
                <a:spcPct val="150000"/>
              </a:lnSpc>
              <a:buClrTx/>
              <a:buSzPct val="150000"/>
              <a:buFont typeface="Arial" panose="020B0604020202020204" pitchFamily="34" charset="0"/>
              <a:buChar char="•"/>
            </a:pPr>
            <a:r>
              <a:rPr lang="hu-HU" dirty="0" err="1">
                <a:latin typeface="Livvic" panose="020B0604020202020204" charset="-18"/>
              </a:rPr>
              <a:t>Services</a:t>
            </a:r>
            <a:endParaRPr lang="hu-HU" dirty="0">
              <a:latin typeface="Livvic" panose="020B0604020202020204" charset="-18"/>
            </a:endParaRPr>
          </a:p>
        </p:txBody>
      </p:sp>
      <p:pic>
        <p:nvPicPr>
          <p:cNvPr id="3074" name="Picture 2" descr="Angular, logo Free Icon - Icon-Icons.com">
            <a:extLst>
              <a:ext uri="{FF2B5EF4-FFF2-40B4-BE49-F238E27FC236}">
                <a16:creationId xmlns:a16="http://schemas.microsoft.com/office/drawing/2014/main" id="{78EFC8FE-3002-487C-806C-BEF787E10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814" y="427568"/>
            <a:ext cx="1768307" cy="176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icon &quot;Bootstrap icon&quot;">
            <a:extLst>
              <a:ext uri="{FF2B5EF4-FFF2-40B4-BE49-F238E27FC236}">
                <a16:creationId xmlns:a16="http://schemas.microsoft.com/office/drawing/2014/main" id="{405D26B2-777F-4ACC-9190-B3214212B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813" y="2947626"/>
            <a:ext cx="1768307" cy="176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095912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737</Words>
  <Application>Microsoft Office PowerPoint</Application>
  <PresentationFormat>Diavetítés a képernyőre (16:9 oldalarány)</PresentationFormat>
  <Paragraphs>140</Paragraphs>
  <Slides>14</Slides>
  <Notes>13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14</vt:i4>
      </vt:variant>
    </vt:vector>
  </HeadingPairs>
  <TitlesOfParts>
    <vt:vector size="24" baseType="lpstr">
      <vt:lpstr>Arial</vt:lpstr>
      <vt:lpstr>Catamaran Light</vt:lpstr>
      <vt:lpstr>Proxima Nova</vt:lpstr>
      <vt:lpstr>Roboto</vt:lpstr>
      <vt:lpstr>Proxima Nova Semibold</vt:lpstr>
      <vt:lpstr>Fira Sans Extra Condensed Medium</vt:lpstr>
      <vt:lpstr>Livvic</vt:lpstr>
      <vt:lpstr>Times New Roman</vt:lpstr>
      <vt:lpstr>Engineering Project Proposal by Slidesgo</vt:lpstr>
      <vt:lpstr>SlidesGo Final Pages</vt:lpstr>
      <vt:lpstr>FootTour</vt:lpstr>
      <vt:lpstr>WHERE THE IDEA CAME FROM?</vt:lpstr>
      <vt:lpstr>FUNCTIONS</vt:lpstr>
      <vt:lpstr>USED TECHNOLOGIES</vt:lpstr>
      <vt:lpstr>Backend</vt:lpstr>
      <vt:lpstr>PowerPoint-bemutató</vt:lpstr>
      <vt:lpstr>PowerPoint-bemutató</vt:lpstr>
      <vt:lpstr>Database</vt:lpstr>
      <vt:lpstr>Frontend</vt:lpstr>
      <vt:lpstr>PowerPoint-bemutató</vt:lpstr>
      <vt:lpstr>PowerPoint-bemutató</vt:lpstr>
      <vt:lpstr>TEAMWORK</vt:lpstr>
      <vt:lpstr>PowerPoint-bemutató</vt:lpstr>
      <vt:lpstr>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FootTour</dc:title>
  <dc:creator>Levente</dc:creator>
  <cp:lastModifiedBy>Levente Szebik</cp:lastModifiedBy>
  <cp:revision>24</cp:revision>
  <dcterms:modified xsi:type="dcterms:W3CDTF">2022-04-25T18:35:36Z</dcterms:modified>
</cp:coreProperties>
</file>