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ávid Kecskés" initials="DK" lastIdx="1" clrIdx="0">
    <p:extLst>
      <p:ext uri="{19B8F6BF-5375-455C-9EA6-DF929625EA0E}">
        <p15:presenceInfo xmlns:p15="http://schemas.microsoft.com/office/powerpoint/2012/main" userId="Dávid Kecské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248"/>
    <a:srgbClr val="C9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chemeClr val="tx1"/>
                </a:solidFill>
              </a:rPr>
              <a:t>Slovenská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Wikipédia</a:t>
            </a:r>
            <a:endParaRPr lang="en-US" sz="2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Slovenská Wikipédia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C0-483E-B2D0-B59E73370B4F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8B63-496C-9277-2E0B11C0D7C6}"/>
              </c:ext>
            </c:extLst>
          </c:dPt>
          <c:cat>
            <c:strRef>
              <c:f>Hárok1!$A$2:$A$3</c:f>
              <c:strCache>
                <c:ptCount val="2"/>
                <c:pt idx="0">
                  <c:v>Články</c:v>
                </c:pt>
                <c:pt idx="1">
                  <c:v>Rozlišovacie stránky</c:v>
                </c:pt>
              </c:strCache>
            </c:strRef>
          </c:cat>
          <c:val>
            <c:numRef>
              <c:f>Hárok1!$B$2:$B$3</c:f>
              <c:numCache>
                <c:formatCode>General</c:formatCode>
                <c:ptCount val="2"/>
                <c:pt idx="0" formatCode="#,##0">
                  <c:v>234983</c:v>
                </c:pt>
                <c:pt idx="1">
                  <c:v>22748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3-496C-9277-2E0B11C0D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2000" dirty="0" err="1">
                <a:solidFill>
                  <a:schemeClr val="tx1"/>
                </a:solidFill>
              </a:rPr>
              <a:t>Anglick</a:t>
            </a:r>
            <a:r>
              <a:rPr lang="en-US" sz="2000" dirty="0">
                <a:solidFill>
                  <a:schemeClr val="tx1"/>
                </a:solidFill>
              </a:rPr>
              <a:t>á </a:t>
            </a:r>
            <a:r>
              <a:rPr lang="en-US" sz="2000" dirty="0" err="1">
                <a:solidFill>
                  <a:schemeClr val="tx1"/>
                </a:solidFill>
              </a:rPr>
              <a:t>Wikipédia</a:t>
            </a:r>
            <a:endParaRPr lang="en-US" sz="2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Anglická Wikipédia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46-4A29-950A-C31EE85110CC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46-4A29-950A-C31EE85110CC}"/>
              </c:ext>
            </c:extLst>
          </c:dPt>
          <c:cat>
            <c:strRef>
              <c:f>Hárok1!$A$2:$A$3</c:f>
              <c:strCache>
                <c:ptCount val="2"/>
                <c:pt idx="0">
                  <c:v>Články</c:v>
                </c:pt>
                <c:pt idx="1">
                  <c:v>Rozlišovacie stránky</c:v>
                </c:pt>
              </c:strCache>
            </c:strRef>
          </c:cat>
          <c:val>
            <c:numRef>
              <c:f>Hárok1!$B$2:$B$3</c:f>
              <c:numCache>
                <c:formatCode>General</c:formatCode>
                <c:ptCount val="2"/>
                <c:pt idx="0" formatCode="#,##0">
                  <c:v>6195619</c:v>
                </c:pt>
                <c:pt idx="1">
                  <c:v>318004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46-4A29-950A-C31EE8511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8CA45-01D3-4F2A-9734-C041F9D50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C54B5D-308B-4118-AEA7-3C322BB0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0D149A-C689-48AE-8B59-702C27EB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68127F-A90E-4B20-A3B8-DC08C99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B2CAB54-FC17-40C8-8049-05CE2ADB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790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AE482C-39F9-4AD6-8DC9-AFA48621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361A617-031B-4570-9B5D-98B064D97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925E8F2-5BA1-4253-8FFB-29125E9D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1AC254B-9E1C-4157-B440-5D36A0F0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78E4ACE-6D36-4C03-B60E-CA34F3E2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098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38B790A-B749-45D4-9004-88DB2B145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BF83DC0-5F5A-43BC-88F6-C513D821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48CA621-363F-4007-BF88-C98DF122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6A9666-4AAA-4556-A671-5A90B07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307F8FA-969A-411D-BE14-D3073747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41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C0DF2C-C228-4568-8C82-22D51076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41CA47-1087-4547-A5C4-284A59A5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2B71B5F-E974-4BDF-AE03-F6B57A9D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2CB1171-B205-488E-87CE-E3D49FCD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7570584-2ED0-471D-B3C0-024D5F91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85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589BD-CC4E-4076-B923-1D9FCC26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A9D31CD-6CF5-48D4-BC56-8CB05FD3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FBB152-0D5D-406B-ADB3-B584A9A5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871B57F-53DC-4DEF-A33A-0A44A394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6BE0ECC-3C6E-4574-9C96-59BD0B20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280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1FAF28-E403-4CD0-A8BB-F56060CC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BE0261-5EF2-4748-8410-7934CD2DC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90700CC-9118-4748-B293-5C0F2472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B5C5AAC-2244-445C-A2B4-AD95D7D8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C70CAFC-F1D4-4067-9EDA-A5926C92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92A7108-9B2E-4453-9504-798ED4BD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438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0A305-0573-4A18-BEE9-55511BE1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9D6543-38F5-43F0-BC72-6BFDDCF6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AAD6B7F-9C60-4F1E-B8E7-7A693BBF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0C454A8-4358-474B-BB96-7EB862CCA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0019579-2F45-4A66-AFF1-82E5BD857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F7ED7A0-58B0-43D0-9D2C-F9A0B820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648E3E6-86DD-48B1-800C-66FCCAD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BD8281E-0487-460B-81A3-E39BDA82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2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B37D8-97E8-4251-B193-1F0852C8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3A632A0-4B8F-4237-A6A4-117D9E04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2EE9A64-58F3-47BC-A08D-4A85B748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D187C27-2194-4CCA-B394-962D1A7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7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FE1B70D-79CF-47DB-9EE8-A80E47A9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7100B658-DDBD-4944-977F-0AF83CA7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A69AAF1-5C05-4358-B499-29B76208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760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AC2AC-77F4-43C1-893F-CE912620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41E470-67BD-445E-A0A1-31AEDA84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1491436-BCEE-4CC4-B334-499FA44C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2E207C1-F1B7-450A-A18D-B766922A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CCE2796-E23E-4FD2-98D7-35C6756C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A9C9D8E-DD35-4CC9-A451-A11D0231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906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A65-F881-4190-9F3C-FEBEBA82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64E2DAB-CA96-4140-9DE4-35814443D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79852E-6E54-4167-B6BF-94857AF9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693FF9E-DF12-41A4-BBB8-711AB913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D061AEA-BD3B-4A7B-91B4-D754F6D7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BC92552-D24D-4221-867B-54B8D7B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F6E36A5-9B37-4762-BA72-1311AF6C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B85BF3-78F6-421F-A386-0DA2C0E1B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4AB52A-52FF-47DA-89E1-DBC5355D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7692-6CA8-4B17-8055-4B7E8463EF72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77E9D0-1642-4426-B2EF-5D477B724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25D2FD-1E9A-4178-9175-DEB6E6899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24D8-0EDC-44CF-BF11-C2D7469A59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27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3D0C83-9017-49A5-954E-3CFCEF890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49438"/>
          </a:xfrm>
        </p:spPr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Rozlišovacie stránky</a:t>
            </a:r>
            <a:endParaRPr lang="sk-SK" sz="3000" b="1" dirty="0">
              <a:latin typeface="+mn-l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42466A-987F-44D6-90EA-305CB7D62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0933"/>
            <a:ext cx="9144000" cy="1176866"/>
          </a:xfrm>
        </p:spPr>
        <p:txBody>
          <a:bodyPr>
            <a:normAutofit/>
          </a:bodyPr>
          <a:lstStyle/>
          <a:p>
            <a:r>
              <a:rPr lang="sk-SK" sz="3000" dirty="0"/>
              <a:t>Dávid Kecskés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2508E95E-9CA9-4077-B6F2-532D425B5528}"/>
              </a:ext>
            </a:extLst>
          </p:cNvPr>
          <p:cNvSpPr txBox="1">
            <a:spLocks/>
          </p:cNvSpPr>
          <p:nvPr/>
        </p:nvSpPr>
        <p:spPr>
          <a:xfrm>
            <a:off x="1524000" y="2853268"/>
            <a:ext cx="9144000" cy="736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000" b="1" dirty="0">
                <a:latin typeface="+mn-lt"/>
              </a:rPr>
              <a:t>Vyhľadávanie informácií</a:t>
            </a:r>
          </a:p>
        </p:txBody>
      </p:sp>
    </p:spTree>
    <p:extLst>
      <p:ext uri="{BB962C8B-B14F-4D97-AF65-F5344CB8AC3E}">
        <p14:creationId xmlns:p14="http://schemas.microsoft.com/office/powerpoint/2010/main" val="384450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67667" y="1825625"/>
            <a:ext cx="7653866" cy="444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/>
              <a:t>pages-articles.xml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&lt;title&gt;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&lt;id&gt;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891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&lt;/id&gt;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[[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dejiny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[[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historická veda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časť historickej vedy spracúvajúcej len písomné pramene (opak [[</a:t>
            </a:r>
            <a:r>
              <a:rPr lang="sk-SK" sz="1500" dirty="0" err="1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prehistória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|prehistórie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CA551F3-8950-4FEC-8F2D-37FDD6494EF7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Vybrať názov rozlišovacej stránky</a:t>
            </a:r>
            <a:endParaRPr lang="sk-SK" sz="2000" b="1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099AA2C-3EA4-4D23-8BEE-D12BBAF67323}"/>
              </a:ext>
            </a:extLst>
          </p:cNvPr>
          <p:cNvSpPr/>
          <p:nvPr/>
        </p:nvSpPr>
        <p:spPr>
          <a:xfrm>
            <a:off x="838200" y="3070226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Odstrániť nepotrebné riadky a znaky</a:t>
            </a:r>
            <a:endParaRPr lang="sk-SK" sz="2000" b="1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95490D41-DDB6-4957-B0D4-D9A052FBE0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80167" y="2802467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DEE8D754-03A3-4CBE-96AE-B4FE2B3CB8AB}"/>
              </a:ext>
            </a:extLst>
          </p:cNvPr>
          <p:cNvSpPr/>
          <p:nvPr/>
        </p:nvSpPr>
        <p:spPr>
          <a:xfrm>
            <a:off x="838200" y="4331760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Vybrať z textu </a:t>
            </a:r>
            <a:r>
              <a:rPr lang="sk-SK" sz="2000" dirty="0">
                <a:solidFill>
                  <a:schemeClr val="accent5">
                    <a:lumMod val="75000"/>
                  </a:schemeClr>
                </a:solidFill>
              </a:rPr>
              <a:t>názov</a:t>
            </a:r>
            <a:r>
              <a:rPr lang="sk-SK" sz="2000" dirty="0"/>
              <a:t>, odkaz a popis </a:t>
            </a:r>
            <a:endParaRPr lang="sk-SK" sz="2000" b="1" dirty="0"/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C5FBCB1-9046-4228-B06B-A815C9EDDCF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180167" y="4064001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7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67667" y="1825625"/>
            <a:ext cx="7653866" cy="444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/>
              <a:t>pages-articles.xml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&lt;title&gt;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&lt;id&gt;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891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&lt;/id&gt;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[[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dejiny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[[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historická veda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časť historickej vedy spracúvajúcej len písomné pramene (opak [[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prehistória|</a:t>
            </a:r>
            <a:r>
              <a:rPr lang="sk-SK" sz="1500" dirty="0" err="1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prehistórie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CA551F3-8950-4FEC-8F2D-37FDD6494EF7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Vybrať názov rozlišovacej stránky</a:t>
            </a:r>
            <a:endParaRPr lang="sk-SK" sz="2000" b="1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099AA2C-3EA4-4D23-8BEE-D12BBAF67323}"/>
              </a:ext>
            </a:extLst>
          </p:cNvPr>
          <p:cNvSpPr/>
          <p:nvPr/>
        </p:nvSpPr>
        <p:spPr>
          <a:xfrm>
            <a:off x="838200" y="3070226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Odstrániť nepotrebné riadky a znaky</a:t>
            </a:r>
            <a:endParaRPr lang="sk-SK" sz="2000" b="1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95490D41-DDB6-4957-B0D4-D9A052FBE0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80167" y="2802467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DEE8D754-03A3-4CBE-96AE-B4FE2B3CB8AB}"/>
              </a:ext>
            </a:extLst>
          </p:cNvPr>
          <p:cNvSpPr/>
          <p:nvPr/>
        </p:nvSpPr>
        <p:spPr>
          <a:xfrm>
            <a:off x="838200" y="4331760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Vybrať z textu </a:t>
            </a:r>
            <a:r>
              <a:rPr lang="sk-SK" sz="2000" dirty="0">
                <a:solidFill>
                  <a:schemeClr val="tx1"/>
                </a:solidFill>
              </a:rPr>
              <a:t>názov</a:t>
            </a:r>
            <a:r>
              <a:rPr lang="sk-SK" sz="2000" dirty="0"/>
              <a:t>, </a:t>
            </a:r>
            <a:r>
              <a:rPr lang="sk-SK" sz="2000" dirty="0">
                <a:solidFill>
                  <a:schemeClr val="accent5">
                    <a:lumMod val="75000"/>
                  </a:schemeClr>
                </a:solidFill>
              </a:rPr>
              <a:t>odkaz</a:t>
            </a:r>
            <a:r>
              <a:rPr lang="sk-SK" sz="2000" dirty="0"/>
              <a:t> a popis </a:t>
            </a:r>
            <a:endParaRPr lang="sk-SK" sz="2000" b="1" dirty="0"/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C5FBCB1-9046-4228-B06B-A815C9EDDCF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180167" y="4064001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2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67667" y="1825625"/>
            <a:ext cx="7653866" cy="444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/>
              <a:t>pages-articles.xml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&lt;title&gt;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&lt;id&gt;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891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&lt;/id&gt;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[[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dejiny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[[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historická veda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časť historickej vedy spracúvajúcej len písomné pramene (opak 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[[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prehistória|</a:t>
            </a:r>
            <a:r>
              <a:rPr lang="sk-SK" sz="1500" dirty="0" err="1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prehistórie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CA551F3-8950-4FEC-8F2D-37FDD6494EF7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Vybrať názov rozlišovacej stránky</a:t>
            </a:r>
            <a:endParaRPr lang="sk-SK" sz="2000" b="1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099AA2C-3EA4-4D23-8BEE-D12BBAF67323}"/>
              </a:ext>
            </a:extLst>
          </p:cNvPr>
          <p:cNvSpPr/>
          <p:nvPr/>
        </p:nvSpPr>
        <p:spPr>
          <a:xfrm>
            <a:off x="838200" y="3070226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Odstrániť nepotrebné riadky a znaky</a:t>
            </a:r>
            <a:endParaRPr lang="sk-SK" sz="2000" b="1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95490D41-DDB6-4957-B0D4-D9A052FBE0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80167" y="2802467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DEE8D754-03A3-4CBE-96AE-B4FE2B3CB8AB}"/>
              </a:ext>
            </a:extLst>
          </p:cNvPr>
          <p:cNvSpPr/>
          <p:nvPr/>
        </p:nvSpPr>
        <p:spPr>
          <a:xfrm>
            <a:off x="838200" y="4331760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Vybrať z textu </a:t>
            </a:r>
            <a:r>
              <a:rPr lang="sk-SK" sz="2000" dirty="0">
                <a:solidFill>
                  <a:schemeClr val="tx1"/>
                </a:solidFill>
              </a:rPr>
              <a:t>názov</a:t>
            </a:r>
            <a:r>
              <a:rPr lang="sk-SK" sz="2000" dirty="0"/>
              <a:t>, </a:t>
            </a:r>
            <a:r>
              <a:rPr lang="sk-SK" sz="2000" dirty="0">
                <a:solidFill>
                  <a:schemeClr val="tx1"/>
                </a:solidFill>
              </a:rPr>
              <a:t>odkaz</a:t>
            </a:r>
            <a:r>
              <a:rPr lang="sk-SK" sz="2000" dirty="0"/>
              <a:t> a </a:t>
            </a:r>
            <a:r>
              <a:rPr lang="sk-SK" sz="2000" dirty="0">
                <a:solidFill>
                  <a:schemeClr val="accent5">
                    <a:lumMod val="75000"/>
                  </a:schemeClr>
                </a:solidFill>
              </a:rPr>
              <a:t>popis</a:t>
            </a:r>
            <a:r>
              <a:rPr lang="sk-SK" sz="2000" dirty="0"/>
              <a:t> </a:t>
            </a:r>
            <a:endParaRPr lang="sk-SK" sz="2000" b="1" dirty="0"/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C5FBCB1-9046-4228-B06B-A815C9EDDCF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180167" y="4064001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43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67667" y="1825625"/>
            <a:ext cx="7653866" cy="3121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 err="1"/>
              <a:t>result.json</a:t>
            </a:r>
            <a:endParaRPr lang="sk-SK" sz="20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":"vinf","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":0}}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":"História","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":"Dejiny","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":"dejiny","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":"História | Dejiny"}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":"vinf","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":1}}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História","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":"Historická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veda","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":"historická veda","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":"História | Historická veda"}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":"vinf","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":2}}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":"História","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":"Prehistória","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":"prehistórie","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":"História | Časť historickej vedy spracúvajúcej len písomné pramene (opak prehistórie)"}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CA551F3-8950-4FEC-8F2D-37FDD6494EF7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Pridať index pre </a:t>
            </a:r>
            <a:r>
              <a:rPr lang="sk-SK" sz="2000" dirty="0" err="1"/>
              <a:t>Elasticsearch</a:t>
            </a:r>
            <a:endParaRPr lang="sk-SK" sz="2000" b="1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099AA2C-3EA4-4D23-8BEE-D12BBAF67323}"/>
              </a:ext>
            </a:extLst>
          </p:cNvPr>
          <p:cNvSpPr/>
          <p:nvPr/>
        </p:nvSpPr>
        <p:spPr>
          <a:xfrm>
            <a:off x="838200" y="3070226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Uložiť údaje do</a:t>
            </a:r>
          </a:p>
          <a:p>
            <a:pPr algn="ctr"/>
            <a:r>
              <a:rPr lang="sk-SK" sz="2000" dirty="0"/>
              <a:t>JSON súboru</a:t>
            </a:r>
            <a:endParaRPr lang="sk-SK" sz="2000" b="1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95490D41-DDB6-4957-B0D4-D9A052FBE0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80167" y="2802467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5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67667" y="1825625"/>
            <a:ext cx="7653866" cy="3121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 err="1"/>
              <a:t>result.json</a:t>
            </a:r>
            <a:endParaRPr lang="sk-SK" sz="20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":"vinf","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":0}}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":"História","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":"Dejiny","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":"dejiny","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| Dejiny"}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":"vinf","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":1}}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História","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":"Historická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veda","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":"historická veda","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| Historická veda"}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_index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":"vinf","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":2}}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":"História","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":"Prehistória","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":"prehistórie","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":"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| Časť historickej vedy spracúvajúcej len písomné pramene (opak prehistórie)"}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CA551F3-8950-4FEC-8F2D-37FDD6494EF7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Pridať index pre </a:t>
            </a:r>
            <a:r>
              <a:rPr lang="sk-SK" sz="2000" dirty="0" err="1"/>
              <a:t>Elasticsearch</a:t>
            </a:r>
            <a:endParaRPr lang="sk-SK" sz="2000" b="1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099AA2C-3EA4-4D23-8BEE-D12BBAF67323}"/>
              </a:ext>
            </a:extLst>
          </p:cNvPr>
          <p:cNvSpPr/>
          <p:nvPr/>
        </p:nvSpPr>
        <p:spPr>
          <a:xfrm>
            <a:off x="838200" y="3070226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Uložiť údaje do</a:t>
            </a:r>
          </a:p>
          <a:p>
            <a:pPr algn="ctr"/>
            <a:r>
              <a:rPr lang="sk-SK" sz="2000" dirty="0"/>
              <a:t>JSON súboru</a:t>
            </a:r>
            <a:endParaRPr lang="sk-SK" sz="2000" b="1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95490D41-DDB6-4957-B0D4-D9A052FBE0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80167" y="2802467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Vyhľadávanie   </a:t>
            </a:r>
            <a:r>
              <a:rPr lang="sk-SK" sz="3000" b="1" dirty="0" err="1">
                <a:latin typeface="+mn-lt"/>
              </a:rPr>
              <a:t>Elasticsearch</a:t>
            </a:r>
            <a:r>
              <a:rPr lang="sk-SK" sz="3000" b="1" dirty="0">
                <a:latin typeface="+mn-lt"/>
              </a:rPr>
              <a:t> &amp; </a:t>
            </a:r>
            <a:r>
              <a:rPr lang="sk-SK" sz="3000" b="1" dirty="0" err="1">
                <a:latin typeface="+mn-lt"/>
              </a:rPr>
              <a:t>Kibana</a:t>
            </a:r>
            <a:endParaRPr lang="sk-SK" sz="3000" b="1" dirty="0">
              <a:latin typeface="+mn-l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b="1" dirty="0"/>
              <a:t>                </a:t>
            </a:r>
            <a:r>
              <a:rPr lang="sk-SK" sz="3000" b="1" dirty="0" err="1"/>
              <a:t>Discover</a:t>
            </a:r>
            <a:r>
              <a:rPr lang="sk-SK" sz="3000" b="1" dirty="0"/>
              <a:t> </a:t>
            </a:r>
            <a:r>
              <a:rPr lang="sk-SK" sz="3000" b="1" dirty="0" err="1"/>
              <a:t>Tool</a:t>
            </a:r>
            <a:r>
              <a:rPr lang="sk-SK" sz="3000" b="1" dirty="0"/>
              <a:t>                                              </a:t>
            </a:r>
            <a:r>
              <a:rPr lang="sk-SK" sz="3000" b="1" dirty="0" err="1"/>
              <a:t>Console</a:t>
            </a:r>
            <a:endParaRPr lang="sk-SK" sz="3000" b="1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81175B53-53D8-4190-9D52-BB6A23B5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73" y="2390892"/>
            <a:ext cx="5090427" cy="4486275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44E0343E-4648-46EC-9664-782CC699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984" y="2563926"/>
            <a:ext cx="2267266" cy="22863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D45FB53-BA43-4194-94AD-BB9ADCBDF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00" y="2390892"/>
            <a:ext cx="6376896" cy="446808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C30A2B8-4C0D-45A9-A779-C8FE310FB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49" y="625739"/>
            <a:ext cx="804333" cy="8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8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Vyhodnotenie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1798" cy="4795308"/>
          </a:xfrm>
        </p:spPr>
        <p:txBody>
          <a:bodyPr>
            <a:normAutofit/>
          </a:bodyPr>
          <a:lstStyle/>
          <a:p>
            <a:r>
              <a:rPr lang="sk-SK" sz="3000" dirty="0"/>
              <a:t>Manuálna kontrola na 50 stránkach</a:t>
            </a:r>
          </a:p>
          <a:p>
            <a:r>
              <a:rPr lang="sk-SK" sz="3000" dirty="0"/>
              <a:t>Počet rozlišovacích stránok: 22 748</a:t>
            </a:r>
          </a:p>
          <a:p>
            <a:r>
              <a:rPr lang="sk-SK" sz="3000" dirty="0"/>
              <a:t>Priemer odkazov na stránke: 4.89</a:t>
            </a:r>
          </a:p>
          <a:p>
            <a:r>
              <a:rPr lang="sk-SK" sz="3000" dirty="0"/>
              <a:t>Medián odkazov na stránke: 3</a:t>
            </a:r>
            <a:endParaRPr lang="sk-SK" sz="2000" dirty="0"/>
          </a:p>
          <a:p>
            <a:endParaRPr lang="sk-SK" sz="1000" dirty="0"/>
          </a:p>
          <a:p>
            <a:r>
              <a:rPr lang="sk-SK" sz="2000" dirty="0"/>
              <a:t>Najviac odkazov na stránky: </a:t>
            </a:r>
            <a:r>
              <a:rPr lang="sk-SK" sz="2000" dirty="0" err="1"/>
              <a:t>Újezd</a:t>
            </a:r>
            <a:r>
              <a:rPr lang="sk-SK" sz="2000" dirty="0"/>
              <a:t> (172)</a:t>
            </a:r>
          </a:p>
          <a:p>
            <a:r>
              <a:rPr lang="sk-SK" sz="2000" dirty="0"/>
              <a:t>Najčastejšie slovo v názve stránky: Ulica (772)</a:t>
            </a:r>
          </a:p>
          <a:p>
            <a:r>
              <a:rPr lang="sk-SK" sz="2000" dirty="0"/>
              <a:t>Najkratší názov rozlišovacej stránky: Y</a:t>
            </a:r>
          </a:p>
          <a:p>
            <a:r>
              <a:rPr lang="sk-SK" sz="2000" dirty="0"/>
              <a:t>Najdlhší názov rozlišovacej stránky: Majstrovstvá sveta v ľadovom hokeji 2012 - nižšie výkonnostné kategórie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C504996F-0402-4C16-B2C7-33A9F0FC1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979486"/>
              </p:ext>
            </p:extLst>
          </p:nvPr>
        </p:nvGraphicFramePr>
        <p:xfrm>
          <a:off x="8619064" y="681037"/>
          <a:ext cx="2734736" cy="236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4C99F08-B7E1-444C-B75D-E9F0F8174D52}"/>
              </a:ext>
            </a:extLst>
          </p:cNvPr>
          <p:cNvSpPr txBox="1"/>
          <p:nvPr/>
        </p:nvSpPr>
        <p:spPr>
          <a:xfrm>
            <a:off x="9220201" y="1075345"/>
            <a:ext cx="889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500" dirty="0"/>
              <a:t>8,8%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924F896C-5E06-42D0-8BCD-5A6ED154D2D8}"/>
              </a:ext>
            </a:extLst>
          </p:cNvPr>
          <p:cNvSpPr txBox="1"/>
          <p:nvPr/>
        </p:nvSpPr>
        <p:spPr>
          <a:xfrm>
            <a:off x="8898466" y="2237847"/>
            <a:ext cx="889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500" dirty="0"/>
              <a:t>91,2%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A865109-4B01-4F18-9F77-28945F7AB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140867"/>
              </p:ext>
            </p:extLst>
          </p:nvPr>
        </p:nvGraphicFramePr>
        <p:xfrm>
          <a:off x="8619064" y="3707869"/>
          <a:ext cx="2734736" cy="236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BlokTextu 9">
            <a:extLst>
              <a:ext uri="{FF2B5EF4-FFF2-40B4-BE49-F238E27FC236}">
                <a16:creationId xmlns:a16="http://schemas.microsoft.com/office/drawing/2014/main" id="{D20671C9-88F0-481E-8486-C99E07C7C757}"/>
              </a:ext>
            </a:extLst>
          </p:cNvPr>
          <p:cNvSpPr txBox="1"/>
          <p:nvPr/>
        </p:nvSpPr>
        <p:spPr>
          <a:xfrm>
            <a:off x="9220201" y="4102177"/>
            <a:ext cx="889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500" dirty="0"/>
              <a:t>4,9%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60ADC32-E24D-4C3F-B738-7AE0374F215E}"/>
              </a:ext>
            </a:extLst>
          </p:cNvPr>
          <p:cNvSpPr txBox="1"/>
          <p:nvPr/>
        </p:nvSpPr>
        <p:spPr>
          <a:xfrm>
            <a:off x="8898466" y="5264679"/>
            <a:ext cx="889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500" dirty="0"/>
              <a:t>95,1%</a:t>
            </a:r>
          </a:p>
        </p:txBody>
      </p:sp>
    </p:spTree>
    <p:extLst>
      <p:ext uri="{BB962C8B-B14F-4D97-AF65-F5344CB8AC3E}">
        <p14:creationId xmlns:p14="http://schemas.microsoft.com/office/powerpoint/2010/main" val="379714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Cieľ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Nájsť všetky rozlišovacie stránky na Wikipédii a </a:t>
            </a:r>
            <a:r>
              <a:rPr lang="sk-SK" sz="3000" dirty="0" err="1"/>
              <a:t>vyparsovať</a:t>
            </a:r>
            <a:r>
              <a:rPr lang="sk-SK" sz="3000" dirty="0"/>
              <a:t> z nich:</a:t>
            </a:r>
          </a:p>
          <a:p>
            <a:r>
              <a:rPr lang="sk-SK" sz="2500" dirty="0"/>
              <a:t>Nadpis</a:t>
            </a:r>
          </a:p>
          <a:p>
            <a:r>
              <a:rPr lang="sk-SK" sz="2500" dirty="0"/>
              <a:t>Odkaz</a:t>
            </a:r>
          </a:p>
          <a:p>
            <a:r>
              <a:rPr lang="sk-SK" sz="2500" dirty="0"/>
              <a:t>Popis</a:t>
            </a:r>
          </a:p>
          <a:p>
            <a:pPr marL="0" indent="0">
              <a:buNone/>
            </a:pPr>
            <a:endParaRPr lang="sk-SK" sz="3000" dirty="0"/>
          </a:p>
          <a:p>
            <a:pPr marL="0" indent="0">
              <a:buNone/>
            </a:pPr>
            <a:endParaRPr lang="sk-SK" sz="30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7A07528-D1E8-4F0D-8D43-6154ACF5FD23}"/>
              </a:ext>
            </a:extLst>
          </p:cNvPr>
          <p:cNvSpPr txBox="1"/>
          <p:nvPr/>
        </p:nvSpPr>
        <p:spPr>
          <a:xfrm>
            <a:off x="838200" y="4303236"/>
            <a:ext cx="35983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sk-SK" sz="4000" b="1" dirty="0"/>
              <a:t>Dáta</a:t>
            </a:r>
          </a:p>
          <a:p>
            <a:pPr marL="0" indent="0" algn="ctr">
              <a:buNone/>
            </a:pPr>
            <a:r>
              <a:rPr lang="sk-SK" sz="3000" dirty="0"/>
              <a:t>Slovenská Wikipédia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0C9D104-FEFE-444C-9E16-25A5FA759461}"/>
              </a:ext>
            </a:extLst>
          </p:cNvPr>
          <p:cNvSpPr txBox="1"/>
          <p:nvPr/>
        </p:nvSpPr>
        <p:spPr>
          <a:xfrm>
            <a:off x="4720166" y="4303235"/>
            <a:ext cx="2751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sk-SK" sz="4000" b="1" dirty="0"/>
              <a:t>Jazyk</a:t>
            </a:r>
          </a:p>
          <a:p>
            <a:pPr marL="0" indent="0" algn="ctr">
              <a:buNone/>
            </a:pPr>
            <a:r>
              <a:rPr lang="sk-SK" sz="3000" dirty="0"/>
              <a:t>Java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A76E221-F739-4F17-9D76-B6F280F0EB37}"/>
              </a:ext>
            </a:extLst>
          </p:cNvPr>
          <p:cNvSpPr txBox="1"/>
          <p:nvPr/>
        </p:nvSpPr>
        <p:spPr>
          <a:xfrm>
            <a:off x="7755467" y="4303236"/>
            <a:ext cx="35983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sk-SK" sz="4000" b="1" dirty="0"/>
              <a:t>Vyhľadávanie</a:t>
            </a:r>
          </a:p>
          <a:p>
            <a:pPr marL="0" indent="0" algn="ctr">
              <a:buNone/>
            </a:pPr>
            <a:r>
              <a:rPr lang="sk-SK" sz="3000" dirty="0" err="1"/>
              <a:t>Elasticsearch</a:t>
            </a:r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21883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FFE495FA-E178-450A-9D88-8E242BB6D18E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Otvoriť </a:t>
            </a:r>
            <a:r>
              <a:rPr lang="sk-SK" sz="2000" dirty="0" err="1"/>
              <a:t>dump</a:t>
            </a:r>
            <a:r>
              <a:rPr lang="sk-SK" sz="2000" dirty="0"/>
              <a:t> </a:t>
            </a:r>
            <a:r>
              <a:rPr lang="sk-SK" sz="2000" b="1" dirty="0" err="1"/>
              <a:t>temlatelinks.sql</a:t>
            </a:r>
            <a:endParaRPr lang="sk-SK" sz="2000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DB53A22-483C-4658-9A4E-FCCB637E2212}"/>
              </a:ext>
            </a:extLst>
          </p:cNvPr>
          <p:cNvSpPr txBox="1"/>
          <p:nvPr/>
        </p:nvSpPr>
        <p:spPr>
          <a:xfrm>
            <a:off x="3784600" y="1808692"/>
            <a:ext cx="7560734" cy="332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 err="1"/>
              <a:t>templatelinks.sql</a:t>
            </a:r>
            <a:endParaRPr lang="sk-SK" sz="20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sk-SK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templatelinks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sk-SK" sz="1500" dirty="0">
                <a:solidFill>
                  <a:srgbClr val="A8324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(891,10,'Rozlišovacia_stránka',0),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(1932,10,'Rozlišovacia_stránka',0),(4345,10,'Rozlišovacia_stránka',0),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(4762,10,'Rozlišovacia_stránka',0),(5684,10,'Rozlišovacia_stránka',0),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(7653,10,'Rozlišovacia_stránka',0),(8912,10,'Rozlišovacia_stránka',0),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sk-SK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templatelinks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sk-SK" sz="1500" dirty="0">
                <a:solidFill>
                  <a:srgbClr val="A8324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(1891,10,'Rozlišovacia_stránka',0),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(21932,10,'Rozlišovacia_stránka',0),(34345,10,'Rozlišovacia_stránka',0),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(44762,10,'Rozlišovacia_stránka',0),(55684,10,'Rozlišovacia_stránka',0),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(67653,10,'Rozlišovacia_stránka',0),(78912,10,'Rozlišovacia_stránka',0)</a:t>
            </a:r>
          </a:p>
        </p:txBody>
      </p:sp>
    </p:spTree>
    <p:extLst>
      <p:ext uri="{BB962C8B-B14F-4D97-AF65-F5344CB8AC3E}">
        <p14:creationId xmlns:p14="http://schemas.microsoft.com/office/powerpoint/2010/main" val="293309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84600" y="1808692"/>
            <a:ext cx="7560734" cy="332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 err="1"/>
              <a:t>templatelinks.sql</a:t>
            </a:r>
            <a:endParaRPr lang="sk-SK" sz="20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sk-SK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templatelinks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sk-SK" sz="1500" dirty="0">
                <a:solidFill>
                  <a:srgbClr val="A8324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(891,10,'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(1932,10,'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',0),(4345,10,'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(4762,10,'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',0),(5684,10,'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(7653,10,'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',0),(8912,10,'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sk-SK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templatelinks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sk-SK" sz="1500" dirty="0">
                <a:solidFill>
                  <a:srgbClr val="A8324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(1891,10,'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(21932,10,'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',0),(34345,10,'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(44762,10,'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',0),(55684,10,'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(67653,10,'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',0),(78912,10,'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Rozlišovacia_stránka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',0)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FFE495FA-E178-450A-9D88-8E242BB6D18E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Otvoriť </a:t>
            </a:r>
            <a:r>
              <a:rPr lang="sk-SK" sz="2000" dirty="0" err="1"/>
              <a:t>dump</a:t>
            </a:r>
            <a:r>
              <a:rPr lang="sk-SK" sz="2000" dirty="0"/>
              <a:t> </a:t>
            </a:r>
            <a:r>
              <a:rPr lang="sk-SK" sz="2000" b="1" dirty="0" err="1"/>
              <a:t>temlatelinks.sql</a:t>
            </a:r>
            <a:endParaRPr lang="sk-SK" sz="2000" b="1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0BA20393-D863-448C-A017-71D6013AB66E}"/>
              </a:ext>
            </a:extLst>
          </p:cNvPr>
          <p:cNvSpPr/>
          <p:nvPr/>
        </p:nvSpPr>
        <p:spPr>
          <a:xfrm>
            <a:off x="838200" y="3070226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Nájsť všetky riadky s </a:t>
            </a:r>
            <a:r>
              <a:rPr lang="sk-SK" sz="2000" dirty="0">
                <a:solidFill>
                  <a:schemeClr val="accent5">
                    <a:lumMod val="75000"/>
                  </a:schemeClr>
                </a:solidFill>
              </a:rPr>
              <a:t>rozlišovacími stránkami</a:t>
            </a:r>
            <a:endParaRPr lang="sk-SK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C35AF9F6-26AD-4A0F-8DD9-D7D18049138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180167" y="2802467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31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84600" y="1808692"/>
            <a:ext cx="7560734" cy="332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 err="1"/>
              <a:t>templatelinks.sql</a:t>
            </a:r>
            <a:endParaRPr lang="sk-SK" sz="20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sk-SK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templatelinks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sk-SK" sz="1500" dirty="0">
                <a:solidFill>
                  <a:srgbClr val="A8324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891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1932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4345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4762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5684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7653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8912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sk-SK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templatelinks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sk-SK" sz="1500" dirty="0">
                <a:solidFill>
                  <a:srgbClr val="A832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sk-SK" sz="1500" dirty="0">
                <a:solidFill>
                  <a:srgbClr val="A8324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1891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21932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34345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44762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55684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67653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,10,'Rozlišovacia_stránka',0),(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78912</a:t>
            </a:r>
            <a:r>
              <a:rPr lang="sk-SK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,10,'Rozlišovacia_stránka',0)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FFE495FA-E178-450A-9D88-8E242BB6D18E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Otvoriť </a:t>
            </a:r>
            <a:r>
              <a:rPr lang="sk-SK" sz="2000" dirty="0" err="1"/>
              <a:t>dump</a:t>
            </a:r>
            <a:r>
              <a:rPr lang="sk-SK" sz="2000" dirty="0"/>
              <a:t> </a:t>
            </a:r>
            <a:r>
              <a:rPr lang="sk-SK" sz="2000" b="1" dirty="0" err="1"/>
              <a:t>temlatelinks.sql</a:t>
            </a:r>
            <a:endParaRPr lang="sk-SK" sz="2000" b="1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0BA20393-D863-448C-A017-71D6013AB66E}"/>
              </a:ext>
            </a:extLst>
          </p:cNvPr>
          <p:cNvSpPr/>
          <p:nvPr/>
        </p:nvSpPr>
        <p:spPr>
          <a:xfrm>
            <a:off x="838200" y="3070226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Nájsť všetky riadky s rozlišovacími stránkami</a:t>
            </a:r>
            <a:endParaRPr lang="sk-SK" sz="2000" b="1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CB12CA39-1F32-42D7-B7B2-9CEC14834DBB}"/>
              </a:ext>
            </a:extLst>
          </p:cNvPr>
          <p:cNvSpPr/>
          <p:nvPr/>
        </p:nvSpPr>
        <p:spPr>
          <a:xfrm>
            <a:off x="838200" y="4331760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Vybrať </a:t>
            </a:r>
            <a:r>
              <a:rPr lang="sk-SK" sz="2000" dirty="0">
                <a:solidFill>
                  <a:schemeClr val="accent5">
                    <a:lumMod val="75000"/>
                  </a:schemeClr>
                </a:solidFill>
              </a:rPr>
              <a:t>ID</a:t>
            </a:r>
            <a:r>
              <a:rPr lang="sk-SK" sz="2000" dirty="0"/>
              <a:t> pre všetky rozlišovacie stránky</a:t>
            </a:r>
            <a:endParaRPr lang="sk-SK" sz="2000" b="1" dirty="0"/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C35AF9F6-26AD-4A0F-8DD9-D7D18049138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180167" y="2802467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3A6856E-0CF3-4D7D-8954-03B04185703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80167" y="4064001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5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CA551F3-8950-4FEC-8F2D-37FDD6494EF7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Otvoriť </a:t>
            </a:r>
            <a:r>
              <a:rPr lang="sk-SK" sz="2000" dirty="0" err="1"/>
              <a:t>dump</a:t>
            </a:r>
            <a:endParaRPr lang="sk-SK" sz="2000" dirty="0"/>
          </a:p>
          <a:p>
            <a:pPr algn="ctr"/>
            <a:r>
              <a:rPr lang="sk-SK" sz="2000" b="1" dirty="0"/>
              <a:t>pages-articles.xml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474180CA-9574-45AA-8822-304D22919533}"/>
              </a:ext>
            </a:extLst>
          </p:cNvPr>
          <p:cNvSpPr txBox="1"/>
          <p:nvPr/>
        </p:nvSpPr>
        <p:spPr>
          <a:xfrm>
            <a:off x="3767667" y="1825625"/>
            <a:ext cx="7653866" cy="444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/>
              <a:t>pages-articles.xml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&lt;title&gt;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&lt;id&gt;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891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&lt;/id&gt;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'''História''' môže byť: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[[dejiny]]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[[historická veda]]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priebeh deja nejakej udalosti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časť historickej vedy spracúvajúcej len písomné pramene (opak [[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prehistória|prehistórie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075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67667" y="1825625"/>
            <a:ext cx="7653866" cy="444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/>
              <a:t>pages-articles.xml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&lt;title&gt;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&lt;id&gt;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891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&lt;/id&gt;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'''História''' môže byť: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[[dejiny]]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[[historická veda]]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priebeh deja nejakej udalosti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časť historickej vedy spracúvajúcej len písomné pramene (opak [[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prehistória|prehistórie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CA551F3-8950-4FEC-8F2D-37FDD6494EF7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Otvoriť </a:t>
            </a:r>
            <a:r>
              <a:rPr lang="sk-SK" sz="2000" dirty="0" err="1"/>
              <a:t>dump</a:t>
            </a:r>
            <a:endParaRPr lang="sk-SK" sz="2000" dirty="0"/>
          </a:p>
          <a:p>
            <a:pPr algn="ctr"/>
            <a:r>
              <a:rPr lang="sk-SK" sz="2000" b="1" dirty="0"/>
              <a:t>pages-articles.xml</a:t>
            </a: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099AA2C-3EA4-4D23-8BEE-D12BBAF67323}"/>
              </a:ext>
            </a:extLst>
          </p:cNvPr>
          <p:cNvSpPr/>
          <p:nvPr/>
        </p:nvSpPr>
        <p:spPr>
          <a:xfrm>
            <a:off x="838200" y="3070226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Vyhľadať rozlišovaciu stránku podľa </a:t>
            </a:r>
            <a:r>
              <a:rPr lang="sk-SK" sz="2000" dirty="0">
                <a:solidFill>
                  <a:schemeClr val="accent5">
                    <a:lumMod val="75000"/>
                  </a:schemeClr>
                </a:solidFill>
              </a:rPr>
              <a:t>ID</a:t>
            </a:r>
            <a:endParaRPr lang="sk-SK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95490D41-DDB6-4957-B0D4-D9A052FBE0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80167" y="2802467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67667" y="1825625"/>
            <a:ext cx="7653866" cy="444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/>
              <a:t>pages-articles.xml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&lt;title&gt;</a:t>
            </a:r>
            <a:r>
              <a:rPr lang="sk-SK" sz="150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&lt;id&gt;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891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&lt;/id&gt;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'''História''' môže byť: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[[dejiny]]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[[historická veda]]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priebeh deja nejakej udalosti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* časť historickej vedy spracúvajúcej len písomné pramene (opak [[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prehistória|prehistórie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CA551F3-8950-4FEC-8F2D-37FDD6494EF7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Vybrať </a:t>
            </a:r>
            <a:r>
              <a:rPr lang="sk-SK" sz="2000" dirty="0">
                <a:solidFill>
                  <a:schemeClr val="accent5">
                    <a:lumMod val="75000"/>
                  </a:schemeClr>
                </a:solidFill>
              </a:rPr>
              <a:t>názov</a:t>
            </a:r>
            <a:r>
              <a:rPr lang="sk-SK" sz="2000" dirty="0"/>
              <a:t> rozlišovacej stránky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416030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C1B56-C947-4862-94D1-5647D02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b="1" dirty="0">
                <a:latin typeface="+mn-lt"/>
              </a:rPr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7E621A-4040-44DC-9D2E-E06C175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d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4873C79-E944-4A42-8255-F98DFA720F8D}"/>
              </a:ext>
            </a:extLst>
          </p:cNvPr>
          <p:cNvSpPr txBox="1"/>
          <p:nvPr/>
        </p:nvSpPr>
        <p:spPr>
          <a:xfrm>
            <a:off x="3767667" y="1825625"/>
            <a:ext cx="7653866" cy="444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b="1" dirty="0"/>
              <a:t>pages-articles.xml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00" dirty="0">
              <a:solidFill>
                <a:srgbClr val="A8324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&lt;title&gt;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&lt;id&gt;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891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&lt;/id&gt;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[[dejiny]]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[[historická veda]]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časť historickej vedy spracúvajúcej len písomné pramene (opak [[</a:t>
            </a:r>
            <a:r>
              <a:rPr lang="sk-SK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prehistória|prehistórie</a:t>
            </a:r>
            <a:r>
              <a:rPr lang="sk-SK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&lt;text&gt;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sk-SK" sz="1500" dirty="0" err="1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sk-SK" sz="1500" dirty="0">
                <a:solidFill>
                  <a:srgbClr val="A8324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CA551F3-8950-4FEC-8F2D-37FDD6494EF7}"/>
              </a:ext>
            </a:extLst>
          </p:cNvPr>
          <p:cNvSpPr/>
          <p:nvPr/>
        </p:nvSpPr>
        <p:spPr>
          <a:xfrm>
            <a:off x="838200" y="1808692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Vybrať názov rozlišovacej stránky</a:t>
            </a:r>
            <a:endParaRPr lang="sk-SK" sz="2000" b="1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099AA2C-3EA4-4D23-8BEE-D12BBAF67323}"/>
              </a:ext>
            </a:extLst>
          </p:cNvPr>
          <p:cNvSpPr/>
          <p:nvPr/>
        </p:nvSpPr>
        <p:spPr>
          <a:xfrm>
            <a:off x="838200" y="3070226"/>
            <a:ext cx="2683933" cy="993775"/>
          </a:xfrm>
          <a:prstGeom prst="roundRect">
            <a:avLst>
              <a:gd name="adj" fmla="val 51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dirty="0"/>
              <a:t>Odstrániť nepotrebné riadky a znaky</a:t>
            </a:r>
            <a:endParaRPr lang="sk-SK" sz="2000" b="1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95490D41-DDB6-4957-B0D4-D9A052FBE0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80167" y="2802467"/>
            <a:ext cx="0" cy="26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8833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1332</Words>
  <Application>Microsoft Office PowerPoint</Application>
  <PresentationFormat>Širokouhlá</PresentationFormat>
  <Paragraphs>222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Motív Office</vt:lpstr>
      <vt:lpstr>Rozlišovacie stránky</vt:lpstr>
      <vt:lpstr>Cieľ projektu</vt:lpstr>
      <vt:lpstr>Riešenie</vt:lpstr>
      <vt:lpstr>Riešenie</vt:lpstr>
      <vt:lpstr>Riešenie</vt:lpstr>
      <vt:lpstr>Riešenie</vt:lpstr>
      <vt:lpstr>Riešenie</vt:lpstr>
      <vt:lpstr>Riešenie</vt:lpstr>
      <vt:lpstr>Riešenie</vt:lpstr>
      <vt:lpstr>Riešenie</vt:lpstr>
      <vt:lpstr>Riešenie</vt:lpstr>
      <vt:lpstr>Riešenie</vt:lpstr>
      <vt:lpstr>Riešenie</vt:lpstr>
      <vt:lpstr>Riešenie</vt:lpstr>
      <vt:lpstr>Vyhľadávanie   Elasticsearch &amp; Kibana</vt:lpstr>
      <vt:lpstr>Vyhodnotenie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Dávid Kecskés</dc:creator>
  <cp:lastModifiedBy>Dávid Kecskés</cp:lastModifiedBy>
  <cp:revision>21</cp:revision>
  <dcterms:created xsi:type="dcterms:W3CDTF">2020-11-30T17:57:09Z</dcterms:created>
  <dcterms:modified xsi:type="dcterms:W3CDTF">2020-12-01T00:29:50Z</dcterms:modified>
</cp:coreProperties>
</file>