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9656-4597-4028-8294-0CA168FCD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B3420-D9BB-465F-9537-0602A514D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D6E5-D9FC-4265-9278-ACDBFBD8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98DA-AED1-45A7-9602-84ED6437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4780-9096-4744-BAD4-8211861C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E9B2-0757-4713-B139-86BFD92F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C8A3D-5596-47C9-96A3-874BC68E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065F-B936-4F1E-BBB9-1BCEA2B4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8B57-552A-47E4-B9C9-28C49040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82F2F-62F2-4316-876D-BF4C4708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227DB-CB1F-441B-802B-17346BF5D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825F6-67E7-4235-B323-0BABE62FF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1C75-BB57-47D7-B650-6BCBC5A7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5D94-4F53-4F6C-801C-0BAC3A7B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CAAE3-2522-4FAE-B597-4DB09A92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3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018F-2DC4-4E6E-9A42-CE120EC8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78CA-C07B-47F9-B51A-680A78F0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86C3-2D13-409F-BDB7-2D7404DA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21764-A921-45FB-88CC-183D1524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1FD7-DA0B-41D1-80D3-BD7C3E40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AE47-2955-4474-A53D-9C170C2F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E5E8-875C-4979-8B9F-4D61B429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692AE-328A-45CF-875D-F522DE49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193A-0B50-40FE-9422-D95D093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CE30-BF05-4349-BD0F-BDFF6343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19F3-5201-40D9-896F-CCFA65D7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A2CF-731F-4DC9-93B2-B982F74A7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1F26C-FED4-4905-B769-5F836FF09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7FE3D-6B19-43F8-9E6B-5F52C1B8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95064-75E8-4FF3-8358-308F4729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A4E48-A975-474B-B740-8E1C75DF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F97A-D957-403A-96EA-E62FFFBB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2141-C673-45D7-9635-17ED06D9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8B830-2320-4FE7-ADB2-52BC380C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8EFA5-4ED4-4175-8CA4-9568D3925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DFBCE-0954-4ADF-8C7E-78BFA302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8E83E-DCDF-40E9-90CB-9D854DA1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21ABC-A52B-4A4E-89EB-C5991B5B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1A73E-C866-4211-A9D6-5982F3C1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8943-8395-4AF8-A5F9-897DBD97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C5005-CFC1-40D6-86E8-7A63B432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B7CF0-1EDC-4E21-A9EF-C2E73A4E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43A66-A64A-41EA-A200-8E0CE64F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051FA-6840-41A5-B046-CA98C236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B6059-6341-4C42-ACF9-7DCE5162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C4D13-FCFF-4D87-8C17-F91B4A8A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1F8D-59CA-4520-9E51-49DB753E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9E72-3B71-4E5C-8745-BCAD74A01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3E4A9-E4E5-466A-97ED-3D4CF9C76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D6327-56ED-4F8F-A38A-5F884035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52D14-7F43-4B21-B1DA-1F57735C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DA117-5AD4-40D5-9021-C6449BE5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7C8B-1965-45C4-90FE-6A34879D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E8881-4186-474E-BD06-9F3C56CBE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1E771-D9A2-4968-B2FE-0B10CCBB2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33C14-8A69-4E37-A7A7-EC50B4A6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F7ACE-A5CC-4F05-BDE7-0D91E508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C2800-FC93-4D4D-B958-0113348A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2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5C9EC-3D18-49A5-A721-F904FB09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B93BC-268F-4D85-948D-4EB8FA104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4F72-55A7-4E08-BEC6-2D0219E44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8EC0-D6D6-4282-ACBC-847D66F54BB0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82A8-9E2D-436C-B811-30FFD3DF1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EA9C-0E3E-402C-BCE6-C99386D54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E8280-0FDD-4324-AF89-681B48599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5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27EDEE-5B1C-48F8-B419-4C329519FECE}"/>
              </a:ext>
            </a:extLst>
          </p:cNvPr>
          <p:cNvGrpSpPr/>
          <p:nvPr/>
        </p:nvGrpSpPr>
        <p:grpSpPr>
          <a:xfrm>
            <a:off x="2665432" y="518520"/>
            <a:ext cx="6861136" cy="5820960"/>
            <a:chOff x="2930712" y="951400"/>
            <a:chExt cx="6861136" cy="58209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2FF9C6A-14FF-48AB-97F3-BAF4784FC063}"/>
                </a:ext>
              </a:extLst>
            </p:cNvPr>
            <p:cNvSpPr/>
            <p:nvPr/>
          </p:nvSpPr>
          <p:spPr bwMode="auto">
            <a:xfrm>
              <a:off x="3597744" y="1285960"/>
              <a:ext cx="5486400" cy="5486400"/>
            </a:xfrm>
            <a:prstGeom prst="ellipse">
              <a:avLst/>
            </a:prstGeom>
            <a:solidFill>
              <a:srgbClr val="FCFDFE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098AC9D2-0890-4341-88E4-F16934EE8865}"/>
                </a:ext>
              </a:extLst>
            </p:cNvPr>
            <p:cNvSpPr txBox="1">
              <a:spLocks/>
            </p:cNvSpPr>
            <p:nvPr/>
          </p:nvSpPr>
          <p:spPr>
            <a:xfrm>
              <a:off x="5503932" y="951400"/>
              <a:ext cx="1670849" cy="215444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Kubernetes cluster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5FA0EC-3DAD-4CF9-8A31-08732040AC0D}"/>
                </a:ext>
              </a:extLst>
            </p:cNvPr>
            <p:cNvGrpSpPr/>
            <p:nvPr/>
          </p:nvGrpSpPr>
          <p:grpSpPr>
            <a:xfrm>
              <a:off x="5810789" y="5438128"/>
              <a:ext cx="1049934" cy="918594"/>
              <a:chOff x="6339270" y="2492543"/>
              <a:chExt cx="1049934" cy="918594"/>
            </a:xfrm>
          </p:grpSpPr>
          <p:sp>
            <p:nvSpPr>
              <p:cNvPr id="34" name="Rectangle: Rounded Corners 118">
                <a:extLst>
                  <a:ext uri="{FF2B5EF4-FFF2-40B4-BE49-F238E27FC236}">
                    <a16:creationId xmlns:a16="http://schemas.microsoft.com/office/drawing/2014/main" id="{4021077E-0A2A-45D9-B847-4A8BDFBE280D}"/>
                  </a:ext>
                </a:extLst>
              </p:cNvPr>
              <p:cNvSpPr/>
              <p:nvPr/>
            </p:nvSpPr>
            <p:spPr bwMode="auto">
              <a:xfrm>
                <a:off x="6546125" y="2492543"/>
                <a:ext cx="539562" cy="539562"/>
              </a:xfrm>
              <a:prstGeom prst="roundRect">
                <a:avLst>
                  <a:gd name="adj" fmla="val 312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35" name="Rectangle: Rounded Corners 118">
                <a:extLst>
                  <a:ext uri="{FF2B5EF4-FFF2-40B4-BE49-F238E27FC236}">
                    <a16:creationId xmlns:a16="http://schemas.microsoft.com/office/drawing/2014/main" id="{53ADE2A7-D70E-4006-87D3-AA9B65CE60AA}"/>
                  </a:ext>
                </a:extLst>
              </p:cNvPr>
              <p:cNvSpPr/>
              <p:nvPr/>
            </p:nvSpPr>
            <p:spPr bwMode="auto">
              <a:xfrm>
                <a:off x="6623664" y="2543485"/>
                <a:ext cx="539562" cy="539562"/>
              </a:xfrm>
              <a:prstGeom prst="roundRect">
                <a:avLst>
                  <a:gd name="adj" fmla="val 312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E65B26B-19E7-4C3B-B1C7-018256A8525E}"/>
                  </a:ext>
                </a:extLst>
              </p:cNvPr>
              <p:cNvGrpSpPr/>
              <p:nvPr/>
            </p:nvGrpSpPr>
            <p:grpSpPr>
              <a:xfrm>
                <a:off x="6701203" y="2594427"/>
                <a:ext cx="539562" cy="539562"/>
                <a:chOff x="5992023" y="2961705"/>
                <a:chExt cx="685800" cy="685800"/>
              </a:xfrm>
            </p:grpSpPr>
            <p:sp>
              <p:nvSpPr>
                <p:cNvPr id="38" name="Rectangle: Rounded Corners 118">
                  <a:extLst>
                    <a:ext uri="{FF2B5EF4-FFF2-40B4-BE49-F238E27FC236}">
                      <a16:creationId xmlns:a16="http://schemas.microsoft.com/office/drawing/2014/main" id="{3193163B-FB06-4B31-9ECB-09B62A2D0497}"/>
                    </a:ext>
                  </a:extLst>
                </p:cNvPr>
                <p:cNvSpPr/>
                <p:nvPr/>
              </p:nvSpPr>
              <p:spPr bwMode="auto">
                <a:xfrm>
                  <a:off x="5992023" y="2961705"/>
                  <a:ext cx="685800" cy="685800"/>
                </a:xfrm>
                <a:prstGeom prst="roundRect">
                  <a:avLst>
                    <a:gd name="adj" fmla="val 3125"/>
                  </a:avLst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10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76" b="0" i="0" u="none" strike="noStrike" kern="1200" cap="none" spc="0" normalizeH="0" baseline="0" noProof="0">
                    <a:ln>
                      <a:noFill/>
                    </a:ln>
                    <a:solidFill>
                      <a:srgbClr val="3C3C41"/>
                    </a:solidFill>
                    <a:effectLst/>
                    <a:uLnTx/>
                    <a:uFillTx/>
                    <a:latin typeface="Segoe UI"/>
                    <a:ea typeface="+mn-ea"/>
                    <a:cs typeface="Segoe UI" pitchFamily="34" charset="0"/>
                  </a:endParaRP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030DE25-DA76-4194-94AA-A07572DA29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7556" t="20554" r="29194" b="26091"/>
                <a:stretch/>
              </p:blipFill>
              <p:spPr>
                <a:xfrm>
                  <a:off x="6084191" y="3141085"/>
                  <a:ext cx="501465" cy="327041"/>
                </a:xfrm>
                <a:prstGeom prst="rect">
                  <a:avLst/>
                </a:prstGeom>
              </p:spPr>
            </p:pic>
          </p:grpSp>
          <p:sp>
            <p:nvSpPr>
              <p:cNvPr id="37" name="Title 1">
                <a:extLst>
                  <a:ext uri="{FF2B5EF4-FFF2-40B4-BE49-F238E27FC236}">
                    <a16:creationId xmlns:a16="http://schemas.microsoft.com/office/drawing/2014/main" id="{6AC2A3ED-2AA2-4511-8850-B2BB9D1846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9270" y="3184931"/>
                <a:ext cx="1049934" cy="226206"/>
              </a:xfrm>
              <a:prstGeom prst="rect">
                <a:avLst/>
              </a:prstGeom>
            </p:spPr>
            <p:txBody>
              <a:bodyPr vert="horz" wrap="square" lIns="0" tIns="44821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Function pods</a:t>
                </a:r>
              </a:p>
            </p:txBody>
          </p:sp>
        </p:grpSp>
        <p:sp>
          <p:nvSpPr>
            <p:cNvPr id="8" name="Rectangle: Rounded Corners 118">
              <a:extLst>
                <a:ext uri="{FF2B5EF4-FFF2-40B4-BE49-F238E27FC236}">
                  <a16:creationId xmlns:a16="http://schemas.microsoft.com/office/drawing/2014/main" id="{D1A32EB4-189E-4C9A-8A13-462E1584CD57}"/>
                </a:ext>
              </a:extLst>
            </p:cNvPr>
            <p:cNvSpPr/>
            <p:nvPr/>
          </p:nvSpPr>
          <p:spPr bwMode="auto">
            <a:xfrm>
              <a:off x="3793712" y="3516041"/>
              <a:ext cx="1196534" cy="683749"/>
            </a:xfrm>
            <a:prstGeom prst="roundRect">
              <a:avLst>
                <a:gd name="adj" fmla="val 312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defTabSz="914367">
                <a:spcBef>
                  <a:spcPct val="0"/>
                </a:spcBef>
                <a:defRPr/>
              </a:pPr>
              <a:r>
                <a:rPr lang="en-US" sz="1176" dirty="0">
                  <a:ln w="3175">
                    <a:noFill/>
                  </a:ln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Horizontal</a:t>
              </a:r>
            </a:p>
            <a:p>
              <a:pPr lvl="0" algn="ctr" defTabSz="914367">
                <a:spcBef>
                  <a:spcPct val="0"/>
                </a:spcBef>
                <a:defRPr/>
              </a:pPr>
              <a:r>
                <a:rPr lang="en-US" sz="1176" dirty="0">
                  <a:ln w="3175">
                    <a:noFill/>
                  </a:ln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pod autoscaler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9D86C537-453F-4873-8F27-424FF02E53B8}"/>
                </a:ext>
              </a:extLst>
            </p:cNvPr>
            <p:cNvSpPr/>
            <p:nvPr/>
          </p:nvSpPr>
          <p:spPr bwMode="auto">
            <a:xfrm>
              <a:off x="5624369" y="1882403"/>
              <a:ext cx="1421236" cy="754061"/>
            </a:xfrm>
            <a:prstGeom prst="can">
              <a:avLst/>
            </a:prstGeom>
            <a:noFill/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ln w="3175">
                    <a:noFill/>
                  </a:ln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Kubernetes</a:t>
              </a:r>
              <a:br>
                <a:rPr lang="en-US" sz="1176" dirty="0">
                  <a:ln w="3175">
                    <a:noFill/>
                  </a:ln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176" dirty="0">
                  <a:ln w="3175">
                    <a:noFill/>
                  </a:ln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API Server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B991429-3521-46FE-A49F-463A60ADDE24}"/>
                </a:ext>
              </a:extLst>
            </p:cNvPr>
            <p:cNvGrpSpPr/>
            <p:nvPr/>
          </p:nvGrpSpPr>
          <p:grpSpPr>
            <a:xfrm>
              <a:off x="5602891" y="2865359"/>
              <a:ext cx="3239282" cy="1611921"/>
              <a:chOff x="4606693" y="4304328"/>
              <a:chExt cx="3239282" cy="1611921"/>
            </a:xfrm>
          </p:grpSpPr>
          <p:sp>
            <p:nvSpPr>
              <p:cNvPr id="29" name="Rectangle: Rounded Corners 118">
                <a:extLst>
                  <a:ext uri="{FF2B5EF4-FFF2-40B4-BE49-F238E27FC236}">
                    <a16:creationId xmlns:a16="http://schemas.microsoft.com/office/drawing/2014/main" id="{C456CEE4-6B51-4599-933D-7CEF46D25C28}"/>
                  </a:ext>
                </a:extLst>
              </p:cNvPr>
              <p:cNvSpPr/>
              <p:nvPr/>
            </p:nvSpPr>
            <p:spPr bwMode="auto">
              <a:xfrm>
                <a:off x="4606693" y="4671875"/>
                <a:ext cx="3239282" cy="1244374"/>
              </a:xfrm>
              <a:prstGeom prst="roundRect">
                <a:avLst>
                  <a:gd name="adj" fmla="val 3125"/>
                </a:avLst>
              </a:prstGeom>
              <a:solidFill>
                <a:srgbClr val="FCFDFE"/>
              </a:solidFill>
              <a:ln w="25400">
                <a:solidFill>
                  <a:srgbClr val="0F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sp>
            <p:nvSpPr>
              <p:cNvPr id="30" name="Title 1">
                <a:extLst>
                  <a:ext uri="{FF2B5EF4-FFF2-40B4-BE49-F238E27FC236}">
                    <a16:creationId xmlns:a16="http://schemas.microsoft.com/office/drawing/2014/main" id="{67C56E30-D9AF-48C2-A802-1E29D08595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57074" y="4304328"/>
                <a:ext cx="1138520" cy="276999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KEDA</a:t>
                </a:r>
              </a:p>
            </p:txBody>
          </p:sp>
          <p:sp>
            <p:nvSpPr>
              <p:cNvPr id="31" name="Rectangle: Rounded Corners 118">
                <a:extLst>
                  <a:ext uri="{FF2B5EF4-FFF2-40B4-BE49-F238E27FC236}">
                    <a16:creationId xmlns:a16="http://schemas.microsoft.com/office/drawing/2014/main" id="{1D63A2C6-B388-4805-B77F-EE01E8ECAB7D}"/>
                  </a:ext>
                </a:extLst>
              </p:cNvPr>
              <p:cNvSpPr/>
              <p:nvPr/>
            </p:nvSpPr>
            <p:spPr bwMode="auto">
              <a:xfrm>
                <a:off x="4701752" y="5030333"/>
                <a:ext cx="914400" cy="548640"/>
              </a:xfrm>
              <a:prstGeom prst="roundRect">
                <a:avLst>
                  <a:gd name="adj" fmla="val 3125"/>
                </a:avLst>
              </a:prstGeom>
              <a:solidFill>
                <a:srgbClr val="FCFDFE"/>
              </a:solidFill>
              <a:ln w="12700">
                <a:solidFill>
                  <a:srgbClr val="0F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76" dirty="0">
                    <a:solidFill>
                      <a:srgbClr val="3C3C41"/>
                    </a:solidFill>
                    <a:latin typeface="Segoe UI"/>
                    <a:cs typeface="Segoe UI" pitchFamily="34" charset="0"/>
                  </a:rPr>
                  <a:t>Metrics adapter</a:t>
                </a:r>
              </a:p>
            </p:txBody>
          </p:sp>
          <p:sp>
            <p:nvSpPr>
              <p:cNvPr id="32" name="Rectangle: Rounded Corners 118">
                <a:extLst>
                  <a:ext uri="{FF2B5EF4-FFF2-40B4-BE49-F238E27FC236}">
                    <a16:creationId xmlns:a16="http://schemas.microsoft.com/office/drawing/2014/main" id="{3A87AA7B-3C07-4D39-AD16-A60A0FED6859}"/>
                  </a:ext>
                </a:extLst>
              </p:cNvPr>
              <p:cNvSpPr/>
              <p:nvPr/>
            </p:nvSpPr>
            <p:spPr bwMode="auto">
              <a:xfrm>
                <a:off x="6828582" y="5030333"/>
                <a:ext cx="914400" cy="548640"/>
              </a:xfrm>
              <a:prstGeom prst="roundRect">
                <a:avLst>
                  <a:gd name="adj" fmla="val 3125"/>
                </a:avLst>
              </a:prstGeom>
              <a:solidFill>
                <a:srgbClr val="FCFDFE"/>
              </a:solidFill>
              <a:ln w="12700">
                <a:solidFill>
                  <a:srgbClr val="0F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76" dirty="0">
                    <a:solidFill>
                      <a:srgbClr val="3C3C41"/>
                    </a:solidFill>
                    <a:latin typeface="Segoe UI"/>
                    <a:cs typeface="Segoe UI" pitchFamily="34" charset="0"/>
                  </a:rPr>
                  <a:t>Scaler</a:t>
                </a:r>
              </a:p>
            </p:txBody>
          </p:sp>
          <p:sp>
            <p:nvSpPr>
              <p:cNvPr id="33" name="Rectangle: Rounded Corners 118">
                <a:extLst>
                  <a:ext uri="{FF2B5EF4-FFF2-40B4-BE49-F238E27FC236}">
                    <a16:creationId xmlns:a16="http://schemas.microsoft.com/office/drawing/2014/main" id="{E1C9B2FA-2C14-4000-8533-EA9DD0D8C132}"/>
                  </a:ext>
                </a:extLst>
              </p:cNvPr>
              <p:cNvSpPr/>
              <p:nvPr/>
            </p:nvSpPr>
            <p:spPr bwMode="auto">
              <a:xfrm>
                <a:off x="5668679" y="5030333"/>
                <a:ext cx="1097280" cy="548640"/>
              </a:xfrm>
              <a:prstGeom prst="roundRect">
                <a:avLst>
                  <a:gd name="adj" fmla="val 3125"/>
                </a:avLst>
              </a:prstGeom>
              <a:solidFill>
                <a:srgbClr val="FCFDFE"/>
              </a:solidFill>
              <a:ln w="12700">
                <a:solidFill>
                  <a:srgbClr val="0F78D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76" dirty="0">
                    <a:solidFill>
                      <a:srgbClr val="3C3C41"/>
                    </a:solidFill>
                    <a:latin typeface="Segoe UI"/>
                    <a:cs typeface="Segoe UI" pitchFamily="34" charset="0"/>
                  </a:rPr>
                  <a:t>Controller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BDD34B8-FE73-4A88-B433-472E81A92C52}"/>
                </a:ext>
              </a:extLst>
            </p:cNvPr>
            <p:cNvCxnSpPr>
              <a:stCxn id="26" idx="6"/>
            </p:cNvCxnSpPr>
            <p:nvPr/>
          </p:nvCxnSpPr>
          <p:spPr>
            <a:xfrm>
              <a:off x="4749239" y="2259433"/>
              <a:ext cx="875130" cy="0"/>
            </a:xfrm>
            <a:prstGeom prst="straightConnector1">
              <a:avLst/>
            </a:prstGeom>
            <a:ln w="19050">
              <a:solidFill>
                <a:srgbClr val="0099CC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715D3A9-F5B3-414D-8D86-D85A3915CE1E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6334987" y="2636464"/>
              <a:ext cx="5957" cy="596442"/>
            </a:xfrm>
            <a:prstGeom prst="straightConnector1">
              <a:avLst/>
            </a:prstGeom>
            <a:ln w="19050">
              <a:solidFill>
                <a:srgbClr val="0099CC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C532346-9D8A-4869-80EE-DABA8F0E192D}"/>
                </a:ext>
              </a:extLst>
            </p:cNvPr>
            <p:cNvCxnSpPr>
              <a:cxnSpLocks/>
              <a:stCxn id="29" idx="1"/>
              <a:endCxn id="8" idx="3"/>
            </p:cNvCxnSpPr>
            <p:nvPr/>
          </p:nvCxnSpPr>
          <p:spPr>
            <a:xfrm flipH="1">
              <a:off x="4990246" y="3855093"/>
              <a:ext cx="612645" cy="2823"/>
            </a:xfrm>
            <a:prstGeom prst="straightConnector1">
              <a:avLst/>
            </a:prstGeom>
            <a:ln w="19050">
              <a:solidFill>
                <a:srgbClr val="0099CC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EB208F-9678-4446-8E20-226111A17159}"/>
                </a:ext>
              </a:extLst>
            </p:cNvPr>
            <p:cNvGrpSpPr/>
            <p:nvPr/>
          </p:nvGrpSpPr>
          <p:grpSpPr>
            <a:xfrm>
              <a:off x="2930712" y="1710793"/>
              <a:ext cx="1818527" cy="1097280"/>
              <a:chOff x="2807212" y="1615543"/>
              <a:chExt cx="1818527" cy="109728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C279E68-5EE4-49DD-9CC4-59DC30AF123A}"/>
                  </a:ext>
                </a:extLst>
              </p:cNvPr>
              <p:cNvSpPr/>
              <p:nvPr/>
            </p:nvSpPr>
            <p:spPr bwMode="auto">
              <a:xfrm>
                <a:off x="3528459" y="1615543"/>
                <a:ext cx="1097280" cy="1097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Title 1">
                <a:extLst>
                  <a:ext uri="{FF2B5EF4-FFF2-40B4-BE49-F238E27FC236}">
                    <a16:creationId xmlns:a16="http://schemas.microsoft.com/office/drawing/2014/main" id="{15AF5173-10F8-4361-8D2A-E14A7ED11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07212" y="2073709"/>
                <a:ext cx="910759" cy="180947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CLI</a:t>
                </a:r>
              </a:p>
            </p:txBody>
          </p:sp>
          <p:sp>
            <p:nvSpPr>
              <p:cNvPr id="28" name="binary" title="Icon of binary code, ones and zeros">
                <a:extLst>
                  <a:ext uri="{FF2B5EF4-FFF2-40B4-BE49-F238E27FC236}">
                    <a16:creationId xmlns:a16="http://schemas.microsoft.com/office/drawing/2014/main" id="{A60398D4-A93C-4908-9821-B45DFF69688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812361" y="1935583"/>
                <a:ext cx="529476" cy="457200"/>
              </a:xfrm>
              <a:custGeom>
                <a:avLst/>
                <a:gdLst>
                  <a:gd name="T0" fmla="*/ 0 w 245"/>
                  <a:gd name="T1" fmla="*/ 48 h 212"/>
                  <a:gd name="T2" fmla="*/ 92 w 245"/>
                  <a:gd name="T3" fmla="*/ 48 h 212"/>
                  <a:gd name="T4" fmla="*/ 183 w 245"/>
                  <a:gd name="T5" fmla="*/ 48 h 212"/>
                  <a:gd name="T6" fmla="*/ 62 w 245"/>
                  <a:gd name="T7" fmla="*/ 15 h 212"/>
                  <a:gd name="T8" fmla="*/ 46 w 245"/>
                  <a:gd name="T9" fmla="*/ 0 h 212"/>
                  <a:gd name="T10" fmla="*/ 30 w 245"/>
                  <a:gd name="T11" fmla="*/ 33 h 212"/>
                  <a:gd name="T12" fmla="*/ 46 w 245"/>
                  <a:gd name="T13" fmla="*/ 49 h 212"/>
                  <a:gd name="T14" fmla="*/ 153 w 245"/>
                  <a:gd name="T15" fmla="*/ 33 h 212"/>
                  <a:gd name="T16" fmla="*/ 137 w 245"/>
                  <a:gd name="T17" fmla="*/ 0 h 212"/>
                  <a:gd name="T18" fmla="*/ 122 w 245"/>
                  <a:gd name="T19" fmla="*/ 15 h 212"/>
                  <a:gd name="T20" fmla="*/ 137 w 245"/>
                  <a:gd name="T21" fmla="*/ 49 h 212"/>
                  <a:gd name="T22" fmla="*/ 153 w 245"/>
                  <a:gd name="T23" fmla="*/ 33 h 212"/>
                  <a:gd name="T24" fmla="*/ 245 w 245"/>
                  <a:gd name="T25" fmla="*/ 15 h 212"/>
                  <a:gd name="T26" fmla="*/ 229 w 245"/>
                  <a:gd name="T27" fmla="*/ 0 h 212"/>
                  <a:gd name="T28" fmla="*/ 213 w 245"/>
                  <a:gd name="T29" fmla="*/ 33 h 212"/>
                  <a:gd name="T30" fmla="*/ 229 w 245"/>
                  <a:gd name="T31" fmla="*/ 49 h 212"/>
                  <a:gd name="T32" fmla="*/ 0 w 245"/>
                  <a:gd name="T33" fmla="*/ 163 h 212"/>
                  <a:gd name="T34" fmla="*/ 92 w 245"/>
                  <a:gd name="T35" fmla="*/ 163 h 212"/>
                  <a:gd name="T36" fmla="*/ 183 w 245"/>
                  <a:gd name="T37" fmla="*/ 163 h 212"/>
                  <a:gd name="T38" fmla="*/ 62 w 245"/>
                  <a:gd name="T39" fmla="*/ 196 h 212"/>
                  <a:gd name="T40" fmla="*/ 46 w 245"/>
                  <a:gd name="T41" fmla="*/ 163 h 212"/>
                  <a:gd name="T42" fmla="*/ 30 w 245"/>
                  <a:gd name="T43" fmla="*/ 179 h 212"/>
                  <a:gd name="T44" fmla="*/ 46 w 245"/>
                  <a:gd name="T45" fmla="*/ 212 h 212"/>
                  <a:gd name="T46" fmla="*/ 62 w 245"/>
                  <a:gd name="T47" fmla="*/ 196 h 212"/>
                  <a:gd name="T48" fmla="*/ 153 w 245"/>
                  <a:gd name="T49" fmla="*/ 179 h 212"/>
                  <a:gd name="T50" fmla="*/ 137 w 245"/>
                  <a:gd name="T51" fmla="*/ 163 h 212"/>
                  <a:gd name="T52" fmla="*/ 122 w 245"/>
                  <a:gd name="T53" fmla="*/ 196 h 212"/>
                  <a:gd name="T54" fmla="*/ 137 w 245"/>
                  <a:gd name="T55" fmla="*/ 212 h 212"/>
                  <a:gd name="T56" fmla="*/ 245 w 245"/>
                  <a:gd name="T57" fmla="*/ 196 h 212"/>
                  <a:gd name="T58" fmla="*/ 229 w 245"/>
                  <a:gd name="T59" fmla="*/ 163 h 212"/>
                  <a:gd name="T60" fmla="*/ 213 w 245"/>
                  <a:gd name="T61" fmla="*/ 179 h 212"/>
                  <a:gd name="T62" fmla="*/ 229 w 245"/>
                  <a:gd name="T63" fmla="*/ 212 h 212"/>
                  <a:gd name="T64" fmla="*/ 245 w 245"/>
                  <a:gd name="T65" fmla="*/ 196 h 212"/>
                  <a:gd name="T66" fmla="*/ 62 w 245"/>
                  <a:gd name="T67" fmla="*/ 131 h 212"/>
                  <a:gd name="T68" fmla="*/ 153 w 245"/>
                  <a:gd name="T69" fmla="*/ 131 h 212"/>
                  <a:gd name="T70" fmla="*/ 32 w 245"/>
                  <a:gd name="T71" fmla="*/ 98 h 212"/>
                  <a:gd name="T72" fmla="*/ 16 w 245"/>
                  <a:gd name="T73" fmla="*/ 83 h 212"/>
                  <a:gd name="T74" fmla="*/ 0 w 245"/>
                  <a:gd name="T75" fmla="*/ 116 h 212"/>
                  <a:gd name="T76" fmla="*/ 16 w 245"/>
                  <a:gd name="T77" fmla="*/ 132 h 212"/>
                  <a:gd name="T78" fmla="*/ 123 w 245"/>
                  <a:gd name="T79" fmla="*/ 116 h 212"/>
                  <a:gd name="T80" fmla="*/ 107 w 245"/>
                  <a:gd name="T81" fmla="*/ 83 h 212"/>
                  <a:gd name="T82" fmla="*/ 92 w 245"/>
                  <a:gd name="T83" fmla="*/ 98 h 212"/>
                  <a:gd name="T84" fmla="*/ 107 w 245"/>
                  <a:gd name="T85" fmla="*/ 132 h 212"/>
                  <a:gd name="T86" fmla="*/ 123 w 245"/>
                  <a:gd name="T87" fmla="*/ 116 h 212"/>
                  <a:gd name="T88" fmla="*/ 215 w 245"/>
                  <a:gd name="T89" fmla="*/ 98 h 212"/>
                  <a:gd name="T90" fmla="*/ 199 w 245"/>
                  <a:gd name="T91" fmla="*/ 83 h 212"/>
                  <a:gd name="T92" fmla="*/ 183 w 245"/>
                  <a:gd name="T93" fmla="*/ 116 h 212"/>
                  <a:gd name="T94" fmla="*/ 199 w 245"/>
                  <a:gd name="T95" fmla="*/ 132 h 212"/>
                  <a:gd name="T96" fmla="*/ 245 w 245"/>
                  <a:gd name="T97" fmla="*/ 8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5" h="212">
                    <a:moveTo>
                      <a:pt x="0" y="0"/>
                    </a:moveTo>
                    <a:cubicBezTo>
                      <a:pt x="0" y="48"/>
                      <a:pt x="0" y="48"/>
                      <a:pt x="0" y="48"/>
                    </a:cubicBezTo>
                    <a:moveTo>
                      <a:pt x="92" y="0"/>
                    </a:moveTo>
                    <a:cubicBezTo>
                      <a:pt x="92" y="48"/>
                      <a:pt x="92" y="48"/>
                      <a:pt x="92" y="48"/>
                    </a:cubicBezTo>
                    <a:moveTo>
                      <a:pt x="183" y="0"/>
                    </a:moveTo>
                    <a:cubicBezTo>
                      <a:pt x="183" y="48"/>
                      <a:pt x="183" y="48"/>
                      <a:pt x="183" y="48"/>
                    </a:cubicBezTo>
                    <a:moveTo>
                      <a:pt x="62" y="33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7"/>
                      <a:pt x="55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7" y="0"/>
                      <a:pt x="30" y="7"/>
                      <a:pt x="30" y="15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41"/>
                      <a:pt x="37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5" y="49"/>
                      <a:pt x="62" y="41"/>
                      <a:pt x="62" y="33"/>
                    </a:cubicBezTo>
                    <a:close/>
                    <a:moveTo>
                      <a:pt x="153" y="33"/>
                    </a:moveTo>
                    <a:cubicBezTo>
                      <a:pt x="153" y="15"/>
                      <a:pt x="153" y="15"/>
                      <a:pt x="153" y="15"/>
                    </a:cubicBezTo>
                    <a:cubicBezTo>
                      <a:pt x="153" y="7"/>
                      <a:pt x="146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29" y="0"/>
                      <a:pt x="122" y="7"/>
                      <a:pt x="122" y="15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41"/>
                      <a:pt x="129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46" y="49"/>
                      <a:pt x="153" y="41"/>
                      <a:pt x="153" y="33"/>
                    </a:cubicBezTo>
                    <a:close/>
                    <a:moveTo>
                      <a:pt x="245" y="33"/>
                    </a:moveTo>
                    <a:cubicBezTo>
                      <a:pt x="245" y="15"/>
                      <a:pt x="245" y="15"/>
                      <a:pt x="245" y="15"/>
                    </a:cubicBezTo>
                    <a:cubicBezTo>
                      <a:pt x="245" y="7"/>
                      <a:pt x="237" y="0"/>
                      <a:pt x="229" y="0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20" y="0"/>
                      <a:pt x="213" y="7"/>
                      <a:pt x="213" y="15"/>
                    </a:cubicBezTo>
                    <a:cubicBezTo>
                      <a:pt x="213" y="33"/>
                      <a:pt x="213" y="33"/>
                      <a:pt x="213" y="33"/>
                    </a:cubicBezTo>
                    <a:cubicBezTo>
                      <a:pt x="213" y="41"/>
                      <a:pt x="220" y="49"/>
                      <a:pt x="229" y="49"/>
                    </a:cubicBezTo>
                    <a:cubicBezTo>
                      <a:pt x="229" y="49"/>
                      <a:pt x="229" y="49"/>
                      <a:pt x="229" y="49"/>
                    </a:cubicBezTo>
                    <a:cubicBezTo>
                      <a:pt x="237" y="49"/>
                      <a:pt x="245" y="41"/>
                      <a:pt x="245" y="33"/>
                    </a:cubicBezTo>
                    <a:close/>
                    <a:moveTo>
                      <a:pt x="0" y="163"/>
                    </a:moveTo>
                    <a:cubicBezTo>
                      <a:pt x="0" y="212"/>
                      <a:pt x="0" y="212"/>
                      <a:pt x="0" y="212"/>
                    </a:cubicBezTo>
                    <a:moveTo>
                      <a:pt x="92" y="163"/>
                    </a:moveTo>
                    <a:cubicBezTo>
                      <a:pt x="92" y="212"/>
                      <a:pt x="92" y="212"/>
                      <a:pt x="92" y="212"/>
                    </a:cubicBezTo>
                    <a:moveTo>
                      <a:pt x="183" y="163"/>
                    </a:moveTo>
                    <a:cubicBezTo>
                      <a:pt x="183" y="212"/>
                      <a:pt x="183" y="212"/>
                      <a:pt x="183" y="212"/>
                    </a:cubicBezTo>
                    <a:moveTo>
                      <a:pt x="62" y="196"/>
                    </a:moveTo>
                    <a:cubicBezTo>
                      <a:pt x="62" y="179"/>
                      <a:pt x="62" y="179"/>
                      <a:pt x="62" y="179"/>
                    </a:cubicBezTo>
                    <a:cubicBezTo>
                      <a:pt x="62" y="170"/>
                      <a:pt x="55" y="163"/>
                      <a:pt x="46" y="163"/>
                    </a:cubicBezTo>
                    <a:cubicBezTo>
                      <a:pt x="46" y="163"/>
                      <a:pt x="46" y="163"/>
                      <a:pt x="46" y="163"/>
                    </a:cubicBezTo>
                    <a:cubicBezTo>
                      <a:pt x="37" y="163"/>
                      <a:pt x="30" y="170"/>
                      <a:pt x="30" y="179"/>
                    </a:cubicBezTo>
                    <a:cubicBezTo>
                      <a:pt x="30" y="196"/>
                      <a:pt x="30" y="196"/>
                      <a:pt x="30" y="196"/>
                    </a:cubicBezTo>
                    <a:cubicBezTo>
                      <a:pt x="30" y="205"/>
                      <a:pt x="37" y="212"/>
                      <a:pt x="46" y="212"/>
                    </a:cubicBezTo>
                    <a:cubicBezTo>
                      <a:pt x="46" y="212"/>
                      <a:pt x="46" y="212"/>
                      <a:pt x="46" y="212"/>
                    </a:cubicBezTo>
                    <a:cubicBezTo>
                      <a:pt x="55" y="212"/>
                      <a:pt x="62" y="205"/>
                      <a:pt x="62" y="196"/>
                    </a:cubicBezTo>
                    <a:close/>
                    <a:moveTo>
                      <a:pt x="153" y="196"/>
                    </a:moveTo>
                    <a:cubicBezTo>
                      <a:pt x="153" y="179"/>
                      <a:pt x="153" y="179"/>
                      <a:pt x="153" y="179"/>
                    </a:cubicBezTo>
                    <a:cubicBezTo>
                      <a:pt x="153" y="170"/>
                      <a:pt x="146" y="163"/>
                      <a:pt x="137" y="163"/>
                    </a:cubicBezTo>
                    <a:cubicBezTo>
                      <a:pt x="137" y="163"/>
                      <a:pt x="137" y="163"/>
                      <a:pt x="137" y="163"/>
                    </a:cubicBezTo>
                    <a:cubicBezTo>
                      <a:pt x="129" y="163"/>
                      <a:pt x="122" y="170"/>
                      <a:pt x="122" y="179"/>
                    </a:cubicBezTo>
                    <a:cubicBezTo>
                      <a:pt x="122" y="196"/>
                      <a:pt x="122" y="196"/>
                      <a:pt x="122" y="196"/>
                    </a:cubicBezTo>
                    <a:cubicBezTo>
                      <a:pt x="122" y="205"/>
                      <a:pt x="129" y="212"/>
                      <a:pt x="137" y="212"/>
                    </a:cubicBezTo>
                    <a:cubicBezTo>
                      <a:pt x="137" y="212"/>
                      <a:pt x="137" y="212"/>
                      <a:pt x="137" y="212"/>
                    </a:cubicBezTo>
                    <a:cubicBezTo>
                      <a:pt x="146" y="212"/>
                      <a:pt x="153" y="205"/>
                      <a:pt x="153" y="196"/>
                    </a:cubicBezTo>
                    <a:close/>
                    <a:moveTo>
                      <a:pt x="245" y="196"/>
                    </a:move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170"/>
                      <a:pt x="237" y="163"/>
                      <a:pt x="229" y="163"/>
                    </a:cubicBezTo>
                    <a:cubicBezTo>
                      <a:pt x="229" y="163"/>
                      <a:pt x="229" y="163"/>
                      <a:pt x="229" y="163"/>
                    </a:cubicBezTo>
                    <a:cubicBezTo>
                      <a:pt x="220" y="163"/>
                      <a:pt x="213" y="170"/>
                      <a:pt x="213" y="179"/>
                    </a:cubicBezTo>
                    <a:cubicBezTo>
                      <a:pt x="213" y="196"/>
                      <a:pt x="213" y="196"/>
                      <a:pt x="213" y="196"/>
                    </a:cubicBezTo>
                    <a:cubicBezTo>
                      <a:pt x="213" y="205"/>
                      <a:pt x="220" y="212"/>
                      <a:pt x="229" y="212"/>
                    </a:cubicBezTo>
                    <a:cubicBezTo>
                      <a:pt x="229" y="212"/>
                      <a:pt x="229" y="212"/>
                      <a:pt x="229" y="212"/>
                    </a:cubicBezTo>
                    <a:cubicBezTo>
                      <a:pt x="237" y="212"/>
                      <a:pt x="245" y="205"/>
                      <a:pt x="245" y="196"/>
                    </a:cubicBezTo>
                    <a:close/>
                    <a:moveTo>
                      <a:pt x="62" y="83"/>
                    </a:moveTo>
                    <a:cubicBezTo>
                      <a:pt x="62" y="131"/>
                      <a:pt x="62" y="131"/>
                      <a:pt x="62" y="131"/>
                    </a:cubicBezTo>
                    <a:moveTo>
                      <a:pt x="153" y="83"/>
                    </a:moveTo>
                    <a:cubicBezTo>
                      <a:pt x="153" y="131"/>
                      <a:pt x="153" y="131"/>
                      <a:pt x="153" y="131"/>
                    </a:cubicBezTo>
                    <a:moveTo>
                      <a:pt x="32" y="116"/>
                    </a:move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0"/>
                      <a:pt x="25" y="83"/>
                      <a:pt x="16" y="83"/>
                    </a:cubicBezTo>
                    <a:cubicBezTo>
                      <a:pt x="16" y="83"/>
                      <a:pt x="16" y="83"/>
                      <a:pt x="16" y="83"/>
                    </a:cubicBezTo>
                    <a:cubicBezTo>
                      <a:pt x="7" y="83"/>
                      <a:pt x="0" y="90"/>
                      <a:pt x="0" y="98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4"/>
                      <a:pt x="7" y="132"/>
                      <a:pt x="16" y="13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25" y="132"/>
                      <a:pt x="32" y="124"/>
                      <a:pt x="32" y="116"/>
                    </a:cubicBezTo>
                    <a:close/>
                    <a:moveTo>
                      <a:pt x="123" y="116"/>
                    </a:moveTo>
                    <a:cubicBezTo>
                      <a:pt x="123" y="98"/>
                      <a:pt x="123" y="98"/>
                      <a:pt x="123" y="98"/>
                    </a:cubicBezTo>
                    <a:cubicBezTo>
                      <a:pt x="123" y="90"/>
                      <a:pt x="116" y="83"/>
                      <a:pt x="107" y="83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99" y="83"/>
                      <a:pt x="92" y="90"/>
                      <a:pt x="92" y="98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124"/>
                      <a:pt x="99" y="132"/>
                      <a:pt x="107" y="132"/>
                    </a:cubicBezTo>
                    <a:cubicBezTo>
                      <a:pt x="107" y="132"/>
                      <a:pt x="107" y="132"/>
                      <a:pt x="107" y="132"/>
                    </a:cubicBezTo>
                    <a:cubicBezTo>
                      <a:pt x="116" y="132"/>
                      <a:pt x="123" y="124"/>
                      <a:pt x="123" y="116"/>
                    </a:cubicBezTo>
                    <a:close/>
                    <a:moveTo>
                      <a:pt x="215" y="116"/>
                    </a:moveTo>
                    <a:cubicBezTo>
                      <a:pt x="215" y="98"/>
                      <a:pt x="215" y="98"/>
                      <a:pt x="215" y="98"/>
                    </a:cubicBezTo>
                    <a:cubicBezTo>
                      <a:pt x="215" y="90"/>
                      <a:pt x="207" y="83"/>
                      <a:pt x="199" y="83"/>
                    </a:cubicBezTo>
                    <a:cubicBezTo>
                      <a:pt x="199" y="83"/>
                      <a:pt x="199" y="83"/>
                      <a:pt x="199" y="83"/>
                    </a:cubicBezTo>
                    <a:cubicBezTo>
                      <a:pt x="190" y="83"/>
                      <a:pt x="183" y="90"/>
                      <a:pt x="183" y="98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24"/>
                      <a:pt x="190" y="132"/>
                      <a:pt x="199" y="132"/>
                    </a:cubicBezTo>
                    <a:cubicBezTo>
                      <a:pt x="199" y="132"/>
                      <a:pt x="199" y="132"/>
                      <a:pt x="199" y="132"/>
                    </a:cubicBezTo>
                    <a:cubicBezTo>
                      <a:pt x="207" y="132"/>
                      <a:pt x="215" y="124"/>
                      <a:pt x="215" y="116"/>
                    </a:cubicBezTo>
                    <a:close/>
                    <a:moveTo>
                      <a:pt x="245" y="83"/>
                    </a:moveTo>
                    <a:cubicBezTo>
                      <a:pt x="245" y="131"/>
                      <a:pt x="245" y="131"/>
                      <a:pt x="245" y="131"/>
                    </a:cubicBezTo>
                  </a:path>
                </a:pathLst>
              </a:custGeom>
              <a:noFill/>
              <a:ln w="28575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10799C-8ED6-4DCE-A989-546E4EF78EDA}"/>
                </a:ext>
              </a:extLst>
            </p:cNvPr>
            <p:cNvCxnSpPr>
              <a:stCxn id="23" idx="0"/>
            </p:cNvCxnSpPr>
            <p:nvPr/>
          </p:nvCxnSpPr>
          <p:spPr>
            <a:xfrm flipV="1">
              <a:off x="8422292" y="4477281"/>
              <a:ext cx="0" cy="873144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0F91C897-88F1-4EA4-BE36-AC92F6F3949C}"/>
                </a:ext>
              </a:extLst>
            </p:cNvPr>
            <p:cNvCxnSpPr>
              <a:stCxn id="29" idx="2"/>
            </p:cNvCxnSpPr>
            <p:nvPr/>
          </p:nvCxnSpPr>
          <p:spPr>
            <a:xfrm rot="5400000">
              <a:off x="6274555" y="4490151"/>
              <a:ext cx="960848" cy="935107"/>
            </a:xfrm>
            <a:prstGeom prst="bentConnector3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FFC72B8-7DDA-43D5-8F56-7ECCE6F40599}"/>
                </a:ext>
              </a:extLst>
            </p:cNvPr>
            <p:cNvCxnSpPr>
              <a:stCxn id="8" idx="2"/>
            </p:cNvCxnSpPr>
            <p:nvPr/>
          </p:nvCxnSpPr>
          <p:spPr>
            <a:xfrm rot="16200000" flipH="1">
              <a:off x="4960745" y="3631024"/>
              <a:ext cx="757914" cy="1895446"/>
            </a:xfrm>
            <a:prstGeom prst="bentConnector2">
              <a:avLst/>
            </a:prstGeom>
            <a:ln w="25400">
              <a:solidFill>
                <a:srgbClr val="FF99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CBD166-380F-4EC0-B2F8-A3979FB94B39}"/>
                </a:ext>
              </a:extLst>
            </p:cNvPr>
            <p:cNvSpPr txBox="1"/>
            <p:nvPr/>
          </p:nvSpPr>
          <p:spPr>
            <a:xfrm>
              <a:off x="4613519" y="4858352"/>
              <a:ext cx="1226939" cy="458331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76" b="1" dirty="0">
                  <a:ln w="3175">
                    <a:noFill/>
                  </a:ln>
                  <a:solidFill>
                    <a:srgbClr val="FF99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1-&gt;n or n-&gt;1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16953D-C25F-4BC1-930D-65B2C45F66EB}"/>
                </a:ext>
              </a:extLst>
            </p:cNvPr>
            <p:cNvSpPr txBox="1"/>
            <p:nvPr/>
          </p:nvSpPr>
          <p:spPr>
            <a:xfrm>
              <a:off x="6242763" y="4858352"/>
              <a:ext cx="1217321" cy="458331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76" b="1" dirty="0">
                  <a:ln w="3175"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0-&gt;1 or 1-&gt;0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34D9D2-210B-47C5-9F20-EF4A8B39E256}"/>
                </a:ext>
              </a:extLst>
            </p:cNvPr>
            <p:cNvSpPr txBox="1"/>
            <p:nvPr/>
          </p:nvSpPr>
          <p:spPr>
            <a:xfrm>
              <a:off x="7669500" y="4551023"/>
              <a:ext cx="935099" cy="621196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176" b="1" dirty="0">
                  <a:ln w="3175">
                    <a:noFill/>
                  </a:ln>
                  <a:solidFill>
                    <a:schemeClr val="tx2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Any events?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E10DF3-FF08-47EC-9F7C-9EE622A18177}"/>
                </a:ext>
              </a:extLst>
            </p:cNvPr>
            <p:cNvSpPr txBox="1"/>
            <p:nvPr/>
          </p:nvSpPr>
          <p:spPr>
            <a:xfrm>
              <a:off x="4592488" y="2542376"/>
              <a:ext cx="1617146" cy="784061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76" b="1" dirty="0">
                  <a:ln w="3175">
                    <a:noFill/>
                  </a:ln>
                  <a:solidFill>
                    <a:srgbClr val="0099CC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Register +</a:t>
              </a:r>
            </a:p>
            <a:p>
              <a:pPr>
                <a:lnSpc>
                  <a:spcPct val="90000"/>
                </a:lnSpc>
              </a:pPr>
              <a:r>
                <a:rPr lang="en-US" sz="1176" b="1" dirty="0">
                  <a:ln w="3175">
                    <a:noFill/>
                  </a:ln>
                  <a:solidFill>
                    <a:srgbClr val="0099CC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trigger and</a:t>
              </a:r>
            </a:p>
            <a:p>
              <a:pPr>
                <a:lnSpc>
                  <a:spcPct val="90000"/>
                </a:lnSpc>
              </a:pPr>
              <a:r>
                <a:rPr lang="en-US" sz="1176" b="1" dirty="0">
                  <a:ln w="3175">
                    <a:noFill/>
                  </a:ln>
                  <a:solidFill>
                    <a:srgbClr val="0099CC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scaling definition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F19CCD-29E7-4336-9649-A68D765536E7}"/>
                </a:ext>
              </a:extLst>
            </p:cNvPr>
            <p:cNvGrpSpPr/>
            <p:nvPr/>
          </p:nvGrpSpPr>
          <p:grpSpPr>
            <a:xfrm>
              <a:off x="7873652" y="5350425"/>
              <a:ext cx="1918196" cy="1097280"/>
              <a:chOff x="7750152" y="5255175"/>
              <a:chExt cx="1918196" cy="109728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F2880B4-438B-4643-992A-A8ADB130101F}"/>
                  </a:ext>
                </a:extLst>
              </p:cNvPr>
              <p:cNvSpPr/>
              <p:nvPr/>
            </p:nvSpPr>
            <p:spPr bwMode="auto">
              <a:xfrm>
                <a:off x="7750152" y="5255175"/>
                <a:ext cx="1097280" cy="1097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cs typeface="Segoe UI" pitchFamily="34" charset="0"/>
                </a:endParaRPr>
              </a:p>
            </p:txBody>
          </p:sp>
          <p:sp>
            <p:nvSpPr>
              <p:cNvPr id="24" name="Title 1">
                <a:extLst>
                  <a:ext uri="{FF2B5EF4-FFF2-40B4-BE49-F238E27FC236}">
                    <a16:creationId xmlns:a16="http://schemas.microsoft.com/office/drawing/2014/main" id="{E3F0BFA2-C379-4D3E-88C0-88516D0B28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7589" y="5530755"/>
                <a:ext cx="910759" cy="542841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l" defTabSz="932742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5400" b="0" kern="1200" cap="none" spc="-102" baseline="0">
                    <a:ln w="3175">
                      <a:noFill/>
                    </a:ln>
                    <a:gradFill>
                      <a:gsLst>
                        <a:gs pos="2655">
                          <a:schemeClr val="tx1"/>
                        </a:gs>
                        <a:gs pos="31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External </a:t>
                </a:r>
              </a:p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trigger </a:t>
                </a:r>
              </a:p>
              <a:p>
                <a:pPr marL="0" marR="0" lvl="0" indent="0" algn="ctr" defTabSz="914367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source</a:t>
                </a:r>
              </a:p>
            </p:txBody>
          </p:sp>
          <p:sp>
            <p:nvSpPr>
              <p:cNvPr id="25" name="LightningBolt_E945" title="Icon of a lightning bolt">
                <a:extLst>
                  <a:ext uri="{FF2B5EF4-FFF2-40B4-BE49-F238E27FC236}">
                    <a16:creationId xmlns:a16="http://schemas.microsoft.com/office/drawing/2014/main" id="{F1AA2757-4F8A-4E67-B1F3-EFEF13F9B5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34977" y="5575215"/>
                <a:ext cx="327631" cy="457200"/>
              </a:xfrm>
              <a:custGeom>
                <a:avLst/>
                <a:gdLst>
                  <a:gd name="T0" fmla="*/ 481 w 2961"/>
                  <a:gd name="T1" fmla="*/ 4132 h 4132"/>
                  <a:gd name="T2" fmla="*/ 2961 w 2961"/>
                  <a:gd name="T3" fmla="*/ 1653 h 4132"/>
                  <a:gd name="T4" fmla="*/ 1652 w 2961"/>
                  <a:gd name="T5" fmla="*/ 1653 h 4132"/>
                  <a:gd name="T6" fmla="*/ 2479 w 2961"/>
                  <a:gd name="T7" fmla="*/ 0 h 4132"/>
                  <a:gd name="T8" fmla="*/ 1239 w 2961"/>
                  <a:gd name="T9" fmla="*/ 0 h 4132"/>
                  <a:gd name="T10" fmla="*/ 0 w 2961"/>
                  <a:gd name="T11" fmla="*/ 2479 h 4132"/>
                  <a:gd name="T12" fmla="*/ 964 w 2961"/>
                  <a:gd name="T13" fmla="*/ 2479 h 4132"/>
                  <a:gd name="T14" fmla="*/ 137 w 2961"/>
                  <a:gd name="T15" fmla="*/ 4132 h 4132"/>
                  <a:gd name="T16" fmla="*/ 481 w 2961"/>
                  <a:gd name="T17" fmla="*/ 4132 h 4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1" h="4132">
                    <a:moveTo>
                      <a:pt x="481" y="4132"/>
                    </a:moveTo>
                    <a:lnTo>
                      <a:pt x="2961" y="1653"/>
                    </a:lnTo>
                    <a:lnTo>
                      <a:pt x="1652" y="1653"/>
                    </a:lnTo>
                    <a:lnTo>
                      <a:pt x="2479" y="0"/>
                    </a:lnTo>
                    <a:lnTo>
                      <a:pt x="1239" y="0"/>
                    </a:lnTo>
                    <a:lnTo>
                      <a:pt x="0" y="2479"/>
                    </a:lnTo>
                    <a:lnTo>
                      <a:pt x="964" y="2479"/>
                    </a:lnTo>
                    <a:lnTo>
                      <a:pt x="137" y="4132"/>
                    </a:lnTo>
                    <a:lnTo>
                      <a:pt x="481" y="4132"/>
                    </a:lnTo>
                    <a:close/>
                  </a:path>
                </a:pathLst>
              </a:custGeom>
              <a:noFill/>
              <a:ln w="285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949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764BEC1B1594BA671F7EDF2C48406" ma:contentTypeVersion="16" ma:contentTypeDescription="Create a new document." ma:contentTypeScope="" ma:versionID="a0b1923196e71502b75788a119d078f9">
  <xsd:schema xmlns:xsd="http://www.w3.org/2001/XMLSchema" xmlns:xs="http://www.w3.org/2001/XMLSchema" xmlns:p="http://schemas.microsoft.com/office/2006/metadata/properties" xmlns:ns1="http://schemas.microsoft.com/sharepoint/v3" xmlns:ns3="8ded309d-af83-4345-8f5a-4616d915c192" xmlns:ns4="4cfcf085-b638-4b59-b50a-d14883d72e15" targetNamespace="http://schemas.microsoft.com/office/2006/metadata/properties" ma:root="true" ma:fieldsID="00c7a68b45329ff3d3ae1418d55c56ea" ns1:_="" ns3:_="" ns4:_="">
    <xsd:import namespace="http://schemas.microsoft.com/sharepoint/v3"/>
    <xsd:import namespace="8ded309d-af83-4345-8f5a-4616d915c192"/>
    <xsd:import namespace="4cfcf085-b638-4b59-b50a-d14883d72e1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d309d-af83-4345-8f5a-4616d915c1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cf085-b638-4b59-b50a-d14883d72e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MediaServiceAuto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17D3023-BF87-4919-A41A-B9DB292F0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ded309d-af83-4345-8f5a-4616d915c192"/>
    <ds:schemaRef ds:uri="4cfcf085-b638-4b59-b50a-d14883d72e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A7A0CD-F183-45F4-8712-6A759435F0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2AB0D4-9C13-4289-B04F-FD9456E847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Hollan</dc:creator>
  <cp:lastModifiedBy>Tom Kerkhove</cp:lastModifiedBy>
  <cp:revision>4</cp:revision>
  <dcterms:created xsi:type="dcterms:W3CDTF">2020-01-30T22:25:41Z</dcterms:created>
  <dcterms:modified xsi:type="dcterms:W3CDTF">2020-04-09T13:57:13Z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jehollan@microsoft.com</vt:lpwstr>
  </property>
  <property fmtid="{D5CDD505-2E9C-101B-9397-08002B2CF9AE}" pid="5" name="MSIP_Label_f42aa342-8706-4288-bd11-ebb85995028c_SetDate">
    <vt:lpwstr>2020-01-30T22:26:02.3856979Z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e56c2059-303f-46a1-aff7-ae3c511e7f45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0x01010070F764BEC1B1594BA671F7EDF2C48406</vt:lpwstr>
  </property>
</Properties>
</file>