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8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8D54-FCB9-43D7-AB8D-E4DA2A41D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E94C5-B210-4ED6-A669-0C6BB1F34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912F-D67A-493E-A9C9-3A740650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9BD8-DF15-42B3-A71B-AF530F51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BDC85-54A9-4DD8-B6ED-DBFCE796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E0F9-4BEB-4208-A714-775956CF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B9756-6BC4-4D37-9258-AE62F6867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22CAD-41DA-4FFC-B765-C8A534F7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50EF9-3FC3-4906-9BC5-12EAD31F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3A1A-9C60-494E-B1FC-8CA8A6D3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A8498-9E07-4423-A020-55B6E9E8D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A9C0C-C34C-45D8-903B-3D93834C9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81B5C-97E4-401B-9E89-ED4C8C74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54AA-DE05-4B76-9FDC-5A2818AE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D9B55-A22A-4E71-98E7-335544CF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9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18519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DB83-9F00-4324-8AFD-2399E07F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2F76-4387-455F-BB33-18C538D6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F8ACD-9428-4D3E-89EC-2F5B4AE1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49F0B-3198-4819-BA58-D5E0EA53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F75A-420B-4661-ACAD-6F9EBD9C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1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B5B5-D51D-44C6-A948-5D1DCBE4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DAD8-5F4E-43A3-96EA-6C04E130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C23CD-DC81-4593-A8AD-64431989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B8991-61E4-446D-9ADD-EA3D4A9A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E1D0-60EF-43C4-9D34-75E1D683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2F0A-D136-451C-954D-4FEFECDD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B054-83F2-4347-A568-62A3A063A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1A3CB-FF7B-4899-A0A8-B5A54349C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945A2-0BC3-4F04-98FD-55C296C0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28827-BCFB-49D2-8C5E-20EEE278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080A0-1AE6-4976-95A5-69FDBEC0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1006-6A0D-4CB2-B8EF-90EEF3C0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6EEC8-130B-4A95-9019-9A085D26F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99620-F0B2-4E0B-A4A3-21FCB2DA7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C58FE-AC2D-430F-90B6-280DFCB63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0E855-1D80-40F8-9558-13F0D82CE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841F7-BD25-4F1D-BD17-01C8F924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8C02E-A7B0-42B0-AE53-7C9EF0C4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E0E91-3079-474B-B24F-45CE50B1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3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3A55-5771-4312-92F3-CE8AC6DA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75F6B-A156-4D8F-8A7F-0C9F9772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776B-9C62-4A14-8D91-EEDB6CC2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7E506-2545-4CE9-A992-CB67C381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4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FABC0-C8DF-4045-935B-47D0C3DF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A2777-C5E6-456A-9F62-3B1E2D29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EC0B-50EA-4854-ACE0-37D16DAB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E62F-4D71-47AE-A11D-50FB0FC9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E221-0B8D-482C-B836-8C6DC295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BA0EF-24F3-4933-89CB-166A81873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3C641-04EA-4673-99E7-2F98FE83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EFFCF-F548-4834-AFEB-E765D6E6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C3D0A-6D6E-4105-AAA0-7E059930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8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8E5B-23DB-4EAF-B097-DAFB963F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C2E8B-00AD-4396-ACB6-7E1D609C0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D879F-1EFC-496C-BE51-C391ABCC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D525A-FA18-4D4B-ABA8-069E282C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75DDF-27AE-4020-96CD-563084C3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029DA-AACE-49C5-BAA5-90D24CA2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6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7C869-6FD0-44BF-8EDB-798174A7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67631-170A-4222-AF5F-5818B28F0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37F0E-672C-4B45-8650-AB29DCE9B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6104-F9B7-48F9-9D06-3B68CBE66B8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1BC1-4CE5-4FCD-BC1A-E02FA92CA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ED15A-1D2A-4C81-BD96-D9EFDDC9C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D6D83-ED2E-4BA7-A10B-89AC6C927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0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6536E65-FB3E-C946-8C68-530485B81DE0}"/>
              </a:ext>
            </a:extLst>
          </p:cNvPr>
          <p:cNvSpPr/>
          <p:nvPr/>
        </p:nvSpPr>
        <p:spPr bwMode="auto">
          <a:xfrm>
            <a:off x="3346843" y="803720"/>
            <a:ext cx="5486400" cy="5486400"/>
          </a:xfrm>
          <a:prstGeom prst="ellipse">
            <a:avLst/>
          </a:prstGeom>
          <a:solidFill>
            <a:srgbClr val="FCFDFE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EBD47A-E37A-A04A-BA15-B2A04E3FA0E4}"/>
              </a:ext>
            </a:extLst>
          </p:cNvPr>
          <p:cNvSpPr txBox="1">
            <a:spLocks/>
          </p:cNvSpPr>
          <p:nvPr/>
        </p:nvSpPr>
        <p:spPr>
          <a:xfrm>
            <a:off x="5258988" y="528705"/>
            <a:ext cx="1670849" cy="21544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Kubernetes cluster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809BC8-CAA7-DF49-A687-389A6537A27A}"/>
              </a:ext>
            </a:extLst>
          </p:cNvPr>
          <p:cNvGrpSpPr/>
          <p:nvPr/>
        </p:nvGrpSpPr>
        <p:grpSpPr>
          <a:xfrm>
            <a:off x="5565845" y="5015433"/>
            <a:ext cx="1049934" cy="918594"/>
            <a:chOff x="6339270" y="2492543"/>
            <a:chExt cx="1049934" cy="918594"/>
          </a:xfrm>
        </p:grpSpPr>
        <p:sp>
          <p:nvSpPr>
            <p:cNvPr id="11" name="Rectangle: Rounded Corners 118">
              <a:extLst>
                <a:ext uri="{FF2B5EF4-FFF2-40B4-BE49-F238E27FC236}">
                  <a16:creationId xmlns:a16="http://schemas.microsoft.com/office/drawing/2014/main" id="{5BD3C190-DA5F-B449-AC4F-E61141132B6A}"/>
                </a:ext>
              </a:extLst>
            </p:cNvPr>
            <p:cNvSpPr/>
            <p:nvPr/>
          </p:nvSpPr>
          <p:spPr bwMode="auto">
            <a:xfrm>
              <a:off x="6546125" y="2492543"/>
              <a:ext cx="539562" cy="539562"/>
            </a:xfrm>
            <a:prstGeom prst="roundRect">
              <a:avLst>
                <a:gd name="adj" fmla="val 312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2" name="Rectangle: Rounded Corners 118">
              <a:extLst>
                <a:ext uri="{FF2B5EF4-FFF2-40B4-BE49-F238E27FC236}">
                  <a16:creationId xmlns:a16="http://schemas.microsoft.com/office/drawing/2014/main" id="{1FBB7124-74E2-F045-A25F-6509A9F58D43}"/>
                </a:ext>
              </a:extLst>
            </p:cNvPr>
            <p:cNvSpPr/>
            <p:nvPr/>
          </p:nvSpPr>
          <p:spPr bwMode="auto">
            <a:xfrm>
              <a:off x="6623664" y="2543485"/>
              <a:ext cx="539562" cy="539562"/>
            </a:xfrm>
            <a:prstGeom prst="roundRect">
              <a:avLst>
                <a:gd name="adj" fmla="val 312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40986FC-2A9D-374E-92E9-6407E40187F0}"/>
                </a:ext>
              </a:extLst>
            </p:cNvPr>
            <p:cNvGrpSpPr/>
            <p:nvPr/>
          </p:nvGrpSpPr>
          <p:grpSpPr>
            <a:xfrm>
              <a:off x="6701203" y="2594427"/>
              <a:ext cx="539562" cy="539562"/>
              <a:chOff x="5992023" y="2961705"/>
              <a:chExt cx="685800" cy="685800"/>
            </a:xfrm>
          </p:grpSpPr>
          <p:sp>
            <p:nvSpPr>
              <p:cNvPr id="15" name="Rectangle: Rounded Corners 118">
                <a:extLst>
                  <a:ext uri="{FF2B5EF4-FFF2-40B4-BE49-F238E27FC236}">
                    <a16:creationId xmlns:a16="http://schemas.microsoft.com/office/drawing/2014/main" id="{9F9C78F0-3D25-B044-B5B6-8AF0BBCBCC8F}"/>
                  </a:ext>
                </a:extLst>
              </p:cNvPr>
              <p:cNvSpPr/>
              <p:nvPr/>
            </p:nvSpPr>
            <p:spPr bwMode="auto">
              <a:xfrm>
                <a:off x="5992023" y="2961705"/>
                <a:ext cx="685800" cy="685800"/>
              </a:xfrm>
              <a:prstGeom prst="roundRect">
                <a:avLst>
                  <a:gd name="adj" fmla="val 312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B23E256-AF09-4841-B269-2081D96922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7556" t="20554" r="29194" b="26091"/>
              <a:stretch/>
            </p:blipFill>
            <p:spPr>
              <a:xfrm>
                <a:off x="6084191" y="3141085"/>
                <a:ext cx="501465" cy="327041"/>
              </a:xfrm>
              <a:prstGeom prst="rect">
                <a:avLst/>
              </a:prstGeom>
            </p:spPr>
          </p:pic>
        </p:grp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3AE3AB6-4F21-6A48-89E6-2DB813AB4ED8}"/>
                </a:ext>
              </a:extLst>
            </p:cNvPr>
            <p:cNvSpPr txBox="1">
              <a:spLocks/>
            </p:cNvSpPr>
            <p:nvPr/>
          </p:nvSpPr>
          <p:spPr>
            <a:xfrm>
              <a:off x="6339270" y="3184931"/>
              <a:ext cx="1049934" cy="226206"/>
            </a:xfrm>
            <a:prstGeom prst="rect">
              <a:avLst/>
            </a:prstGeom>
          </p:spPr>
          <p:txBody>
            <a:bodyPr vert="horz" wrap="square" lIns="0" tIns="44821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Workload</a:t>
              </a:r>
            </a:p>
          </p:txBody>
        </p:sp>
      </p:grpSp>
      <p:sp>
        <p:nvSpPr>
          <p:cNvPr id="17" name="Rectangle: Rounded Corners 118">
            <a:extLst>
              <a:ext uri="{FF2B5EF4-FFF2-40B4-BE49-F238E27FC236}">
                <a16:creationId xmlns:a16="http://schemas.microsoft.com/office/drawing/2014/main" id="{878DDE77-7EF3-DD4B-86B3-B3298E3BE5AA}"/>
              </a:ext>
            </a:extLst>
          </p:cNvPr>
          <p:cNvSpPr/>
          <p:nvPr/>
        </p:nvSpPr>
        <p:spPr bwMode="auto">
          <a:xfrm>
            <a:off x="3548768" y="3093346"/>
            <a:ext cx="1196534" cy="683749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367">
              <a:spcBef>
                <a:spcPct val="0"/>
              </a:spcBef>
              <a:defRPr/>
            </a:pPr>
            <a:r>
              <a:rPr lang="en-US" sz="1176" dirty="0">
                <a:ln w="3175">
                  <a:noFill/>
                </a:ln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Horizontal</a:t>
            </a:r>
          </a:p>
          <a:p>
            <a:pPr lvl="0" algn="ctr" defTabSz="914367">
              <a:spcBef>
                <a:spcPct val="0"/>
              </a:spcBef>
              <a:defRPr/>
            </a:pPr>
            <a:r>
              <a:rPr lang="en-US" sz="1176" dirty="0">
                <a:ln w="3175">
                  <a:noFill/>
                </a:ln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pod autoscaler</a:t>
            </a:r>
          </a:p>
        </p:txBody>
      </p:sp>
      <p:sp>
        <p:nvSpPr>
          <p:cNvPr id="18" name="Cylinder 83">
            <a:extLst>
              <a:ext uri="{FF2B5EF4-FFF2-40B4-BE49-F238E27FC236}">
                <a16:creationId xmlns:a16="http://schemas.microsoft.com/office/drawing/2014/main" id="{27040FDA-C58E-9E4A-8D3A-57E09678A7D7}"/>
              </a:ext>
            </a:extLst>
          </p:cNvPr>
          <p:cNvSpPr/>
          <p:nvPr/>
        </p:nvSpPr>
        <p:spPr bwMode="auto">
          <a:xfrm>
            <a:off x="5379425" y="1459708"/>
            <a:ext cx="1421236" cy="754061"/>
          </a:xfrm>
          <a:prstGeom prst="can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ln w="3175">
                  <a:noFill/>
                </a:ln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Kubernetes</a:t>
            </a:r>
            <a:br>
              <a:rPr lang="en-US" sz="1176" dirty="0">
                <a:ln w="3175">
                  <a:noFill/>
                </a:ln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176" dirty="0">
                <a:ln w="3175">
                  <a:noFill/>
                </a:ln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API Server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F1290B-E62C-D94B-B0A8-26AEA324FF5A}"/>
              </a:ext>
            </a:extLst>
          </p:cNvPr>
          <p:cNvGrpSpPr/>
          <p:nvPr/>
        </p:nvGrpSpPr>
        <p:grpSpPr>
          <a:xfrm>
            <a:off x="5357947" y="2810211"/>
            <a:ext cx="3239282" cy="1244374"/>
            <a:chOff x="4606693" y="4671875"/>
            <a:chExt cx="3239282" cy="1244374"/>
          </a:xfrm>
        </p:grpSpPr>
        <p:sp>
          <p:nvSpPr>
            <p:cNvPr id="20" name="Rectangle: Rounded Corners 118">
              <a:extLst>
                <a:ext uri="{FF2B5EF4-FFF2-40B4-BE49-F238E27FC236}">
                  <a16:creationId xmlns:a16="http://schemas.microsoft.com/office/drawing/2014/main" id="{AB5EF35D-E7F9-E84C-A08E-45200C3D8921}"/>
                </a:ext>
              </a:extLst>
            </p:cNvPr>
            <p:cNvSpPr/>
            <p:nvPr/>
          </p:nvSpPr>
          <p:spPr bwMode="auto">
            <a:xfrm>
              <a:off x="4606693" y="4671875"/>
              <a:ext cx="3239282" cy="1244374"/>
            </a:xfrm>
            <a:prstGeom prst="roundRect">
              <a:avLst>
                <a:gd name="adj" fmla="val 3125"/>
              </a:avLst>
            </a:prstGeom>
            <a:solidFill>
              <a:srgbClr val="FCFDFE"/>
            </a:solidFill>
            <a:ln w="25400">
              <a:solidFill>
                <a:srgbClr val="0F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2" name="Rectangle: Rounded Corners 118">
              <a:extLst>
                <a:ext uri="{FF2B5EF4-FFF2-40B4-BE49-F238E27FC236}">
                  <a16:creationId xmlns:a16="http://schemas.microsoft.com/office/drawing/2014/main" id="{D8B22BC6-443F-8148-8612-5D9865278EBB}"/>
                </a:ext>
              </a:extLst>
            </p:cNvPr>
            <p:cNvSpPr/>
            <p:nvPr/>
          </p:nvSpPr>
          <p:spPr bwMode="auto">
            <a:xfrm>
              <a:off x="4701752" y="5030333"/>
              <a:ext cx="914400" cy="548640"/>
            </a:xfrm>
            <a:prstGeom prst="roundRect">
              <a:avLst>
                <a:gd name="adj" fmla="val 3125"/>
              </a:avLst>
            </a:prstGeom>
            <a:solidFill>
              <a:srgbClr val="FCFDFE"/>
            </a:solidFill>
            <a:ln w="12700">
              <a:solidFill>
                <a:srgbClr val="0F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rgbClr val="3C3C41"/>
                  </a:solidFill>
                  <a:latin typeface="Segoe UI"/>
                  <a:cs typeface="Segoe UI" pitchFamily="34" charset="0"/>
                </a:rPr>
                <a:t>Metrics adapter</a:t>
              </a:r>
            </a:p>
          </p:txBody>
        </p:sp>
        <p:sp>
          <p:nvSpPr>
            <p:cNvPr id="23" name="Rectangle: Rounded Corners 118">
              <a:extLst>
                <a:ext uri="{FF2B5EF4-FFF2-40B4-BE49-F238E27FC236}">
                  <a16:creationId xmlns:a16="http://schemas.microsoft.com/office/drawing/2014/main" id="{1E1E78BA-4440-3945-8D03-230852143A61}"/>
                </a:ext>
              </a:extLst>
            </p:cNvPr>
            <p:cNvSpPr/>
            <p:nvPr/>
          </p:nvSpPr>
          <p:spPr bwMode="auto">
            <a:xfrm>
              <a:off x="6828582" y="5030333"/>
              <a:ext cx="914400" cy="548640"/>
            </a:xfrm>
            <a:prstGeom prst="roundRect">
              <a:avLst>
                <a:gd name="adj" fmla="val 3125"/>
              </a:avLst>
            </a:prstGeom>
            <a:solidFill>
              <a:srgbClr val="FCFDFE"/>
            </a:solidFill>
            <a:ln w="12700">
              <a:solidFill>
                <a:srgbClr val="0F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rgbClr val="3C3C41"/>
                  </a:solidFill>
                  <a:latin typeface="Segoe UI"/>
                  <a:cs typeface="Segoe UI" pitchFamily="34" charset="0"/>
                </a:rPr>
                <a:t>Scaler</a:t>
              </a:r>
            </a:p>
          </p:txBody>
        </p:sp>
        <p:sp>
          <p:nvSpPr>
            <p:cNvPr id="24" name="Rectangle: Rounded Corners 118">
              <a:extLst>
                <a:ext uri="{FF2B5EF4-FFF2-40B4-BE49-F238E27FC236}">
                  <a16:creationId xmlns:a16="http://schemas.microsoft.com/office/drawing/2014/main" id="{10D497FE-EAFC-DF41-9A46-2AFA59670EA5}"/>
                </a:ext>
              </a:extLst>
            </p:cNvPr>
            <p:cNvSpPr/>
            <p:nvPr/>
          </p:nvSpPr>
          <p:spPr bwMode="auto">
            <a:xfrm>
              <a:off x="5668679" y="5030333"/>
              <a:ext cx="1097280" cy="548640"/>
            </a:xfrm>
            <a:prstGeom prst="roundRect">
              <a:avLst>
                <a:gd name="adj" fmla="val 3125"/>
              </a:avLst>
            </a:prstGeom>
            <a:solidFill>
              <a:srgbClr val="FCFDFE"/>
            </a:solidFill>
            <a:ln w="12700">
              <a:solidFill>
                <a:srgbClr val="0F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rgbClr val="3C3C41"/>
                  </a:solidFill>
                  <a:latin typeface="Segoe UI"/>
                  <a:cs typeface="Segoe UI" pitchFamily="34" charset="0"/>
                </a:rPr>
                <a:t>Controller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CB2121-F469-C342-B673-70B651941620}"/>
              </a:ext>
            </a:extLst>
          </p:cNvPr>
          <p:cNvCxnSpPr>
            <a:stCxn id="29" idx="6"/>
          </p:cNvCxnSpPr>
          <p:nvPr/>
        </p:nvCxnSpPr>
        <p:spPr>
          <a:xfrm>
            <a:off x="4504295" y="1836738"/>
            <a:ext cx="875130" cy="0"/>
          </a:xfrm>
          <a:prstGeom prst="straightConnector1">
            <a:avLst/>
          </a:prstGeom>
          <a:ln w="19050">
            <a:solidFill>
              <a:srgbClr val="0099C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2BB67B-6BAE-3E4E-A950-F9D340F8DE98}"/>
              </a:ext>
            </a:extLst>
          </p:cNvPr>
          <p:cNvCxnSpPr>
            <a:stCxn id="18" idx="3"/>
          </p:cNvCxnSpPr>
          <p:nvPr/>
        </p:nvCxnSpPr>
        <p:spPr>
          <a:xfrm>
            <a:off x="6090043" y="2213769"/>
            <a:ext cx="5957" cy="596442"/>
          </a:xfrm>
          <a:prstGeom prst="straightConnector1">
            <a:avLst/>
          </a:prstGeom>
          <a:ln w="19050">
            <a:solidFill>
              <a:srgbClr val="0099C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13B20C-BF0E-A44A-8F04-5BF1F1EF019C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>
            <a:off x="4745302" y="3432398"/>
            <a:ext cx="612645" cy="2823"/>
          </a:xfrm>
          <a:prstGeom prst="straightConnector1">
            <a:avLst/>
          </a:prstGeom>
          <a:ln w="19050">
            <a:solidFill>
              <a:srgbClr val="0099C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BC04D2-3274-7F4B-9812-4F02C6CABAAF}"/>
              </a:ext>
            </a:extLst>
          </p:cNvPr>
          <p:cNvGrpSpPr/>
          <p:nvPr/>
        </p:nvGrpSpPr>
        <p:grpSpPr>
          <a:xfrm>
            <a:off x="2414933" y="1288098"/>
            <a:ext cx="2089362" cy="1097280"/>
            <a:chOff x="2536377" y="1615543"/>
            <a:chExt cx="2089362" cy="10972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A89EC61-F9A5-674D-A7E0-BC925B327B58}"/>
                </a:ext>
              </a:extLst>
            </p:cNvPr>
            <p:cNvSpPr/>
            <p:nvPr/>
          </p:nvSpPr>
          <p:spPr bwMode="auto">
            <a:xfrm>
              <a:off x="3528459" y="1615543"/>
              <a:ext cx="1097280" cy="109728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C134DE1A-3F8A-5147-8A05-A900E59FB4C5}"/>
                </a:ext>
              </a:extLst>
            </p:cNvPr>
            <p:cNvSpPr txBox="1">
              <a:spLocks/>
            </p:cNvSpPr>
            <p:nvPr/>
          </p:nvSpPr>
          <p:spPr>
            <a:xfrm>
              <a:off x="2536377" y="2073709"/>
              <a:ext cx="910759" cy="180947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76" spc="0" dirty="0" err="1">
                  <a:solidFill>
                    <a:srgbClr val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ScaledObject</a:t>
              </a:r>
              <a:endParaRPr kumimoji="0" lang="en-US" sz="1176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31" name="binary" title="Icon of binary code, ones and zeros">
              <a:extLst>
                <a:ext uri="{FF2B5EF4-FFF2-40B4-BE49-F238E27FC236}">
                  <a16:creationId xmlns:a16="http://schemas.microsoft.com/office/drawing/2014/main" id="{2A38E096-2326-9445-A9A6-3D94002AD80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12361" y="1935583"/>
              <a:ext cx="529476" cy="457200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2857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DD762A-D892-7649-89F9-2A1B32A394F4}"/>
              </a:ext>
            </a:extLst>
          </p:cNvPr>
          <p:cNvCxnSpPr>
            <a:stCxn id="40" idx="0"/>
          </p:cNvCxnSpPr>
          <p:nvPr/>
        </p:nvCxnSpPr>
        <p:spPr>
          <a:xfrm flipV="1">
            <a:off x="8177348" y="4054586"/>
            <a:ext cx="0" cy="873144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90">
            <a:extLst>
              <a:ext uri="{FF2B5EF4-FFF2-40B4-BE49-F238E27FC236}">
                <a16:creationId xmlns:a16="http://schemas.microsoft.com/office/drawing/2014/main" id="{705159DC-F963-8941-8F3B-4AB2E18483EA}"/>
              </a:ext>
            </a:extLst>
          </p:cNvPr>
          <p:cNvCxnSpPr>
            <a:stCxn id="20" idx="2"/>
          </p:cNvCxnSpPr>
          <p:nvPr/>
        </p:nvCxnSpPr>
        <p:spPr>
          <a:xfrm rot="5400000">
            <a:off x="6029611" y="4067456"/>
            <a:ext cx="960848" cy="935107"/>
          </a:xfrm>
          <a:prstGeom prst="bentConnector3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91">
            <a:extLst>
              <a:ext uri="{FF2B5EF4-FFF2-40B4-BE49-F238E27FC236}">
                <a16:creationId xmlns:a16="http://schemas.microsoft.com/office/drawing/2014/main" id="{B789D0AA-13F8-2147-876B-7FA5EDCC5819}"/>
              </a:ext>
            </a:extLst>
          </p:cNvPr>
          <p:cNvCxnSpPr>
            <a:stCxn id="17" idx="2"/>
          </p:cNvCxnSpPr>
          <p:nvPr/>
        </p:nvCxnSpPr>
        <p:spPr>
          <a:xfrm rot="16200000" flipH="1">
            <a:off x="4715801" y="3208329"/>
            <a:ext cx="757914" cy="1895446"/>
          </a:xfrm>
          <a:prstGeom prst="bentConnector2">
            <a:avLst/>
          </a:prstGeom>
          <a:ln w="25400">
            <a:solidFill>
              <a:srgbClr val="FF99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F5E086-BD57-5E4B-99B2-69A9DACE083F}"/>
              </a:ext>
            </a:extLst>
          </p:cNvPr>
          <p:cNvSpPr txBox="1"/>
          <p:nvPr/>
        </p:nvSpPr>
        <p:spPr>
          <a:xfrm>
            <a:off x="4368575" y="4435657"/>
            <a:ext cx="1226939" cy="45833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76" b="1" dirty="0">
                <a:ln w="3175">
                  <a:noFill/>
                </a:ln>
                <a:solidFill>
                  <a:srgbClr val="FF99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1-&gt;n or n-&gt;1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21F7CC-366D-EE41-8873-6707B85CE7DD}"/>
              </a:ext>
            </a:extLst>
          </p:cNvPr>
          <p:cNvSpPr txBox="1"/>
          <p:nvPr/>
        </p:nvSpPr>
        <p:spPr>
          <a:xfrm>
            <a:off x="5997819" y="4435657"/>
            <a:ext cx="1217321" cy="45833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76" b="1" dirty="0">
                <a:ln w="3175"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0-&gt;1 or 1-&gt;0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109E41-5C9F-0D43-B817-3927012106A1}"/>
              </a:ext>
            </a:extLst>
          </p:cNvPr>
          <p:cNvSpPr txBox="1"/>
          <p:nvPr/>
        </p:nvSpPr>
        <p:spPr>
          <a:xfrm>
            <a:off x="7424556" y="4128328"/>
            <a:ext cx="935099" cy="62119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76" b="1" dirty="0">
                <a:ln w="3175">
                  <a:noFill/>
                </a:ln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Any events?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2C930A-6BFC-6844-8DE2-D5B9F560347F}"/>
              </a:ext>
            </a:extLst>
          </p:cNvPr>
          <p:cNvSpPr txBox="1"/>
          <p:nvPr/>
        </p:nvSpPr>
        <p:spPr>
          <a:xfrm>
            <a:off x="4347544" y="2119681"/>
            <a:ext cx="1617146" cy="7840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76" b="1" dirty="0">
                <a:ln w="3175">
                  <a:noFill/>
                </a:ln>
                <a:solidFill>
                  <a:srgbClr val="0099C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Register +</a:t>
            </a:r>
          </a:p>
          <a:p>
            <a:pPr>
              <a:lnSpc>
                <a:spcPct val="90000"/>
              </a:lnSpc>
            </a:pPr>
            <a:r>
              <a:rPr lang="en-US" sz="1176" b="1" dirty="0">
                <a:ln w="3175">
                  <a:noFill/>
                </a:ln>
                <a:solidFill>
                  <a:srgbClr val="0099C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trigger and</a:t>
            </a:r>
          </a:p>
          <a:p>
            <a:pPr>
              <a:lnSpc>
                <a:spcPct val="90000"/>
              </a:lnSpc>
            </a:pPr>
            <a:r>
              <a:rPr lang="en-US" sz="1176" b="1" dirty="0">
                <a:ln w="3175">
                  <a:noFill/>
                </a:ln>
                <a:solidFill>
                  <a:srgbClr val="0099C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scaling definition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638BFF-08CE-C244-8D4F-84C1A3CB6FF7}"/>
              </a:ext>
            </a:extLst>
          </p:cNvPr>
          <p:cNvGrpSpPr/>
          <p:nvPr/>
        </p:nvGrpSpPr>
        <p:grpSpPr>
          <a:xfrm>
            <a:off x="7628708" y="4927730"/>
            <a:ext cx="1918196" cy="1097280"/>
            <a:chOff x="7750152" y="5255175"/>
            <a:chExt cx="1918196" cy="109728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F546FE-4826-5047-BD6F-290732746EFF}"/>
                </a:ext>
              </a:extLst>
            </p:cNvPr>
            <p:cNvSpPr/>
            <p:nvPr/>
          </p:nvSpPr>
          <p:spPr bwMode="auto">
            <a:xfrm>
              <a:off x="7750152" y="5255175"/>
              <a:ext cx="1097280" cy="109728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1ACA60F5-6617-5C4B-A95F-6370C7E078F1}"/>
                </a:ext>
              </a:extLst>
            </p:cNvPr>
            <p:cNvSpPr txBox="1">
              <a:spLocks/>
            </p:cNvSpPr>
            <p:nvPr/>
          </p:nvSpPr>
          <p:spPr>
            <a:xfrm>
              <a:off x="8757589" y="5530755"/>
              <a:ext cx="910759" cy="54284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External </a:t>
              </a:r>
            </a:p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trigger </a:t>
              </a:r>
            </a:p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source</a:t>
              </a:r>
            </a:p>
          </p:txBody>
        </p:sp>
        <p:sp>
          <p:nvSpPr>
            <p:cNvPr id="42" name="LightningBolt_E945" title="Icon of a lightning bolt">
              <a:extLst>
                <a:ext uri="{FF2B5EF4-FFF2-40B4-BE49-F238E27FC236}">
                  <a16:creationId xmlns:a16="http://schemas.microsoft.com/office/drawing/2014/main" id="{22832318-FAF7-E745-9980-F1D75F961E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34977" y="5575215"/>
              <a:ext cx="327631" cy="457200"/>
            </a:xfrm>
            <a:custGeom>
              <a:avLst/>
              <a:gdLst>
                <a:gd name="T0" fmla="*/ 481 w 2961"/>
                <a:gd name="T1" fmla="*/ 4132 h 4132"/>
                <a:gd name="T2" fmla="*/ 2961 w 2961"/>
                <a:gd name="T3" fmla="*/ 1653 h 4132"/>
                <a:gd name="T4" fmla="*/ 1652 w 2961"/>
                <a:gd name="T5" fmla="*/ 1653 h 4132"/>
                <a:gd name="T6" fmla="*/ 2479 w 2961"/>
                <a:gd name="T7" fmla="*/ 0 h 4132"/>
                <a:gd name="T8" fmla="*/ 1239 w 2961"/>
                <a:gd name="T9" fmla="*/ 0 h 4132"/>
                <a:gd name="T10" fmla="*/ 0 w 2961"/>
                <a:gd name="T11" fmla="*/ 2479 h 4132"/>
                <a:gd name="T12" fmla="*/ 964 w 2961"/>
                <a:gd name="T13" fmla="*/ 2479 h 4132"/>
                <a:gd name="T14" fmla="*/ 137 w 2961"/>
                <a:gd name="T15" fmla="*/ 4132 h 4132"/>
                <a:gd name="T16" fmla="*/ 481 w 2961"/>
                <a:gd name="T17" fmla="*/ 4132 h 4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1" h="4132">
                  <a:moveTo>
                    <a:pt x="481" y="4132"/>
                  </a:moveTo>
                  <a:lnTo>
                    <a:pt x="2961" y="1653"/>
                  </a:lnTo>
                  <a:lnTo>
                    <a:pt x="1652" y="1653"/>
                  </a:lnTo>
                  <a:lnTo>
                    <a:pt x="2479" y="0"/>
                  </a:lnTo>
                  <a:lnTo>
                    <a:pt x="1239" y="0"/>
                  </a:lnTo>
                  <a:lnTo>
                    <a:pt x="0" y="2479"/>
                  </a:lnTo>
                  <a:lnTo>
                    <a:pt x="964" y="2479"/>
                  </a:lnTo>
                  <a:lnTo>
                    <a:pt x="137" y="4132"/>
                  </a:lnTo>
                  <a:lnTo>
                    <a:pt x="481" y="4132"/>
                  </a:lnTo>
                  <a:close/>
                </a:path>
              </a:pathLst>
            </a:custGeom>
            <a:noFill/>
            <a:ln w="285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B0509DF-7A32-9D4D-80F1-33EC8705193F}"/>
              </a:ext>
            </a:extLst>
          </p:cNvPr>
          <p:cNvCxnSpPr>
            <a:cxnSpLocks/>
          </p:cNvCxnSpPr>
          <p:nvPr/>
        </p:nvCxnSpPr>
        <p:spPr>
          <a:xfrm>
            <a:off x="6467340" y="5406222"/>
            <a:ext cx="1188720" cy="0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24">
            <a:extLst>
              <a:ext uri="{FF2B5EF4-FFF2-40B4-BE49-F238E27FC236}">
                <a16:creationId xmlns:a16="http://schemas.microsoft.com/office/drawing/2014/main" id="{FCF68BCA-521D-B389-A760-CFADD5618D57}"/>
              </a:ext>
            </a:extLst>
          </p:cNvPr>
          <p:cNvCxnSpPr>
            <a:cxnSpLocks/>
            <a:stCxn id="18" idx="4"/>
          </p:cNvCxnSpPr>
          <p:nvPr/>
        </p:nvCxnSpPr>
        <p:spPr>
          <a:xfrm flipV="1">
            <a:off x="6800661" y="1836738"/>
            <a:ext cx="590860" cy="1"/>
          </a:xfrm>
          <a:prstGeom prst="straightConnector1">
            <a:avLst/>
          </a:prstGeom>
          <a:ln w="19050">
            <a:solidFill>
              <a:srgbClr val="0099C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118">
            <a:extLst>
              <a:ext uri="{FF2B5EF4-FFF2-40B4-BE49-F238E27FC236}">
                <a16:creationId xmlns:a16="http://schemas.microsoft.com/office/drawing/2014/main" id="{1BB27DA8-EA9D-7237-2A39-BC7064F01D90}"/>
              </a:ext>
            </a:extLst>
          </p:cNvPr>
          <p:cNvSpPr/>
          <p:nvPr/>
        </p:nvSpPr>
        <p:spPr bwMode="auto">
          <a:xfrm>
            <a:off x="7391521" y="1355922"/>
            <a:ext cx="1205708" cy="1029456"/>
          </a:xfrm>
          <a:prstGeom prst="roundRect">
            <a:avLst>
              <a:gd name="adj" fmla="val 3125"/>
            </a:avLst>
          </a:prstGeom>
          <a:solidFill>
            <a:srgbClr val="FCFDFE"/>
          </a:solidFill>
          <a:ln w="25400">
            <a:solidFill>
              <a:srgbClr val="0F78D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50" name="Rectangle: Rounded Corners 118">
            <a:extLst>
              <a:ext uri="{FF2B5EF4-FFF2-40B4-BE49-F238E27FC236}">
                <a16:creationId xmlns:a16="http://schemas.microsoft.com/office/drawing/2014/main" id="{B36ED1A5-56ED-A665-1C3A-9E903F4ED445}"/>
              </a:ext>
            </a:extLst>
          </p:cNvPr>
          <p:cNvSpPr/>
          <p:nvPr/>
        </p:nvSpPr>
        <p:spPr bwMode="auto">
          <a:xfrm>
            <a:off x="7478937" y="1608138"/>
            <a:ext cx="1044862" cy="488446"/>
          </a:xfrm>
          <a:prstGeom prst="roundRect">
            <a:avLst>
              <a:gd name="adj" fmla="val 3125"/>
            </a:avLst>
          </a:prstGeom>
          <a:solidFill>
            <a:srgbClr val="FCFDFE"/>
          </a:solidFill>
          <a:ln w="12700">
            <a:solidFill>
              <a:srgbClr val="0F78D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Admission Webhooks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76" dirty="0">
              <a:solidFill>
                <a:srgbClr val="3C3C41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A948B747-BBC9-6EFE-51A0-DEC3DBF39D9D}"/>
              </a:ext>
            </a:extLst>
          </p:cNvPr>
          <p:cNvSpPr txBox="1">
            <a:spLocks/>
          </p:cNvSpPr>
          <p:nvPr/>
        </p:nvSpPr>
        <p:spPr>
          <a:xfrm>
            <a:off x="7440655" y="2410730"/>
            <a:ext cx="1097280" cy="36933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KEDA</a:t>
            </a:r>
          </a:p>
        </p:txBody>
      </p:sp>
    </p:spTree>
    <p:extLst>
      <p:ext uri="{BB962C8B-B14F-4D97-AF65-F5344CB8AC3E}">
        <p14:creationId xmlns:p14="http://schemas.microsoft.com/office/powerpoint/2010/main" val="12896790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44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Jeff Hollan</dc:creator>
  <cp:lastModifiedBy>Jorge Turrado Ferrero</cp:lastModifiedBy>
  <cp:revision>9</cp:revision>
  <dcterms:created xsi:type="dcterms:W3CDTF">2019-05-15T02:56:40Z</dcterms:created>
  <dcterms:modified xsi:type="dcterms:W3CDTF">2023-01-03T12:52:56Z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jehollan@microsoft.com</vt:lpwstr>
  </property>
  <property fmtid="{D5CDD505-2E9C-101B-9397-08002B2CF9AE}" pid="5" name="MSIP_Label_f42aa342-8706-4288-bd11-ebb85995028c_SetDate">
    <vt:lpwstr>2019-05-15T02:57:32.2550952Z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e0d28574-5e2b-4e33-89eb-56c970cd8f33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