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8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A8D54-FCB9-43D7-AB8D-E4DA2A41D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6E94C5-B210-4ED6-A669-0C6BB1F34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D912F-D67A-493E-A9C9-3A740650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29BD8-DF15-42B3-A71B-AF530F51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DC85-54A9-4DD8-B6ED-DBFCE7961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68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E0F9-4BEB-4208-A714-775956CF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B9756-6BC4-4D37-9258-AE62F6867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22CAD-41DA-4FFC-B765-C8A534F7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0EF9-3FC3-4906-9BC5-12EAD31FD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3A1A-9C60-494E-B1FC-8CA8A6D3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25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FA8498-9E07-4423-A020-55B6E9E8D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A9C0C-C34C-45D8-903B-3D93834C9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1B5C-97E4-401B-9E89-ED4C8C74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554AA-DE05-4B76-9FDC-5A2818AE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9B55-A22A-4E71-98E7-335544CF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4692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gradFill>
                  <a:gsLst>
                    <a:gs pos="8333">
                      <a:schemeClr val="tx1"/>
                    </a:gs>
                    <a:gs pos="26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18519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1DB83-9F00-4324-8AFD-2399E07F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62F76-4387-455F-BB33-18C538D6A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F8ACD-9428-4D3E-89EC-2F5B4AE1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49F0B-3198-4819-BA58-D5E0EA538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DF75A-420B-4661-ACAD-6F9EBD9C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716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B5B5-D51D-44C6-A948-5D1DCBE4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DAD8-5F4E-43A3-96EA-6C04E130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C23CD-DC81-4593-A8AD-64431989A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B8991-61E4-446D-9ADD-EA3D4A9A3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4E1D0-60EF-43C4-9D34-75E1D683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32F0A-D136-451C-954D-4FEFECDD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AB054-83F2-4347-A568-62A3A063A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F1A3CB-FF7B-4899-A0A8-B5A54349C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945A2-0BC3-4F04-98FD-55C296C0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28827-BCFB-49D2-8C5E-20EEE278D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080A0-1AE6-4976-95A5-69FDBEC0F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8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61006-6A0D-4CB2-B8EF-90EEF3C0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6EEC8-130B-4A95-9019-9A085D26F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99620-F0B2-4E0B-A4A3-21FCB2DA7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AC58FE-AC2D-430F-90B6-280DFCB63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C0E855-1D80-40F8-9558-13F0D82CE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5841F7-BD25-4F1D-BD17-01C8F924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8C02E-A7B0-42B0-AE53-7C9EF0C4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E0E91-3079-474B-B24F-45CE50B13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3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23A55-5771-4312-92F3-CE8AC6DAB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75F6B-A156-4D8F-8A7F-0C9F9772C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776B-9C62-4A14-8D91-EEDB6CC2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F7E506-2545-4CE9-A992-CB67C381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4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6FABC0-C8DF-4045-935B-47D0C3DF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CA2777-C5E6-456A-9F62-3B1E2D29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EC0B-50EA-4854-ACE0-37D16DAB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26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E62F-4D71-47AE-A11D-50FB0FC9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EE221-0B8D-482C-B836-8C6DC295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BA0EF-24F3-4933-89CB-166A81873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3C641-04EA-4673-99E7-2F98FE830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EFFCF-F548-4834-AFEB-E765D6E6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C3D0A-6D6E-4105-AAA0-7E059930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84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8E5B-23DB-4EAF-B097-DAFB963F6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CC2E8B-00AD-4396-ACB6-7E1D609C0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D879F-1EFC-496C-BE51-C391ABCC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D525A-FA18-4D4B-ABA8-069E282C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5DDF-27AE-4020-96CD-563084C3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029DA-AACE-49C5-BAA5-90D24CA2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6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67C869-6FD0-44BF-8EDB-798174A7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67631-170A-4222-AF5F-5818B28F0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37F0E-672C-4B45-8650-AB29DCE9B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D6104-F9B7-48F9-9D06-3B68CBE66B8A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81BC1-4CE5-4FCD-BC1A-E02FA92CA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D15A-1D2A-4C81-BD96-D9EFDDC9C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D6D83-ED2E-4BA7-A10B-89AC6C92712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6536E65-FB3E-C946-8C68-530485B81DE0}"/>
              </a:ext>
            </a:extLst>
          </p:cNvPr>
          <p:cNvSpPr/>
          <p:nvPr/>
        </p:nvSpPr>
        <p:spPr bwMode="auto">
          <a:xfrm>
            <a:off x="3346843" y="803720"/>
            <a:ext cx="5486400" cy="5486400"/>
          </a:xfrm>
          <a:prstGeom prst="ellipse">
            <a:avLst/>
          </a:prstGeom>
          <a:solidFill>
            <a:srgbClr val="FCFDFE"/>
          </a:solidFill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1EBD47A-E37A-A04A-BA15-B2A04E3FA0E4}"/>
              </a:ext>
            </a:extLst>
          </p:cNvPr>
          <p:cNvSpPr txBox="1">
            <a:spLocks/>
          </p:cNvSpPr>
          <p:nvPr/>
        </p:nvSpPr>
        <p:spPr>
          <a:xfrm>
            <a:off x="5258988" y="528705"/>
            <a:ext cx="1670849" cy="215444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Kubernetes cluster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809BC8-CAA7-DF49-A687-389A6537A27A}"/>
              </a:ext>
            </a:extLst>
          </p:cNvPr>
          <p:cNvGrpSpPr/>
          <p:nvPr/>
        </p:nvGrpSpPr>
        <p:grpSpPr>
          <a:xfrm>
            <a:off x="5565845" y="5015433"/>
            <a:ext cx="1049934" cy="918594"/>
            <a:chOff x="6339270" y="2492543"/>
            <a:chExt cx="1049934" cy="918594"/>
          </a:xfrm>
        </p:grpSpPr>
        <p:sp>
          <p:nvSpPr>
            <p:cNvPr id="11" name="Rectangle: Rounded Corners 118">
              <a:extLst>
                <a:ext uri="{FF2B5EF4-FFF2-40B4-BE49-F238E27FC236}">
                  <a16:creationId xmlns:a16="http://schemas.microsoft.com/office/drawing/2014/main" id="{5BD3C190-DA5F-B449-AC4F-E61141132B6A}"/>
                </a:ext>
              </a:extLst>
            </p:cNvPr>
            <p:cNvSpPr/>
            <p:nvPr/>
          </p:nvSpPr>
          <p:spPr bwMode="auto">
            <a:xfrm>
              <a:off x="6546125" y="2492543"/>
              <a:ext cx="539562" cy="539562"/>
            </a:xfrm>
            <a:prstGeom prst="roundRect">
              <a:avLst>
                <a:gd name="adj" fmla="val 312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12" name="Rectangle: Rounded Corners 118">
              <a:extLst>
                <a:ext uri="{FF2B5EF4-FFF2-40B4-BE49-F238E27FC236}">
                  <a16:creationId xmlns:a16="http://schemas.microsoft.com/office/drawing/2014/main" id="{1FBB7124-74E2-F045-A25F-6509A9F58D43}"/>
                </a:ext>
              </a:extLst>
            </p:cNvPr>
            <p:cNvSpPr/>
            <p:nvPr/>
          </p:nvSpPr>
          <p:spPr bwMode="auto">
            <a:xfrm>
              <a:off x="6623664" y="2543485"/>
              <a:ext cx="539562" cy="539562"/>
            </a:xfrm>
            <a:prstGeom prst="roundRect">
              <a:avLst>
                <a:gd name="adj" fmla="val 3125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40986FC-2A9D-374E-92E9-6407E40187F0}"/>
                </a:ext>
              </a:extLst>
            </p:cNvPr>
            <p:cNvGrpSpPr/>
            <p:nvPr/>
          </p:nvGrpSpPr>
          <p:grpSpPr>
            <a:xfrm>
              <a:off x="6701203" y="2594427"/>
              <a:ext cx="539562" cy="539562"/>
              <a:chOff x="5992023" y="2961705"/>
              <a:chExt cx="685800" cy="685800"/>
            </a:xfrm>
          </p:grpSpPr>
          <p:sp>
            <p:nvSpPr>
              <p:cNvPr id="15" name="Rectangle: Rounded Corners 118">
                <a:extLst>
                  <a:ext uri="{FF2B5EF4-FFF2-40B4-BE49-F238E27FC236}">
                    <a16:creationId xmlns:a16="http://schemas.microsoft.com/office/drawing/2014/main" id="{9F9C78F0-3D25-B044-B5B6-8AF0BBCBCC8F}"/>
                  </a:ext>
                </a:extLst>
              </p:cNvPr>
              <p:cNvSpPr/>
              <p:nvPr/>
            </p:nvSpPr>
            <p:spPr bwMode="auto">
              <a:xfrm>
                <a:off x="5992023" y="2961705"/>
                <a:ext cx="685800" cy="685800"/>
              </a:xfrm>
              <a:prstGeom prst="roundRect">
                <a:avLst>
                  <a:gd name="adj" fmla="val 3125"/>
                </a:avLst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102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176" b="0" i="0" u="none" strike="noStrike" kern="1200" cap="none" spc="0" normalizeH="0" baseline="0" noProof="0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endParaRP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9B23E256-AF09-4841-B269-2081D96922A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7556" t="20554" r="29194" b="26091"/>
              <a:stretch/>
            </p:blipFill>
            <p:spPr>
              <a:xfrm>
                <a:off x="6084191" y="3141085"/>
                <a:ext cx="501465" cy="327041"/>
              </a:xfrm>
              <a:prstGeom prst="rect">
                <a:avLst/>
              </a:prstGeom>
            </p:spPr>
          </p:pic>
        </p:grpSp>
        <p:sp>
          <p:nvSpPr>
            <p:cNvPr id="14" name="Title 1">
              <a:extLst>
                <a:ext uri="{FF2B5EF4-FFF2-40B4-BE49-F238E27FC236}">
                  <a16:creationId xmlns:a16="http://schemas.microsoft.com/office/drawing/2014/main" id="{F3AE3AB6-4F21-6A48-89E6-2DB813AB4ED8}"/>
                </a:ext>
              </a:extLst>
            </p:cNvPr>
            <p:cNvSpPr txBox="1">
              <a:spLocks/>
            </p:cNvSpPr>
            <p:nvPr/>
          </p:nvSpPr>
          <p:spPr>
            <a:xfrm>
              <a:off x="6339270" y="3184931"/>
              <a:ext cx="1049934" cy="226206"/>
            </a:xfrm>
            <a:prstGeom prst="rect">
              <a:avLst/>
            </a:prstGeom>
          </p:spPr>
          <p:txBody>
            <a:bodyPr vert="horz" wrap="square" lIns="0" tIns="44821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Workload</a:t>
              </a:r>
            </a:p>
          </p:txBody>
        </p:sp>
      </p:grpSp>
      <p:sp>
        <p:nvSpPr>
          <p:cNvPr id="17" name="Rectangle: Rounded Corners 118">
            <a:extLst>
              <a:ext uri="{FF2B5EF4-FFF2-40B4-BE49-F238E27FC236}">
                <a16:creationId xmlns:a16="http://schemas.microsoft.com/office/drawing/2014/main" id="{878DDE77-7EF3-DD4B-86B3-B3298E3BE5AA}"/>
              </a:ext>
            </a:extLst>
          </p:cNvPr>
          <p:cNvSpPr/>
          <p:nvPr/>
        </p:nvSpPr>
        <p:spPr bwMode="auto">
          <a:xfrm>
            <a:off x="3548768" y="3093346"/>
            <a:ext cx="1196534" cy="683749"/>
          </a:xfrm>
          <a:prstGeom prst="roundRect">
            <a:avLst>
              <a:gd name="adj" fmla="val 3125"/>
            </a:avLst>
          </a:prstGeom>
          <a:solidFill>
            <a:srgbClr val="FFFFFF"/>
          </a:solidFill>
          <a:ln w="12700">
            <a:solidFill>
              <a:srgbClr val="0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defTabSz="914367">
              <a:spcBef>
                <a:spcPct val="0"/>
              </a:spcBef>
              <a:defRPr/>
            </a:pP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Horizontal</a:t>
            </a:r>
          </a:p>
          <a:p>
            <a:pPr lvl="0" algn="ctr" defTabSz="914367">
              <a:spcBef>
                <a:spcPct val="0"/>
              </a:spcBef>
              <a:defRPr/>
            </a:pP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pod autoscaler</a:t>
            </a:r>
          </a:p>
        </p:txBody>
      </p:sp>
      <p:sp>
        <p:nvSpPr>
          <p:cNvPr id="18" name="Cylinder 83">
            <a:extLst>
              <a:ext uri="{FF2B5EF4-FFF2-40B4-BE49-F238E27FC236}">
                <a16:creationId xmlns:a16="http://schemas.microsoft.com/office/drawing/2014/main" id="{27040FDA-C58E-9E4A-8D3A-57E09678A7D7}"/>
              </a:ext>
            </a:extLst>
          </p:cNvPr>
          <p:cNvSpPr/>
          <p:nvPr/>
        </p:nvSpPr>
        <p:spPr bwMode="auto">
          <a:xfrm>
            <a:off x="5379425" y="1459708"/>
            <a:ext cx="1421236" cy="754061"/>
          </a:xfrm>
          <a:prstGeom prst="can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Kubernetes</a:t>
            </a:r>
            <a:b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176" dirty="0">
                <a:ln w="3175">
                  <a:noFill/>
                </a:ln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API Server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5F1290B-E62C-D94B-B0A8-26AEA324FF5A}"/>
              </a:ext>
            </a:extLst>
          </p:cNvPr>
          <p:cNvGrpSpPr/>
          <p:nvPr/>
        </p:nvGrpSpPr>
        <p:grpSpPr>
          <a:xfrm>
            <a:off x="5357947" y="2810211"/>
            <a:ext cx="3239282" cy="1244374"/>
            <a:chOff x="4606693" y="4671875"/>
            <a:chExt cx="3239282" cy="1244374"/>
          </a:xfrm>
        </p:grpSpPr>
        <p:sp>
          <p:nvSpPr>
            <p:cNvPr id="20" name="Rectangle: Rounded Corners 118">
              <a:extLst>
                <a:ext uri="{FF2B5EF4-FFF2-40B4-BE49-F238E27FC236}">
                  <a16:creationId xmlns:a16="http://schemas.microsoft.com/office/drawing/2014/main" id="{AB5EF35D-E7F9-E84C-A08E-45200C3D8921}"/>
                </a:ext>
              </a:extLst>
            </p:cNvPr>
            <p:cNvSpPr/>
            <p:nvPr/>
          </p:nvSpPr>
          <p:spPr bwMode="auto">
            <a:xfrm>
              <a:off x="4606693" y="4671875"/>
              <a:ext cx="3239282" cy="1244374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254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10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76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sp>
          <p:nvSpPr>
            <p:cNvPr id="22" name="Rectangle: Rounded Corners 118">
              <a:extLst>
                <a:ext uri="{FF2B5EF4-FFF2-40B4-BE49-F238E27FC236}">
                  <a16:creationId xmlns:a16="http://schemas.microsoft.com/office/drawing/2014/main" id="{D8B22BC6-443F-8148-8612-5D9865278EBB}"/>
                </a:ext>
              </a:extLst>
            </p:cNvPr>
            <p:cNvSpPr/>
            <p:nvPr/>
          </p:nvSpPr>
          <p:spPr bwMode="auto">
            <a:xfrm>
              <a:off x="4701752" y="5030333"/>
              <a:ext cx="914400" cy="548640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127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rgbClr val="3C3C41"/>
                  </a:solidFill>
                  <a:latin typeface="Segoe UI"/>
                  <a:cs typeface="Segoe UI" pitchFamily="34" charset="0"/>
                </a:rPr>
                <a:t>Metrics adapter</a:t>
              </a:r>
            </a:p>
          </p:txBody>
        </p:sp>
        <p:sp>
          <p:nvSpPr>
            <p:cNvPr id="23" name="Rectangle: Rounded Corners 118">
              <a:extLst>
                <a:ext uri="{FF2B5EF4-FFF2-40B4-BE49-F238E27FC236}">
                  <a16:creationId xmlns:a16="http://schemas.microsoft.com/office/drawing/2014/main" id="{1E1E78BA-4440-3945-8D03-230852143A61}"/>
                </a:ext>
              </a:extLst>
            </p:cNvPr>
            <p:cNvSpPr/>
            <p:nvPr/>
          </p:nvSpPr>
          <p:spPr bwMode="auto">
            <a:xfrm>
              <a:off x="6828582" y="5030333"/>
              <a:ext cx="914400" cy="548640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127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rgbClr val="3C3C41"/>
                  </a:solidFill>
                  <a:latin typeface="Segoe UI"/>
                  <a:cs typeface="Segoe UI" pitchFamily="34" charset="0"/>
                </a:rPr>
                <a:t>Scaler</a:t>
              </a:r>
            </a:p>
          </p:txBody>
        </p:sp>
        <p:sp>
          <p:nvSpPr>
            <p:cNvPr id="24" name="Rectangle: Rounded Corners 118">
              <a:extLst>
                <a:ext uri="{FF2B5EF4-FFF2-40B4-BE49-F238E27FC236}">
                  <a16:creationId xmlns:a16="http://schemas.microsoft.com/office/drawing/2014/main" id="{10D497FE-EAFC-DF41-9A46-2AFA59670EA5}"/>
                </a:ext>
              </a:extLst>
            </p:cNvPr>
            <p:cNvSpPr/>
            <p:nvPr/>
          </p:nvSpPr>
          <p:spPr bwMode="auto">
            <a:xfrm>
              <a:off x="5668679" y="5030333"/>
              <a:ext cx="1097280" cy="548640"/>
            </a:xfrm>
            <a:prstGeom prst="roundRect">
              <a:avLst>
                <a:gd name="adj" fmla="val 3125"/>
              </a:avLst>
            </a:prstGeom>
            <a:solidFill>
              <a:srgbClr val="FCFDFE"/>
            </a:solidFill>
            <a:ln w="12700">
              <a:solidFill>
                <a:srgbClr val="0F78D4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1176" dirty="0">
                  <a:solidFill>
                    <a:srgbClr val="3C3C41"/>
                  </a:solidFill>
                  <a:latin typeface="Segoe UI"/>
                  <a:cs typeface="Segoe UI" pitchFamily="34" charset="0"/>
                </a:rPr>
                <a:t>Controller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CB2121-F469-C342-B673-70B651941620}"/>
              </a:ext>
            </a:extLst>
          </p:cNvPr>
          <p:cNvCxnSpPr>
            <a:stCxn id="29" idx="6"/>
          </p:cNvCxnSpPr>
          <p:nvPr/>
        </p:nvCxnSpPr>
        <p:spPr>
          <a:xfrm>
            <a:off x="4504295" y="1836738"/>
            <a:ext cx="875130" cy="0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2BB67B-6BAE-3E4E-A950-F9D340F8DE98}"/>
              </a:ext>
            </a:extLst>
          </p:cNvPr>
          <p:cNvCxnSpPr>
            <a:stCxn id="18" idx="3"/>
          </p:cNvCxnSpPr>
          <p:nvPr/>
        </p:nvCxnSpPr>
        <p:spPr>
          <a:xfrm>
            <a:off x="6090043" y="2213769"/>
            <a:ext cx="5957" cy="596442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E13B20C-BF0E-A44A-8F04-5BF1F1EF019C}"/>
              </a:ext>
            </a:extLst>
          </p:cNvPr>
          <p:cNvCxnSpPr>
            <a:cxnSpLocks/>
            <a:stCxn id="20" idx="1"/>
            <a:endCxn id="17" idx="3"/>
          </p:cNvCxnSpPr>
          <p:nvPr/>
        </p:nvCxnSpPr>
        <p:spPr>
          <a:xfrm flipH="1">
            <a:off x="4745302" y="3432398"/>
            <a:ext cx="612645" cy="2823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BC04D2-3274-7F4B-9812-4F02C6CABAAF}"/>
              </a:ext>
            </a:extLst>
          </p:cNvPr>
          <p:cNvGrpSpPr/>
          <p:nvPr/>
        </p:nvGrpSpPr>
        <p:grpSpPr>
          <a:xfrm>
            <a:off x="2414933" y="1288098"/>
            <a:ext cx="2089362" cy="1097280"/>
            <a:chOff x="2536377" y="1615543"/>
            <a:chExt cx="2089362" cy="109728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A89EC61-F9A5-674D-A7E0-BC925B327B58}"/>
                </a:ext>
              </a:extLst>
            </p:cNvPr>
            <p:cNvSpPr/>
            <p:nvPr/>
          </p:nvSpPr>
          <p:spPr bwMode="auto">
            <a:xfrm>
              <a:off x="3528459" y="1615543"/>
              <a:ext cx="1097280" cy="109728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0" name="Title 1">
              <a:extLst>
                <a:ext uri="{FF2B5EF4-FFF2-40B4-BE49-F238E27FC236}">
                  <a16:creationId xmlns:a16="http://schemas.microsoft.com/office/drawing/2014/main" id="{C134DE1A-3F8A-5147-8A05-A900E59FB4C5}"/>
                </a:ext>
              </a:extLst>
            </p:cNvPr>
            <p:cNvSpPr txBox="1">
              <a:spLocks/>
            </p:cNvSpPr>
            <p:nvPr/>
          </p:nvSpPr>
          <p:spPr>
            <a:xfrm>
              <a:off x="2536377" y="2073709"/>
              <a:ext cx="910759" cy="180947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76" spc="0" dirty="0" err="1">
                  <a:solidFill>
                    <a:srgbClr val="000000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ScaledObject</a:t>
              </a:r>
              <a:endParaRPr kumimoji="0" lang="en-US" sz="1176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endParaRPr>
            </a:p>
          </p:txBody>
        </p:sp>
        <p:sp>
          <p:nvSpPr>
            <p:cNvPr id="31" name="binary" title="Icon of binary code, ones and zeros">
              <a:extLst>
                <a:ext uri="{FF2B5EF4-FFF2-40B4-BE49-F238E27FC236}">
                  <a16:creationId xmlns:a16="http://schemas.microsoft.com/office/drawing/2014/main" id="{2A38E096-2326-9445-A9A6-3D94002AD80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812361" y="1935583"/>
              <a:ext cx="529476" cy="457200"/>
            </a:xfrm>
            <a:custGeom>
              <a:avLst/>
              <a:gdLst>
                <a:gd name="T0" fmla="*/ 0 w 245"/>
                <a:gd name="T1" fmla="*/ 48 h 212"/>
                <a:gd name="T2" fmla="*/ 92 w 245"/>
                <a:gd name="T3" fmla="*/ 48 h 212"/>
                <a:gd name="T4" fmla="*/ 183 w 245"/>
                <a:gd name="T5" fmla="*/ 48 h 212"/>
                <a:gd name="T6" fmla="*/ 62 w 245"/>
                <a:gd name="T7" fmla="*/ 15 h 212"/>
                <a:gd name="T8" fmla="*/ 46 w 245"/>
                <a:gd name="T9" fmla="*/ 0 h 212"/>
                <a:gd name="T10" fmla="*/ 30 w 245"/>
                <a:gd name="T11" fmla="*/ 33 h 212"/>
                <a:gd name="T12" fmla="*/ 46 w 245"/>
                <a:gd name="T13" fmla="*/ 49 h 212"/>
                <a:gd name="T14" fmla="*/ 153 w 245"/>
                <a:gd name="T15" fmla="*/ 33 h 212"/>
                <a:gd name="T16" fmla="*/ 137 w 245"/>
                <a:gd name="T17" fmla="*/ 0 h 212"/>
                <a:gd name="T18" fmla="*/ 122 w 245"/>
                <a:gd name="T19" fmla="*/ 15 h 212"/>
                <a:gd name="T20" fmla="*/ 137 w 245"/>
                <a:gd name="T21" fmla="*/ 49 h 212"/>
                <a:gd name="T22" fmla="*/ 153 w 245"/>
                <a:gd name="T23" fmla="*/ 33 h 212"/>
                <a:gd name="T24" fmla="*/ 245 w 245"/>
                <a:gd name="T25" fmla="*/ 15 h 212"/>
                <a:gd name="T26" fmla="*/ 229 w 245"/>
                <a:gd name="T27" fmla="*/ 0 h 212"/>
                <a:gd name="T28" fmla="*/ 213 w 245"/>
                <a:gd name="T29" fmla="*/ 33 h 212"/>
                <a:gd name="T30" fmla="*/ 229 w 245"/>
                <a:gd name="T31" fmla="*/ 49 h 212"/>
                <a:gd name="T32" fmla="*/ 0 w 245"/>
                <a:gd name="T33" fmla="*/ 163 h 212"/>
                <a:gd name="T34" fmla="*/ 92 w 245"/>
                <a:gd name="T35" fmla="*/ 163 h 212"/>
                <a:gd name="T36" fmla="*/ 183 w 245"/>
                <a:gd name="T37" fmla="*/ 163 h 212"/>
                <a:gd name="T38" fmla="*/ 62 w 245"/>
                <a:gd name="T39" fmla="*/ 196 h 212"/>
                <a:gd name="T40" fmla="*/ 46 w 245"/>
                <a:gd name="T41" fmla="*/ 163 h 212"/>
                <a:gd name="T42" fmla="*/ 30 w 245"/>
                <a:gd name="T43" fmla="*/ 179 h 212"/>
                <a:gd name="T44" fmla="*/ 46 w 245"/>
                <a:gd name="T45" fmla="*/ 212 h 212"/>
                <a:gd name="T46" fmla="*/ 62 w 245"/>
                <a:gd name="T47" fmla="*/ 196 h 212"/>
                <a:gd name="T48" fmla="*/ 153 w 245"/>
                <a:gd name="T49" fmla="*/ 179 h 212"/>
                <a:gd name="T50" fmla="*/ 137 w 245"/>
                <a:gd name="T51" fmla="*/ 163 h 212"/>
                <a:gd name="T52" fmla="*/ 122 w 245"/>
                <a:gd name="T53" fmla="*/ 196 h 212"/>
                <a:gd name="T54" fmla="*/ 137 w 245"/>
                <a:gd name="T55" fmla="*/ 212 h 212"/>
                <a:gd name="T56" fmla="*/ 245 w 245"/>
                <a:gd name="T57" fmla="*/ 196 h 212"/>
                <a:gd name="T58" fmla="*/ 229 w 245"/>
                <a:gd name="T59" fmla="*/ 163 h 212"/>
                <a:gd name="T60" fmla="*/ 213 w 245"/>
                <a:gd name="T61" fmla="*/ 179 h 212"/>
                <a:gd name="T62" fmla="*/ 229 w 245"/>
                <a:gd name="T63" fmla="*/ 212 h 212"/>
                <a:gd name="T64" fmla="*/ 245 w 245"/>
                <a:gd name="T65" fmla="*/ 196 h 212"/>
                <a:gd name="T66" fmla="*/ 62 w 245"/>
                <a:gd name="T67" fmla="*/ 131 h 212"/>
                <a:gd name="T68" fmla="*/ 153 w 245"/>
                <a:gd name="T69" fmla="*/ 131 h 212"/>
                <a:gd name="T70" fmla="*/ 32 w 245"/>
                <a:gd name="T71" fmla="*/ 98 h 212"/>
                <a:gd name="T72" fmla="*/ 16 w 245"/>
                <a:gd name="T73" fmla="*/ 83 h 212"/>
                <a:gd name="T74" fmla="*/ 0 w 245"/>
                <a:gd name="T75" fmla="*/ 116 h 212"/>
                <a:gd name="T76" fmla="*/ 16 w 245"/>
                <a:gd name="T77" fmla="*/ 132 h 212"/>
                <a:gd name="T78" fmla="*/ 123 w 245"/>
                <a:gd name="T79" fmla="*/ 116 h 212"/>
                <a:gd name="T80" fmla="*/ 107 w 245"/>
                <a:gd name="T81" fmla="*/ 83 h 212"/>
                <a:gd name="T82" fmla="*/ 92 w 245"/>
                <a:gd name="T83" fmla="*/ 98 h 212"/>
                <a:gd name="T84" fmla="*/ 107 w 245"/>
                <a:gd name="T85" fmla="*/ 132 h 212"/>
                <a:gd name="T86" fmla="*/ 123 w 245"/>
                <a:gd name="T87" fmla="*/ 116 h 212"/>
                <a:gd name="T88" fmla="*/ 215 w 245"/>
                <a:gd name="T89" fmla="*/ 98 h 212"/>
                <a:gd name="T90" fmla="*/ 199 w 245"/>
                <a:gd name="T91" fmla="*/ 83 h 212"/>
                <a:gd name="T92" fmla="*/ 183 w 245"/>
                <a:gd name="T93" fmla="*/ 116 h 212"/>
                <a:gd name="T94" fmla="*/ 199 w 245"/>
                <a:gd name="T95" fmla="*/ 132 h 212"/>
                <a:gd name="T96" fmla="*/ 245 w 245"/>
                <a:gd name="T97" fmla="*/ 83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45" h="212">
                  <a:moveTo>
                    <a:pt x="0" y="0"/>
                  </a:moveTo>
                  <a:cubicBezTo>
                    <a:pt x="0" y="48"/>
                    <a:pt x="0" y="48"/>
                    <a:pt x="0" y="48"/>
                  </a:cubicBezTo>
                  <a:moveTo>
                    <a:pt x="92" y="0"/>
                  </a:moveTo>
                  <a:cubicBezTo>
                    <a:pt x="92" y="48"/>
                    <a:pt x="92" y="48"/>
                    <a:pt x="92" y="48"/>
                  </a:cubicBezTo>
                  <a:moveTo>
                    <a:pt x="183" y="0"/>
                  </a:moveTo>
                  <a:cubicBezTo>
                    <a:pt x="183" y="48"/>
                    <a:pt x="183" y="48"/>
                    <a:pt x="183" y="48"/>
                  </a:cubicBezTo>
                  <a:moveTo>
                    <a:pt x="62" y="33"/>
                  </a:moveTo>
                  <a:cubicBezTo>
                    <a:pt x="62" y="15"/>
                    <a:pt x="62" y="15"/>
                    <a:pt x="62" y="15"/>
                  </a:cubicBezTo>
                  <a:cubicBezTo>
                    <a:pt x="62" y="7"/>
                    <a:pt x="55" y="0"/>
                    <a:pt x="46" y="0"/>
                  </a:cubicBezTo>
                  <a:cubicBezTo>
                    <a:pt x="46" y="0"/>
                    <a:pt x="46" y="0"/>
                    <a:pt x="46" y="0"/>
                  </a:cubicBezTo>
                  <a:cubicBezTo>
                    <a:pt x="37" y="0"/>
                    <a:pt x="30" y="7"/>
                    <a:pt x="30" y="15"/>
                  </a:cubicBezTo>
                  <a:cubicBezTo>
                    <a:pt x="30" y="33"/>
                    <a:pt x="30" y="33"/>
                    <a:pt x="30" y="33"/>
                  </a:cubicBezTo>
                  <a:cubicBezTo>
                    <a:pt x="30" y="41"/>
                    <a:pt x="37" y="49"/>
                    <a:pt x="46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55" y="49"/>
                    <a:pt x="62" y="41"/>
                    <a:pt x="62" y="33"/>
                  </a:cubicBezTo>
                  <a:close/>
                  <a:moveTo>
                    <a:pt x="153" y="33"/>
                  </a:moveTo>
                  <a:cubicBezTo>
                    <a:pt x="153" y="15"/>
                    <a:pt x="153" y="15"/>
                    <a:pt x="153" y="15"/>
                  </a:cubicBezTo>
                  <a:cubicBezTo>
                    <a:pt x="153" y="7"/>
                    <a:pt x="146" y="0"/>
                    <a:pt x="137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29" y="0"/>
                    <a:pt x="122" y="7"/>
                    <a:pt x="122" y="15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41"/>
                    <a:pt x="129" y="49"/>
                    <a:pt x="137" y="49"/>
                  </a:cubicBezTo>
                  <a:cubicBezTo>
                    <a:pt x="137" y="49"/>
                    <a:pt x="137" y="49"/>
                    <a:pt x="137" y="49"/>
                  </a:cubicBezTo>
                  <a:cubicBezTo>
                    <a:pt x="146" y="49"/>
                    <a:pt x="153" y="41"/>
                    <a:pt x="153" y="33"/>
                  </a:cubicBezTo>
                  <a:close/>
                  <a:moveTo>
                    <a:pt x="245" y="33"/>
                  </a:moveTo>
                  <a:cubicBezTo>
                    <a:pt x="245" y="15"/>
                    <a:pt x="245" y="15"/>
                    <a:pt x="245" y="15"/>
                  </a:cubicBezTo>
                  <a:cubicBezTo>
                    <a:pt x="245" y="7"/>
                    <a:pt x="237" y="0"/>
                    <a:pt x="229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0" y="0"/>
                    <a:pt x="213" y="7"/>
                    <a:pt x="213" y="15"/>
                  </a:cubicBezTo>
                  <a:cubicBezTo>
                    <a:pt x="213" y="33"/>
                    <a:pt x="213" y="33"/>
                    <a:pt x="213" y="33"/>
                  </a:cubicBezTo>
                  <a:cubicBezTo>
                    <a:pt x="213" y="41"/>
                    <a:pt x="220" y="49"/>
                    <a:pt x="229" y="49"/>
                  </a:cubicBezTo>
                  <a:cubicBezTo>
                    <a:pt x="229" y="49"/>
                    <a:pt x="229" y="49"/>
                    <a:pt x="229" y="49"/>
                  </a:cubicBezTo>
                  <a:cubicBezTo>
                    <a:pt x="237" y="49"/>
                    <a:pt x="245" y="41"/>
                    <a:pt x="245" y="33"/>
                  </a:cubicBezTo>
                  <a:close/>
                  <a:moveTo>
                    <a:pt x="0" y="163"/>
                  </a:moveTo>
                  <a:cubicBezTo>
                    <a:pt x="0" y="212"/>
                    <a:pt x="0" y="212"/>
                    <a:pt x="0" y="212"/>
                  </a:cubicBezTo>
                  <a:moveTo>
                    <a:pt x="92" y="163"/>
                  </a:moveTo>
                  <a:cubicBezTo>
                    <a:pt x="92" y="212"/>
                    <a:pt x="92" y="212"/>
                    <a:pt x="92" y="212"/>
                  </a:cubicBezTo>
                  <a:moveTo>
                    <a:pt x="183" y="163"/>
                  </a:moveTo>
                  <a:cubicBezTo>
                    <a:pt x="183" y="212"/>
                    <a:pt x="183" y="212"/>
                    <a:pt x="183" y="212"/>
                  </a:cubicBezTo>
                  <a:moveTo>
                    <a:pt x="62" y="196"/>
                  </a:moveTo>
                  <a:cubicBezTo>
                    <a:pt x="62" y="179"/>
                    <a:pt x="62" y="179"/>
                    <a:pt x="62" y="179"/>
                  </a:cubicBezTo>
                  <a:cubicBezTo>
                    <a:pt x="62" y="170"/>
                    <a:pt x="55" y="163"/>
                    <a:pt x="46" y="163"/>
                  </a:cubicBezTo>
                  <a:cubicBezTo>
                    <a:pt x="46" y="163"/>
                    <a:pt x="46" y="163"/>
                    <a:pt x="46" y="163"/>
                  </a:cubicBezTo>
                  <a:cubicBezTo>
                    <a:pt x="37" y="163"/>
                    <a:pt x="30" y="170"/>
                    <a:pt x="30" y="179"/>
                  </a:cubicBezTo>
                  <a:cubicBezTo>
                    <a:pt x="30" y="196"/>
                    <a:pt x="30" y="196"/>
                    <a:pt x="30" y="196"/>
                  </a:cubicBezTo>
                  <a:cubicBezTo>
                    <a:pt x="30" y="205"/>
                    <a:pt x="37" y="212"/>
                    <a:pt x="46" y="212"/>
                  </a:cubicBezTo>
                  <a:cubicBezTo>
                    <a:pt x="46" y="212"/>
                    <a:pt x="46" y="212"/>
                    <a:pt x="46" y="212"/>
                  </a:cubicBezTo>
                  <a:cubicBezTo>
                    <a:pt x="55" y="212"/>
                    <a:pt x="62" y="205"/>
                    <a:pt x="62" y="196"/>
                  </a:cubicBezTo>
                  <a:close/>
                  <a:moveTo>
                    <a:pt x="153" y="196"/>
                  </a:moveTo>
                  <a:cubicBezTo>
                    <a:pt x="153" y="179"/>
                    <a:pt x="153" y="179"/>
                    <a:pt x="153" y="179"/>
                  </a:cubicBezTo>
                  <a:cubicBezTo>
                    <a:pt x="153" y="170"/>
                    <a:pt x="146" y="163"/>
                    <a:pt x="137" y="163"/>
                  </a:cubicBezTo>
                  <a:cubicBezTo>
                    <a:pt x="137" y="163"/>
                    <a:pt x="137" y="163"/>
                    <a:pt x="137" y="163"/>
                  </a:cubicBezTo>
                  <a:cubicBezTo>
                    <a:pt x="129" y="163"/>
                    <a:pt x="122" y="170"/>
                    <a:pt x="122" y="179"/>
                  </a:cubicBezTo>
                  <a:cubicBezTo>
                    <a:pt x="122" y="196"/>
                    <a:pt x="122" y="196"/>
                    <a:pt x="122" y="196"/>
                  </a:cubicBezTo>
                  <a:cubicBezTo>
                    <a:pt x="122" y="205"/>
                    <a:pt x="129" y="212"/>
                    <a:pt x="137" y="212"/>
                  </a:cubicBezTo>
                  <a:cubicBezTo>
                    <a:pt x="137" y="212"/>
                    <a:pt x="137" y="212"/>
                    <a:pt x="137" y="212"/>
                  </a:cubicBezTo>
                  <a:cubicBezTo>
                    <a:pt x="146" y="212"/>
                    <a:pt x="153" y="205"/>
                    <a:pt x="153" y="196"/>
                  </a:cubicBezTo>
                  <a:close/>
                  <a:moveTo>
                    <a:pt x="245" y="196"/>
                  </a:moveTo>
                  <a:cubicBezTo>
                    <a:pt x="245" y="179"/>
                    <a:pt x="245" y="179"/>
                    <a:pt x="245" y="179"/>
                  </a:cubicBezTo>
                  <a:cubicBezTo>
                    <a:pt x="245" y="170"/>
                    <a:pt x="237" y="163"/>
                    <a:pt x="229" y="163"/>
                  </a:cubicBezTo>
                  <a:cubicBezTo>
                    <a:pt x="229" y="163"/>
                    <a:pt x="229" y="163"/>
                    <a:pt x="229" y="163"/>
                  </a:cubicBezTo>
                  <a:cubicBezTo>
                    <a:pt x="220" y="163"/>
                    <a:pt x="213" y="170"/>
                    <a:pt x="213" y="179"/>
                  </a:cubicBezTo>
                  <a:cubicBezTo>
                    <a:pt x="213" y="196"/>
                    <a:pt x="213" y="196"/>
                    <a:pt x="213" y="196"/>
                  </a:cubicBezTo>
                  <a:cubicBezTo>
                    <a:pt x="213" y="205"/>
                    <a:pt x="220" y="212"/>
                    <a:pt x="229" y="212"/>
                  </a:cubicBezTo>
                  <a:cubicBezTo>
                    <a:pt x="229" y="212"/>
                    <a:pt x="229" y="212"/>
                    <a:pt x="229" y="212"/>
                  </a:cubicBezTo>
                  <a:cubicBezTo>
                    <a:pt x="237" y="212"/>
                    <a:pt x="245" y="205"/>
                    <a:pt x="245" y="196"/>
                  </a:cubicBezTo>
                  <a:close/>
                  <a:moveTo>
                    <a:pt x="62" y="83"/>
                  </a:moveTo>
                  <a:cubicBezTo>
                    <a:pt x="62" y="131"/>
                    <a:pt x="62" y="131"/>
                    <a:pt x="62" y="131"/>
                  </a:cubicBezTo>
                  <a:moveTo>
                    <a:pt x="153" y="83"/>
                  </a:moveTo>
                  <a:cubicBezTo>
                    <a:pt x="153" y="131"/>
                    <a:pt x="153" y="131"/>
                    <a:pt x="153" y="131"/>
                  </a:cubicBezTo>
                  <a:moveTo>
                    <a:pt x="32" y="116"/>
                  </a:moveTo>
                  <a:cubicBezTo>
                    <a:pt x="32" y="98"/>
                    <a:pt x="32" y="98"/>
                    <a:pt x="32" y="98"/>
                  </a:cubicBezTo>
                  <a:cubicBezTo>
                    <a:pt x="32" y="90"/>
                    <a:pt x="25" y="83"/>
                    <a:pt x="16" y="83"/>
                  </a:cubicBezTo>
                  <a:cubicBezTo>
                    <a:pt x="16" y="83"/>
                    <a:pt x="16" y="83"/>
                    <a:pt x="16" y="83"/>
                  </a:cubicBezTo>
                  <a:cubicBezTo>
                    <a:pt x="7" y="83"/>
                    <a:pt x="0" y="90"/>
                    <a:pt x="0" y="98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24"/>
                    <a:pt x="7" y="132"/>
                    <a:pt x="16" y="132"/>
                  </a:cubicBezTo>
                  <a:cubicBezTo>
                    <a:pt x="16" y="132"/>
                    <a:pt x="16" y="132"/>
                    <a:pt x="16" y="132"/>
                  </a:cubicBezTo>
                  <a:cubicBezTo>
                    <a:pt x="25" y="132"/>
                    <a:pt x="32" y="124"/>
                    <a:pt x="32" y="116"/>
                  </a:cubicBezTo>
                  <a:close/>
                  <a:moveTo>
                    <a:pt x="123" y="116"/>
                  </a:moveTo>
                  <a:cubicBezTo>
                    <a:pt x="123" y="98"/>
                    <a:pt x="123" y="98"/>
                    <a:pt x="123" y="98"/>
                  </a:cubicBezTo>
                  <a:cubicBezTo>
                    <a:pt x="123" y="90"/>
                    <a:pt x="116" y="83"/>
                    <a:pt x="107" y="83"/>
                  </a:cubicBezTo>
                  <a:cubicBezTo>
                    <a:pt x="107" y="83"/>
                    <a:pt x="107" y="83"/>
                    <a:pt x="107" y="83"/>
                  </a:cubicBezTo>
                  <a:cubicBezTo>
                    <a:pt x="99" y="83"/>
                    <a:pt x="92" y="90"/>
                    <a:pt x="92" y="98"/>
                  </a:cubicBezTo>
                  <a:cubicBezTo>
                    <a:pt x="92" y="116"/>
                    <a:pt x="92" y="116"/>
                    <a:pt x="92" y="116"/>
                  </a:cubicBezTo>
                  <a:cubicBezTo>
                    <a:pt x="92" y="124"/>
                    <a:pt x="99" y="132"/>
                    <a:pt x="107" y="132"/>
                  </a:cubicBezTo>
                  <a:cubicBezTo>
                    <a:pt x="107" y="132"/>
                    <a:pt x="107" y="132"/>
                    <a:pt x="107" y="132"/>
                  </a:cubicBezTo>
                  <a:cubicBezTo>
                    <a:pt x="116" y="132"/>
                    <a:pt x="123" y="124"/>
                    <a:pt x="123" y="116"/>
                  </a:cubicBezTo>
                  <a:close/>
                  <a:moveTo>
                    <a:pt x="215" y="116"/>
                  </a:moveTo>
                  <a:cubicBezTo>
                    <a:pt x="215" y="98"/>
                    <a:pt x="215" y="98"/>
                    <a:pt x="215" y="98"/>
                  </a:cubicBezTo>
                  <a:cubicBezTo>
                    <a:pt x="215" y="90"/>
                    <a:pt x="207" y="83"/>
                    <a:pt x="199" y="83"/>
                  </a:cubicBezTo>
                  <a:cubicBezTo>
                    <a:pt x="199" y="83"/>
                    <a:pt x="199" y="83"/>
                    <a:pt x="199" y="83"/>
                  </a:cubicBezTo>
                  <a:cubicBezTo>
                    <a:pt x="190" y="83"/>
                    <a:pt x="183" y="90"/>
                    <a:pt x="183" y="98"/>
                  </a:cubicBezTo>
                  <a:cubicBezTo>
                    <a:pt x="183" y="116"/>
                    <a:pt x="183" y="116"/>
                    <a:pt x="183" y="116"/>
                  </a:cubicBezTo>
                  <a:cubicBezTo>
                    <a:pt x="183" y="124"/>
                    <a:pt x="190" y="132"/>
                    <a:pt x="199" y="132"/>
                  </a:cubicBezTo>
                  <a:cubicBezTo>
                    <a:pt x="199" y="132"/>
                    <a:pt x="199" y="132"/>
                    <a:pt x="199" y="132"/>
                  </a:cubicBezTo>
                  <a:cubicBezTo>
                    <a:pt x="207" y="132"/>
                    <a:pt x="215" y="124"/>
                    <a:pt x="215" y="116"/>
                  </a:cubicBezTo>
                  <a:close/>
                  <a:moveTo>
                    <a:pt x="245" y="83"/>
                  </a:moveTo>
                  <a:cubicBezTo>
                    <a:pt x="245" y="131"/>
                    <a:pt x="245" y="131"/>
                    <a:pt x="245" y="131"/>
                  </a:cubicBezTo>
                </a:path>
              </a:pathLst>
            </a:custGeom>
            <a:noFill/>
            <a:ln w="28575" cap="sq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89642" tIns="44821" rIns="89642" bIns="44821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65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BDD762A-D892-7649-89F9-2A1B32A394F4}"/>
              </a:ext>
            </a:extLst>
          </p:cNvPr>
          <p:cNvCxnSpPr>
            <a:stCxn id="40" idx="0"/>
          </p:cNvCxnSpPr>
          <p:nvPr/>
        </p:nvCxnSpPr>
        <p:spPr>
          <a:xfrm flipV="1">
            <a:off x="8177348" y="4054586"/>
            <a:ext cx="0" cy="873144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90">
            <a:extLst>
              <a:ext uri="{FF2B5EF4-FFF2-40B4-BE49-F238E27FC236}">
                <a16:creationId xmlns:a16="http://schemas.microsoft.com/office/drawing/2014/main" id="{705159DC-F963-8941-8F3B-4AB2E18483EA}"/>
              </a:ext>
            </a:extLst>
          </p:cNvPr>
          <p:cNvCxnSpPr>
            <a:stCxn id="20" idx="2"/>
          </p:cNvCxnSpPr>
          <p:nvPr/>
        </p:nvCxnSpPr>
        <p:spPr>
          <a:xfrm rot="5400000">
            <a:off x="6029611" y="4067456"/>
            <a:ext cx="960848" cy="935107"/>
          </a:xfrm>
          <a:prstGeom prst="bentConnector3">
            <a:avLst/>
          </a:prstGeom>
          <a:ln w="25400">
            <a:solidFill>
              <a:schemeClr val="tx2">
                <a:lumMod val="60000"/>
                <a:lumOff val="4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91">
            <a:extLst>
              <a:ext uri="{FF2B5EF4-FFF2-40B4-BE49-F238E27FC236}">
                <a16:creationId xmlns:a16="http://schemas.microsoft.com/office/drawing/2014/main" id="{B789D0AA-13F8-2147-876B-7FA5EDCC5819}"/>
              </a:ext>
            </a:extLst>
          </p:cNvPr>
          <p:cNvCxnSpPr>
            <a:stCxn id="17" idx="2"/>
          </p:cNvCxnSpPr>
          <p:nvPr/>
        </p:nvCxnSpPr>
        <p:spPr>
          <a:xfrm rot="16200000" flipH="1">
            <a:off x="4715801" y="3208329"/>
            <a:ext cx="757914" cy="1895446"/>
          </a:xfrm>
          <a:prstGeom prst="bentConnector2">
            <a:avLst/>
          </a:prstGeom>
          <a:ln w="25400">
            <a:solidFill>
              <a:srgbClr val="FF99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4F5E086-BD57-5E4B-99B2-69A9DACE083F}"/>
              </a:ext>
            </a:extLst>
          </p:cNvPr>
          <p:cNvSpPr txBox="1"/>
          <p:nvPr/>
        </p:nvSpPr>
        <p:spPr>
          <a:xfrm>
            <a:off x="4368575" y="4435657"/>
            <a:ext cx="1226939" cy="45833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76" b="1" dirty="0">
                <a:ln w="3175">
                  <a:noFill/>
                </a:ln>
                <a:solidFill>
                  <a:srgbClr val="FF99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1-&gt;n or n-&gt;1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21F7CC-366D-EE41-8873-6707B85CE7DD}"/>
              </a:ext>
            </a:extLst>
          </p:cNvPr>
          <p:cNvSpPr txBox="1"/>
          <p:nvPr/>
        </p:nvSpPr>
        <p:spPr>
          <a:xfrm>
            <a:off x="5997819" y="4435657"/>
            <a:ext cx="1217321" cy="458331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76" b="1" dirty="0">
                <a:ln w="3175"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0-&gt;1 or 1-&gt;0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109E41-5C9F-0D43-B817-3927012106A1}"/>
              </a:ext>
            </a:extLst>
          </p:cNvPr>
          <p:cNvSpPr txBox="1"/>
          <p:nvPr/>
        </p:nvSpPr>
        <p:spPr>
          <a:xfrm>
            <a:off x="7424556" y="4128328"/>
            <a:ext cx="935099" cy="621196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76" b="1" dirty="0">
                <a:ln w="3175">
                  <a:noFill/>
                </a:ln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Any events?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72C930A-6BFC-6844-8DE2-D5B9F560347F}"/>
              </a:ext>
            </a:extLst>
          </p:cNvPr>
          <p:cNvSpPr txBox="1"/>
          <p:nvPr/>
        </p:nvSpPr>
        <p:spPr>
          <a:xfrm>
            <a:off x="4347544" y="2119681"/>
            <a:ext cx="1617146" cy="784061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76" b="1" dirty="0">
                <a:ln w="3175">
                  <a:noFill/>
                </a:ln>
                <a:solidFill>
                  <a:srgbClr val="0099C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Register +</a:t>
            </a:r>
          </a:p>
          <a:p>
            <a:pPr>
              <a:lnSpc>
                <a:spcPct val="90000"/>
              </a:lnSpc>
            </a:pPr>
            <a:r>
              <a:rPr lang="en-US" sz="1176" b="1" dirty="0">
                <a:ln w="3175">
                  <a:noFill/>
                </a:ln>
                <a:solidFill>
                  <a:srgbClr val="0099C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trigger and</a:t>
            </a:r>
          </a:p>
          <a:p>
            <a:pPr>
              <a:lnSpc>
                <a:spcPct val="90000"/>
              </a:lnSpc>
            </a:pPr>
            <a:r>
              <a:rPr lang="en-US" sz="1176" b="1" dirty="0">
                <a:ln w="3175">
                  <a:noFill/>
                </a:ln>
                <a:solidFill>
                  <a:srgbClr val="0099CC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scaling definition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6638BFF-08CE-C244-8D4F-84C1A3CB6FF7}"/>
              </a:ext>
            </a:extLst>
          </p:cNvPr>
          <p:cNvGrpSpPr/>
          <p:nvPr/>
        </p:nvGrpSpPr>
        <p:grpSpPr>
          <a:xfrm>
            <a:off x="7628708" y="4927730"/>
            <a:ext cx="1918196" cy="1097280"/>
            <a:chOff x="7750152" y="5255175"/>
            <a:chExt cx="1918196" cy="109728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8F546FE-4826-5047-BD6F-290732746EFF}"/>
                </a:ext>
              </a:extLst>
            </p:cNvPr>
            <p:cNvSpPr/>
            <p:nvPr/>
          </p:nvSpPr>
          <p:spPr bwMode="auto">
            <a:xfrm>
              <a:off x="7750152" y="5255175"/>
              <a:ext cx="1097280" cy="1097280"/>
            </a:xfrm>
            <a:prstGeom prst="ellipse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4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Title 1">
              <a:extLst>
                <a:ext uri="{FF2B5EF4-FFF2-40B4-BE49-F238E27FC236}">
                  <a16:creationId xmlns:a16="http://schemas.microsoft.com/office/drawing/2014/main" id="{1ACA60F5-6617-5C4B-A95F-6370C7E078F1}"/>
                </a:ext>
              </a:extLst>
            </p:cNvPr>
            <p:cNvSpPr txBox="1">
              <a:spLocks/>
            </p:cNvSpPr>
            <p:nvPr/>
          </p:nvSpPr>
          <p:spPr>
            <a:xfrm>
              <a:off x="8757589" y="5530755"/>
              <a:ext cx="910759" cy="542841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algn="l" defTabSz="932742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en-US" sz="5400" b="0" kern="1200" cap="none" spc="-102" baseline="0">
                  <a:ln w="3175">
                    <a:noFill/>
                  </a:ln>
                  <a:gradFill>
                    <a:gsLst>
                      <a:gs pos="2655">
                        <a:schemeClr val="tx1"/>
                      </a:gs>
                      <a:gs pos="31000">
                        <a:schemeClr val="tx1"/>
                      </a:gs>
                    </a:gsLst>
                    <a:lin ang="5400000" scaled="0"/>
                  </a:gradFill>
                  <a:effectLst/>
                  <a:latin typeface="+mj-lt"/>
                  <a:ea typeface="+mn-ea"/>
                  <a:cs typeface="Segoe UI" pitchFamily="34" charset="0"/>
                </a:defRPr>
              </a:lvl1pPr>
            </a:lstStyle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External </a:t>
              </a:r>
            </a:p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trigger </a:t>
              </a:r>
            </a:p>
            <a:p>
              <a:pPr marL="0" marR="0" lvl="0" indent="0" algn="ctr" defTabSz="914367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76" b="0" i="0" u="none" strike="noStrike" kern="1200" cap="none" spc="0" normalizeH="0" baseline="0" noProof="0" dirty="0">
                  <a:ln w="3175"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ea typeface="+mn-ea"/>
                  <a:cs typeface="Segoe UI Semibold" panose="020B0702040204020203" pitchFamily="34" charset="0"/>
                </a:rPr>
                <a:t>source</a:t>
              </a:r>
            </a:p>
          </p:txBody>
        </p:sp>
        <p:sp>
          <p:nvSpPr>
            <p:cNvPr id="42" name="LightningBolt_E945" title="Icon of a lightning bolt">
              <a:extLst>
                <a:ext uri="{FF2B5EF4-FFF2-40B4-BE49-F238E27FC236}">
                  <a16:creationId xmlns:a16="http://schemas.microsoft.com/office/drawing/2014/main" id="{22832318-FAF7-E745-9980-F1D75F961E0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134977" y="5575215"/>
              <a:ext cx="327631" cy="457200"/>
            </a:xfrm>
            <a:custGeom>
              <a:avLst/>
              <a:gdLst>
                <a:gd name="T0" fmla="*/ 481 w 2961"/>
                <a:gd name="T1" fmla="*/ 4132 h 4132"/>
                <a:gd name="T2" fmla="*/ 2961 w 2961"/>
                <a:gd name="T3" fmla="*/ 1653 h 4132"/>
                <a:gd name="T4" fmla="*/ 1652 w 2961"/>
                <a:gd name="T5" fmla="*/ 1653 h 4132"/>
                <a:gd name="T6" fmla="*/ 2479 w 2961"/>
                <a:gd name="T7" fmla="*/ 0 h 4132"/>
                <a:gd name="T8" fmla="*/ 1239 w 2961"/>
                <a:gd name="T9" fmla="*/ 0 h 4132"/>
                <a:gd name="T10" fmla="*/ 0 w 2961"/>
                <a:gd name="T11" fmla="*/ 2479 h 4132"/>
                <a:gd name="T12" fmla="*/ 964 w 2961"/>
                <a:gd name="T13" fmla="*/ 2479 h 4132"/>
                <a:gd name="T14" fmla="*/ 137 w 2961"/>
                <a:gd name="T15" fmla="*/ 4132 h 4132"/>
                <a:gd name="T16" fmla="*/ 481 w 2961"/>
                <a:gd name="T17" fmla="*/ 4132 h 4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61" h="4132">
                  <a:moveTo>
                    <a:pt x="481" y="4132"/>
                  </a:moveTo>
                  <a:lnTo>
                    <a:pt x="2961" y="1653"/>
                  </a:lnTo>
                  <a:lnTo>
                    <a:pt x="1652" y="1653"/>
                  </a:lnTo>
                  <a:lnTo>
                    <a:pt x="2479" y="0"/>
                  </a:lnTo>
                  <a:lnTo>
                    <a:pt x="1239" y="0"/>
                  </a:lnTo>
                  <a:lnTo>
                    <a:pt x="0" y="2479"/>
                  </a:lnTo>
                  <a:lnTo>
                    <a:pt x="964" y="2479"/>
                  </a:lnTo>
                  <a:lnTo>
                    <a:pt x="137" y="4132"/>
                  </a:lnTo>
                  <a:lnTo>
                    <a:pt x="481" y="4132"/>
                  </a:lnTo>
                  <a:close/>
                </a:path>
              </a:pathLst>
            </a:custGeom>
            <a:noFill/>
            <a:ln w="28575" cap="sq">
              <a:solidFill>
                <a:schemeClr val="tx1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900"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  <a:lin ang="5400000" scaled="1"/>
                </a:gradFill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B0509DF-7A32-9D4D-80F1-33EC8705193F}"/>
              </a:ext>
            </a:extLst>
          </p:cNvPr>
          <p:cNvCxnSpPr>
            <a:cxnSpLocks/>
          </p:cNvCxnSpPr>
          <p:nvPr/>
        </p:nvCxnSpPr>
        <p:spPr>
          <a:xfrm>
            <a:off x="6467340" y="5406222"/>
            <a:ext cx="1188720" cy="0"/>
          </a:xfrm>
          <a:prstGeom prst="straightConnector1">
            <a:avLst/>
          </a:prstGeom>
          <a:ln w="254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24">
            <a:extLst>
              <a:ext uri="{FF2B5EF4-FFF2-40B4-BE49-F238E27FC236}">
                <a16:creationId xmlns:a16="http://schemas.microsoft.com/office/drawing/2014/main" id="{FCF68BCA-521D-B389-A760-CFADD5618D57}"/>
              </a:ext>
            </a:extLst>
          </p:cNvPr>
          <p:cNvCxnSpPr>
            <a:cxnSpLocks/>
            <a:stCxn id="18" idx="4"/>
          </p:cNvCxnSpPr>
          <p:nvPr/>
        </p:nvCxnSpPr>
        <p:spPr>
          <a:xfrm flipV="1">
            <a:off x="6800661" y="1836738"/>
            <a:ext cx="590860" cy="1"/>
          </a:xfrm>
          <a:prstGeom prst="straightConnector1">
            <a:avLst/>
          </a:prstGeom>
          <a:ln w="19050">
            <a:solidFill>
              <a:srgbClr val="0099CC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118">
            <a:extLst>
              <a:ext uri="{FF2B5EF4-FFF2-40B4-BE49-F238E27FC236}">
                <a16:creationId xmlns:a16="http://schemas.microsoft.com/office/drawing/2014/main" id="{1BB27DA8-EA9D-7237-2A39-BC7064F01D90}"/>
              </a:ext>
            </a:extLst>
          </p:cNvPr>
          <p:cNvSpPr/>
          <p:nvPr/>
        </p:nvSpPr>
        <p:spPr bwMode="auto">
          <a:xfrm>
            <a:off x="7391521" y="1355922"/>
            <a:ext cx="1205708" cy="1029456"/>
          </a:xfrm>
          <a:prstGeom prst="roundRect">
            <a:avLst>
              <a:gd name="adj" fmla="val 3125"/>
            </a:avLst>
          </a:prstGeom>
          <a:solidFill>
            <a:srgbClr val="FCFDFE"/>
          </a:solidFill>
          <a:ln w="25400">
            <a:solidFill>
              <a:srgbClr val="0F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102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76" b="0" i="0" u="none" strike="noStrike" kern="1200" cap="none" spc="0" normalizeH="0" baseline="0" noProof="0" dirty="0">
              <a:ln>
                <a:noFill/>
              </a:ln>
              <a:solidFill>
                <a:srgbClr val="3C3C41"/>
              </a:solidFill>
              <a:effectLst/>
              <a:uLnTx/>
              <a:uFillTx/>
              <a:latin typeface="Segoe UI"/>
              <a:ea typeface="+mn-ea"/>
              <a:cs typeface="Segoe UI" pitchFamily="34" charset="0"/>
            </a:endParaRPr>
          </a:p>
        </p:txBody>
      </p:sp>
      <p:sp>
        <p:nvSpPr>
          <p:cNvPr id="50" name="Rectangle: Rounded Corners 118">
            <a:extLst>
              <a:ext uri="{FF2B5EF4-FFF2-40B4-BE49-F238E27FC236}">
                <a16:creationId xmlns:a16="http://schemas.microsoft.com/office/drawing/2014/main" id="{B36ED1A5-56ED-A665-1C3A-9E903F4ED445}"/>
              </a:ext>
            </a:extLst>
          </p:cNvPr>
          <p:cNvSpPr/>
          <p:nvPr/>
        </p:nvSpPr>
        <p:spPr bwMode="auto">
          <a:xfrm>
            <a:off x="7478937" y="1608138"/>
            <a:ext cx="1044862" cy="488446"/>
          </a:xfrm>
          <a:prstGeom prst="roundRect">
            <a:avLst>
              <a:gd name="adj" fmla="val 3125"/>
            </a:avLst>
          </a:prstGeom>
          <a:solidFill>
            <a:srgbClr val="FCFDFE"/>
          </a:solidFill>
          <a:ln w="12700">
            <a:solidFill>
              <a:srgbClr val="0F78D4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108000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rPr>
              <a:t>Validating Webhooks</a:t>
            </a:r>
          </a:p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176" dirty="0">
              <a:solidFill>
                <a:srgbClr val="3C3C41"/>
              </a:solidFill>
              <a:latin typeface="Segoe UI"/>
              <a:cs typeface="Segoe UI" pitchFamily="34" charset="0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:a16="http://schemas.microsoft.com/office/drawing/2014/main" id="{A948B747-BBC9-6EFE-51A0-DEC3DBF39D9D}"/>
              </a:ext>
            </a:extLst>
          </p:cNvPr>
          <p:cNvSpPr txBox="1">
            <a:spLocks/>
          </p:cNvSpPr>
          <p:nvPr/>
        </p:nvSpPr>
        <p:spPr>
          <a:xfrm>
            <a:off x="7440655" y="2410730"/>
            <a:ext cx="1097280" cy="369332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b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2" baseline="0">
                <a:ln w="3175">
                  <a:noFill/>
                </a:ln>
                <a:gradFill>
                  <a:gsLst>
                    <a:gs pos="2655">
                      <a:schemeClr val="tx1"/>
                    </a:gs>
                    <a:gs pos="3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1436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KEDA</a:t>
            </a:r>
          </a:p>
        </p:txBody>
      </p:sp>
    </p:spTree>
    <p:extLst>
      <p:ext uri="{BB962C8B-B14F-4D97-AF65-F5344CB8AC3E}">
        <p14:creationId xmlns:p14="http://schemas.microsoft.com/office/powerpoint/2010/main" val="128967901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44</Words>
  <Application>Microsoft Office PowerPoint</Application>
  <PresentationFormat>Panorámica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Kubernetes</dc:title>
  <dc:creator>Jeff Hollan</dc:creator>
  <cp:lastModifiedBy>Jorge Turrado Ferrero</cp:lastModifiedBy>
  <cp:revision>8</cp:revision>
  <dcterms:created xsi:type="dcterms:W3CDTF">2019-05-15T02:56:40Z</dcterms:created>
  <dcterms:modified xsi:type="dcterms:W3CDTF">2023-01-03T02:18:37Z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jehollan@microsoft.com</vt:lpwstr>
  </property>
  <property fmtid="{D5CDD505-2E9C-101B-9397-08002B2CF9AE}" pid="5" name="MSIP_Label_f42aa342-8706-4288-bd11-ebb85995028c_SetDate">
    <vt:lpwstr>2019-05-15T02:57:32.2550952Z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e0d28574-5e2b-4e33-89eb-56c970cd8f33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