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304" r:id="rId2"/>
    <p:sldId id="1306" r:id="rId3"/>
    <p:sldId id="1303" r:id="rId4"/>
    <p:sldId id="13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9925B"/>
    <a:srgbClr val="ECD9C6"/>
    <a:srgbClr val="D2A374"/>
    <a:srgbClr val="9933FF"/>
    <a:srgbClr val="C081FF"/>
    <a:srgbClr val="F2E5FF"/>
    <a:srgbClr val="E2C5FF"/>
    <a:srgbClr val="CC66FF"/>
    <a:srgbClr val="D1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4086D-8013-4187-83FC-9FECC3EAF9F9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39C13-A269-4836-A756-BDD19E4E1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AD2C5-2466-406B-B452-77B07798795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0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AD2C5-2466-406B-B452-77B07798795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AD2C5-2466-406B-B452-77B07798795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8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AD2C5-2466-406B-B452-77B07798795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7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A66B-DD07-55AB-7AE0-A2CE5971D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41725-9B47-DC23-6506-03D72DB45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3D16-1BB0-0631-86B2-6C165E7D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CE1A-E71A-9F16-5290-91E1F5D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02D4-5E98-154F-377A-BAA5E710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865F-3B4C-176B-47B0-F564D119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8A35C-45A0-BE63-B8C3-A95EF066B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F59E-CA01-33AB-BCA9-AA7A865C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31152-46A6-6D7E-8221-7573A2A5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A2F97-E750-16F5-D3F5-4009321A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0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D6430-91C3-2187-83D1-62A8582D8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95BA5-8709-3220-51BD-B8F70F546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DF56-BFAD-AD53-F44F-3976B3B4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92FE-8EAE-2FA8-BAE9-CA1673CE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E777-F718-15C0-4687-0AFB0EC3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9292-1D61-483E-C4B9-6378CCB6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DA09-8C85-CDBF-E51D-23B74265F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6C853-9A00-C4D8-1C16-AA85D6C4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78C1-E239-FD84-B113-B9197181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87798-7B7B-7446-388A-329AA787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7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6374-E54B-5C88-E6F8-036B68C2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EC56-D661-B3EE-892B-7BE9E783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1056-9C5F-55D2-83C2-01F5A67E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C3BB-A44F-E1FB-9DD3-62C1158C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63DA-0B01-EF7F-9657-FC4F0AD6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79E7-25E6-9427-DAAD-BA0B9902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A088-6F53-A25E-BF8D-D2077238B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0830A-9B78-D16A-0A7B-31DA0F10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86A55-CF17-D677-6AAE-C6A68FDD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D1E7A-88C9-4E23-DA86-25541F7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8877A-7A68-F0AB-17A4-397197F6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2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CA89-372D-82F9-8D7C-5E1F84BE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F4C4-852F-BBD4-98F3-5A66654A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0F1A-BD36-3A5A-0A68-0CD5917D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9019C-7554-8853-6305-0756C4490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B339-C1AB-3A7E-48FC-C89D9A1A1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7D3D0-F738-F56B-1201-027E2800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7D483-A258-D3C0-F50B-ABFCD631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EF331-BF18-FC5C-281D-6F25509D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8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119-196D-1090-8BB5-3CC26B9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7A275-BCB4-DFF4-9C08-B136DDCB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26A9D-0C86-21A3-AE9E-6CF33BEB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B80C7-95FF-E5DD-A650-1009F179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43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7E867-4A4D-059F-1065-D9DD7C01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3E56F-24E8-478A-0AD3-BE030651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670C-7058-AC81-52DA-8F4D10DD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2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88FE-C8C6-11E2-1410-92CF6C74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D031-4ED4-47BC-5254-F69E04D1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1B66-729B-FFE0-4F42-6F946A4B6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72AE-3699-4EFA-AEBB-C20B2CB3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E547-6829-241C-5EC0-B24226EA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C42EC-AED5-688B-7F61-C77E97FF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1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8A7E-83D1-4334-5FAE-B05831F8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2EB02-220B-C78D-3E6B-D709FD63F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5B43D-3CA6-47E1-64FD-7705B1F73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2C718-06E9-EE3C-B652-72725E5E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7BF2-DBBC-2F75-E9F8-D8AFB040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A0699-9003-02FB-2C7D-53AF22CD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E1885-0E9B-46DC-B976-F9FED6B7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EDEF1-6046-73C6-1CBB-BF71C70A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99FC-06CD-3282-A169-6C0506D0F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C6FD-8D2B-4648-8BBB-2DC94B585197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3A14-ADA2-9658-B08A-9ED72AB87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B448-C723-AC3E-4EB8-8ED2E12FA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1E07-D692-4F2C-9E01-9DDCEC18C6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1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89558-55C6-8FBB-DA4C-77945449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A336-7450-42FA-86AF-D3E9965EA66B}" type="slidenum">
              <a:rPr lang="en-IN" smtClean="0"/>
              <a:t>1</a:t>
            </a:fld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4EC94F-3C61-83A4-B972-C53FE630472D}"/>
              </a:ext>
            </a:extLst>
          </p:cNvPr>
          <p:cNvCxnSpPr>
            <a:cxnSpLocks/>
          </p:cNvCxnSpPr>
          <p:nvPr/>
        </p:nvCxnSpPr>
        <p:spPr>
          <a:xfrm>
            <a:off x="1383632" y="3111508"/>
            <a:ext cx="20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CB58E-96DF-CDC5-6302-15CF94202D3F}"/>
              </a:ext>
            </a:extLst>
          </p:cNvPr>
          <p:cNvSpPr/>
          <p:nvPr/>
        </p:nvSpPr>
        <p:spPr>
          <a:xfrm>
            <a:off x="8118245" y="4643066"/>
            <a:ext cx="1507018" cy="951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Transfer Learning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8C1EE-B784-32D8-5041-29A3B571BFDE}"/>
              </a:ext>
            </a:extLst>
          </p:cNvPr>
          <p:cNvSpPr/>
          <p:nvPr/>
        </p:nvSpPr>
        <p:spPr>
          <a:xfrm>
            <a:off x="3421714" y="2748769"/>
            <a:ext cx="1857465" cy="81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NN training</a:t>
            </a:r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72F02E-34A8-91FA-6402-CE79C02C203E}"/>
              </a:ext>
            </a:extLst>
          </p:cNvPr>
          <p:cNvSpPr txBox="1"/>
          <p:nvPr/>
        </p:nvSpPr>
        <p:spPr>
          <a:xfrm>
            <a:off x="866274" y="3264226"/>
            <a:ext cx="2567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Training time &amp; power samples – base DNN</a:t>
            </a:r>
          </a:p>
          <a:p>
            <a:pPr algn="ctr"/>
            <a:r>
              <a:rPr lang="en-IN" dirty="0"/>
              <a:t>(large)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858888-DED5-2A4D-F65B-A97594FCB460}"/>
              </a:ext>
            </a:extLst>
          </p:cNvPr>
          <p:cNvCxnSpPr>
            <a:cxnSpLocks/>
          </p:cNvCxnSpPr>
          <p:nvPr/>
        </p:nvCxnSpPr>
        <p:spPr>
          <a:xfrm>
            <a:off x="5544101" y="5581525"/>
            <a:ext cx="2574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B2211C7-BA0C-770F-5816-CEB8363C04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37149" y="3534885"/>
            <a:ext cx="1042734" cy="1344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439A35-1B10-6C2A-41DB-AC76A4181F8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625263" y="5118877"/>
            <a:ext cx="1937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6F6BCF-CA70-8549-0331-9AC8D22B19B5}"/>
              </a:ext>
            </a:extLst>
          </p:cNvPr>
          <p:cNvSpPr txBox="1"/>
          <p:nvPr/>
        </p:nvSpPr>
        <p:spPr>
          <a:xfrm>
            <a:off x="7588246" y="2785728"/>
            <a:ext cx="346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Power and time predictions</a:t>
            </a:r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2BA97A-09FB-0B5A-556D-231680BD2A7E}"/>
              </a:ext>
            </a:extLst>
          </p:cNvPr>
          <p:cNvCxnSpPr>
            <a:cxnSpLocks/>
          </p:cNvCxnSpPr>
          <p:nvPr/>
        </p:nvCxnSpPr>
        <p:spPr>
          <a:xfrm flipV="1">
            <a:off x="5281636" y="3156919"/>
            <a:ext cx="743572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B993959-6140-AF75-A386-BC3D357AC855}"/>
              </a:ext>
            </a:extLst>
          </p:cNvPr>
          <p:cNvSpPr/>
          <p:nvPr/>
        </p:nvSpPr>
        <p:spPr>
          <a:xfrm>
            <a:off x="6025208" y="2722340"/>
            <a:ext cx="1497776" cy="9632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Trained Model</a:t>
            </a:r>
            <a:endParaRPr lang="en-IN"/>
          </a:p>
        </p:txBody>
      </p:sp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C27C851D-1262-E6AB-BACF-E3A1203AC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9068" y="2184539"/>
            <a:ext cx="914400" cy="914400"/>
          </a:xfrm>
          <a:prstGeom prst="rect">
            <a:avLst/>
          </a:prstGeom>
        </p:spPr>
      </p:pic>
      <p:pic>
        <p:nvPicPr>
          <p:cNvPr id="17" name="Graphic 16" descr="Database with solid fill">
            <a:extLst>
              <a:ext uri="{FF2B5EF4-FFF2-40B4-BE49-F238E27FC236}">
                <a16:creationId xmlns:a16="http://schemas.microsoft.com/office/drawing/2014/main" id="{F01EDC2B-C1CB-E036-567E-3715C7926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9648" y="2184539"/>
            <a:ext cx="914400" cy="914400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124382C4-EA5B-57DE-EC39-BC75F39B6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6482" y="2184539"/>
            <a:ext cx="914400" cy="9144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35DA44-F6A8-01DF-E3CC-C8D236BFF197}"/>
              </a:ext>
            </a:extLst>
          </p:cNvPr>
          <p:cNvCxnSpPr>
            <a:cxnSpLocks/>
          </p:cNvCxnSpPr>
          <p:nvPr/>
        </p:nvCxnSpPr>
        <p:spPr>
          <a:xfrm>
            <a:off x="7529946" y="3156919"/>
            <a:ext cx="382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Database with solid fill">
            <a:extLst>
              <a:ext uri="{FF2B5EF4-FFF2-40B4-BE49-F238E27FC236}">
                <a16:creationId xmlns:a16="http://schemas.microsoft.com/office/drawing/2014/main" id="{7E36FE8E-A0F0-8C3B-F565-8BB465D17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4095" y="4743560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B1635AF-74D0-6898-7A06-EC3AEB285958}"/>
              </a:ext>
            </a:extLst>
          </p:cNvPr>
          <p:cNvSpPr txBox="1"/>
          <p:nvPr/>
        </p:nvSpPr>
        <p:spPr>
          <a:xfrm>
            <a:off x="5390394" y="5706227"/>
            <a:ext cx="3028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Training time &amp; power samples – new DNN</a:t>
            </a:r>
          </a:p>
          <a:p>
            <a:pPr algn="ctr"/>
            <a:r>
              <a:rPr lang="en-IN" dirty="0"/>
              <a:t>(small)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0B3194-DB67-413A-C785-B5AB1CA812E7}"/>
              </a:ext>
            </a:extLst>
          </p:cNvPr>
          <p:cNvSpPr txBox="1"/>
          <p:nvPr/>
        </p:nvSpPr>
        <p:spPr>
          <a:xfrm>
            <a:off x="6852755" y="4010117"/>
            <a:ext cx="16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Pre-trained 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7959D3-38DC-D860-9CD6-2674500022B2}"/>
              </a:ext>
            </a:extLst>
          </p:cNvPr>
          <p:cNvSpPr txBox="1"/>
          <p:nvPr/>
        </p:nvSpPr>
        <p:spPr>
          <a:xfrm>
            <a:off x="9760866" y="4405161"/>
            <a:ext cx="1662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Power and time predictions</a:t>
            </a:r>
            <a:endParaRPr lang="en-IN"/>
          </a:p>
        </p:txBody>
      </p:sp>
      <p:pic>
        <p:nvPicPr>
          <p:cNvPr id="64" name="Graphic 63" descr="Checkmark with solid fill">
            <a:extLst>
              <a:ext uri="{FF2B5EF4-FFF2-40B4-BE49-F238E27FC236}">
                <a16:creationId xmlns:a16="http://schemas.microsoft.com/office/drawing/2014/main" id="{37D89CD9-A9AD-E708-36B5-B8FAA4761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9400" y="2291569"/>
            <a:ext cx="914400" cy="914400"/>
          </a:xfrm>
          <a:prstGeom prst="rect">
            <a:avLst/>
          </a:prstGeom>
        </p:spPr>
      </p:pic>
      <p:pic>
        <p:nvPicPr>
          <p:cNvPr id="68" name="Graphic 67" descr="Checkmark with solid fill">
            <a:extLst>
              <a:ext uri="{FF2B5EF4-FFF2-40B4-BE49-F238E27FC236}">
                <a16:creationId xmlns:a16="http://schemas.microsoft.com/office/drawing/2014/main" id="{7762EBF2-BA83-8ED7-9EAA-FF41D59AD5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9025" y="3647882"/>
            <a:ext cx="914400" cy="9144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4D0D5DCA-90D2-E1E7-D6DC-86612C774501}"/>
              </a:ext>
            </a:extLst>
          </p:cNvPr>
          <p:cNvSpPr/>
          <p:nvPr/>
        </p:nvSpPr>
        <p:spPr>
          <a:xfrm>
            <a:off x="3381624" y="891881"/>
            <a:ext cx="1857465" cy="816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NN training</a:t>
            </a:r>
            <a:endParaRPr lang="en-I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D031ED-04F5-68A2-3272-81FA9D61762E}"/>
              </a:ext>
            </a:extLst>
          </p:cNvPr>
          <p:cNvSpPr txBox="1"/>
          <p:nvPr/>
        </p:nvSpPr>
        <p:spPr>
          <a:xfrm>
            <a:off x="916260" y="1305593"/>
            <a:ext cx="256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/>
              <a:t>Training time &amp; power samples (small)</a:t>
            </a:r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BA5BFE-1FF6-AAC4-19C9-C7F766BE2487}"/>
              </a:ext>
            </a:extLst>
          </p:cNvPr>
          <p:cNvSpPr txBox="1"/>
          <p:nvPr/>
        </p:nvSpPr>
        <p:spPr>
          <a:xfrm>
            <a:off x="7548156" y="928840"/>
            <a:ext cx="346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Power and time predictions</a:t>
            </a:r>
            <a:endParaRPr lang="en-IN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D35934E-6073-6536-D88B-68E4581FAAAE}"/>
              </a:ext>
            </a:extLst>
          </p:cNvPr>
          <p:cNvCxnSpPr>
            <a:cxnSpLocks/>
          </p:cNvCxnSpPr>
          <p:nvPr/>
        </p:nvCxnSpPr>
        <p:spPr>
          <a:xfrm flipV="1">
            <a:off x="5241546" y="1300031"/>
            <a:ext cx="743572" cy="1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7C2C78E-0F3C-483D-2881-1AD356CCC4C6}"/>
              </a:ext>
            </a:extLst>
          </p:cNvPr>
          <p:cNvSpPr/>
          <p:nvPr/>
        </p:nvSpPr>
        <p:spPr>
          <a:xfrm>
            <a:off x="5985118" y="865452"/>
            <a:ext cx="1497776" cy="9632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Trained Model</a:t>
            </a:r>
            <a:endParaRPr lang="en-IN"/>
          </a:p>
        </p:txBody>
      </p:sp>
      <p:pic>
        <p:nvPicPr>
          <p:cNvPr id="76" name="Graphic 75" descr="Database with solid fill">
            <a:extLst>
              <a:ext uri="{FF2B5EF4-FFF2-40B4-BE49-F238E27FC236}">
                <a16:creationId xmlns:a16="http://schemas.microsoft.com/office/drawing/2014/main" id="{89DC6CF3-1237-3FDF-51CB-03CF3AD22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3453" y="408252"/>
            <a:ext cx="914400" cy="914400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B231A7-06C3-C176-14DA-CDD5442B60D6}"/>
              </a:ext>
            </a:extLst>
          </p:cNvPr>
          <p:cNvCxnSpPr>
            <a:cxnSpLocks/>
          </p:cNvCxnSpPr>
          <p:nvPr/>
        </p:nvCxnSpPr>
        <p:spPr>
          <a:xfrm>
            <a:off x="7489856" y="1300031"/>
            <a:ext cx="3823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17C5441-4E05-6A31-7CFA-5F7F4F18BBC6}"/>
              </a:ext>
            </a:extLst>
          </p:cNvPr>
          <p:cNvCxnSpPr>
            <a:cxnSpLocks/>
          </p:cNvCxnSpPr>
          <p:nvPr/>
        </p:nvCxnSpPr>
        <p:spPr>
          <a:xfrm>
            <a:off x="1361346" y="1302303"/>
            <a:ext cx="2049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8FEFC9C5-0C29-022A-CF69-21C447F95C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9400" y="4346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0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829CEE81-A8C9-4ECA-B5DE-BF66DA68A698}"/>
              </a:ext>
            </a:extLst>
          </p:cNvPr>
          <p:cNvSpPr/>
          <p:nvPr/>
        </p:nvSpPr>
        <p:spPr>
          <a:xfrm>
            <a:off x="8682602" y="3462494"/>
            <a:ext cx="3072423" cy="1625293"/>
          </a:xfrm>
          <a:prstGeom prst="rect">
            <a:avLst/>
          </a:prstGeom>
          <a:solidFill>
            <a:srgbClr val="ECD9C6"/>
          </a:solidFill>
          <a:ln>
            <a:solidFill>
              <a:srgbClr val="99663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L-Shape 161">
            <a:extLst>
              <a:ext uri="{FF2B5EF4-FFF2-40B4-BE49-F238E27FC236}">
                <a16:creationId xmlns:a16="http://schemas.microsoft.com/office/drawing/2014/main" id="{29158C80-5207-B848-81CD-C0BBF429BEDF}"/>
              </a:ext>
            </a:extLst>
          </p:cNvPr>
          <p:cNvSpPr/>
          <p:nvPr/>
        </p:nvSpPr>
        <p:spPr>
          <a:xfrm rot="10800000">
            <a:off x="13864" y="-307"/>
            <a:ext cx="8282378" cy="3559042"/>
          </a:xfrm>
          <a:prstGeom prst="corner">
            <a:avLst>
              <a:gd name="adj1" fmla="val 73540"/>
              <a:gd name="adj2" fmla="val 100618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887B02B-48C7-60B2-2893-D6D609B94F22}"/>
              </a:ext>
            </a:extLst>
          </p:cNvPr>
          <p:cNvSpPr/>
          <p:nvPr/>
        </p:nvSpPr>
        <p:spPr>
          <a:xfrm>
            <a:off x="10300189" y="665615"/>
            <a:ext cx="1218604" cy="1075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B24F38-D32A-F312-7CA3-57CB5C2EF27B}"/>
              </a:ext>
            </a:extLst>
          </p:cNvPr>
          <p:cNvSpPr/>
          <p:nvPr/>
        </p:nvSpPr>
        <p:spPr>
          <a:xfrm>
            <a:off x="10233489" y="2104837"/>
            <a:ext cx="1382484" cy="1195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7E1FB9C-B50F-2123-5A26-E37FBC273B4D}"/>
              </a:ext>
            </a:extLst>
          </p:cNvPr>
          <p:cNvSpPr/>
          <p:nvPr/>
        </p:nvSpPr>
        <p:spPr>
          <a:xfrm>
            <a:off x="6886759" y="665615"/>
            <a:ext cx="1218604" cy="1075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8D3AFBC-340B-C7A6-4BA7-868E43F25C10}"/>
              </a:ext>
            </a:extLst>
          </p:cNvPr>
          <p:cNvSpPr/>
          <p:nvPr/>
        </p:nvSpPr>
        <p:spPr>
          <a:xfrm>
            <a:off x="6804819" y="2104837"/>
            <a:ext cx="1382484" cy="1195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EEE519-48BE-33BE-6E21-937450449210}"/>
              </a:ext>
            </a:extLst>
          </p:cNvPr>
          <p:cNvSpPr/>
          <p:nvPr/>
        </p:nvSpPr>
        <p:spPr>
          <a:xfrm>
            <a:off x="9205" y="3462219"/>
            <a:ext cx="4613691" cy="16252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7EAF2-381E-906C-8472-7137061A1833}"/>
              </a:ext>
            </a:extLst>
          </p:cNvPr>
          <p:cNvSpPr/>
          <p:nvPr/>
        </p:nvSpPr>
        <p:spPr>
          <a:xfrm>
            <a:off x="1531273" y="1663694"/>
            <a:ext cx="1144770" cy="73560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Detailed Profiling</a:t>
            </a:r>
            <a:endParaRPr lang="en-IN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35C15-683B-34F2-8EF5-F6D4E94B1F4F}"/>
              </a:ext>
            </a:extLst>
          </p:cNvPr>
          <p:cNvSpPr/>
          <p:nvPr/>
        </p:nvSpPr>
        <p:spPr>
          <a:xfrm>
            <a:off x="97832" y="1616040"/>
            <a:ext cx="1319765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  <a:cs typeface="Calibri"/>
              </a:rPr>
              <a:t>DNN Arch.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DBA970-12A1-7B1F-8065-5FC59CA6C8D0}"/>
              </a:ext>
            </a:extLst>
          </p:cNvPr>
          <p:cNvSpPr/>
          <p:nvPr/>
        </p:nvSpPr>
        <p:spPr>
          <a:xfrm>
            <a:off x="97832" y="2086157"/>
            <a:ext cx="1319765" cy="43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ts val="1600"/>
              </a:lnSpc>
            </a:pPr>
            <a:r>
              <a:rPr lang="en-IN" dirty="0">
                <a:cs typeface="Calibri"/>
              </a:rPr>
              <a:t>Dataset</a:t>
            </a:r>
            <a:endParaRPr lang="en-I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D7A00-82E2-AE25-4CE1-364F9C59CC76}"/>
              </a:ext>
            </a:extLst>
          </p:cNvPr>
          <p:cNvSpPr txBox="1"/>
          <p:nvPr/>
        </p:nvSpPr>
        <p:spPr>
          <a:xfrm>
            <a:off x="42235" y="1060029"/>
            <a:ext cx="1537639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600"/>
              </a:lnSpc>
              <a:defRPr b="1" cap="small">
                <a:solidFill>
                  <a:schemeClr val="accent4"/>
                </a:solidFill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</a:rPr>
              <a:t>Reference DNN Workload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7CDD71-FACC-1728-F5CB-8F20AB370FA9}"/>
              </a:ext>
            </a:extLst>
          </p:cNvPr>
          <p:cNvSpPr txBox="1"/>
          <p:nvPr/>
        </p:nvSpPr>
        <p:spPr>
          <a:xfrm>
            <a:off x="2013265" y="907982"/>
            <a:ext cx="1961660" cy="631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i="1" dirty="0"/>
              <a:t>Time &amp; Power for ~4k Power Modes of Refn. W/L</a:t>
            </a:r>
            <a:endParaRPr lang="en-IN" sz="2000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71225-4F00-DBDC-D544-DD18CBF2C3F6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 flipV="1">
            <a:off x="2676043" y="1203135"/>
            <a:ext cx="1600060" cy="828362"/>
          </a:xfrm>
          <a:prstGeom prst="bentConnector3">
            <a:avLst>
              <a:gd name="adj1" fmla="val 8905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C31CD17-6C67-C5F6-8FF3-DBC811FA8E6B}"/>
              </a:ext>
            </a:extLst>
          </p:cNvPr>
          <p:cNvSpPr/>
          <p:nvPr/>
        </p:nvSpPr>
        <p:spPr>
          <a:xfrm>
            <a:off x="4276103" y="835332"/>
            <a:ext cx="1152000" cy="7356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Balanced Ratio</a:t>
            </a:r>
            <a:endParaRPr lang="en-IN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5E8AE5-C64F-358A-88A4-F1CD30BBA9A9}"/>
              </a:ext>
            </a:extLst>
          </p:cNvPr>
          <p:cNvSpPr/>
          <p:nvPr/>
        </p:nvSpPr>
        <p:spPr>
          <a:xfrm>
            <a:off x="6964341" y="724479"/>
            <a:ext cx="1008000" cy="43200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dist="63500" dir="2700000" algn="ctr" rotWithShape="0">
              <a:schemeClr val="accent1">
                <a:alpha val="60000"/>
              </a:scheme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Fit Fn. (Time)</a:t>
            </a:r>
            <a:endParaRPr lang="en-IN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498EE14-DB59-01C4-36A0-683617596F3A}"/>
              </a:ext>
            </a:extLst>
          </p:cNvPr>
          <p:cNvSpPr/>
          <p:nvPr/>
        </p:nvSpPr>
        <p:spPr>
          <a:xfrm>
            <a:off x="6964341" y="1172582"/>
            <a:ext cx="1008000" cy="432000"/>
          </a:xfrm>
          <a:prstGeom prst="roundRect">
            <a:avLst/>
          </a:prstGeom>
          <a:ln>
            <a:solidFill>
              <a:schemeClr val="accent1"/>
            </a:solidFill>
          </a:ln>
          <a:effectLst>
            <a:outerShdw dist="63500" dir="2700000" algn="ctr" rotWithShape="0">
              <a:schemeClr val="accent1">
                <a:alpha val="60000"/>
              </a:scheme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Fit Fn. (Power)</a:t>
            </a:r>
            <a:endParaRPr lang="en-IN" b="1" dirty="0"/>
          </a:p>
        </p:txBody>
      </p:sp>
      <p:cxnSp>
        <p:nvCxnSpPr>
          <p:cNvPr id="42" name="Straight Arrow Connector 22">
            <a:extLst>
              <a:ext uri="{FF2B5EF4-FFF2-40B4-BE49-F238E27FC236}">
                <a16:creationId xmlns:a16="http://schemas.microsoft.com/office/drawing/2014/main" id="{7AE6B035-DFFD-0C08-D5A4-C080900BE7C1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2676043" y="2031497"/>
            <a:ext cx="2255224" cy="671190"/>
          </a:xfrm>
          <a:prstGeom prst="bentConnector3">
            <a:avLst>
              <a:gd name="adj1" fmla="val 9324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601C6-B092-BC15-52B6-9C22232A814B}"/>
              </a:ext>
            </a:extLst>
          </p:cNvPr>
          <p:cNvSpPr/>
          <p:nvPr/>
        </p:nvSpPr>
        <p:spPr>
          <a:xfrm>
            <a:off x="4931267" y="2334884"/>
            <a:ext cx="1144770" cy="7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NN Training</a:t>
            </a:r>
            <a:endParaRPr lang="en-IN" sz="20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8DFFF41-8D35-9296-008C-4E03AFE742B3}"/>
              </a:ext>
            </a:extLst>
          </p:cNvPr>
          <p:cNvSpPr/>
          <p:nvPr/>
        </p:nvSpPr>
        <p:spPr>
          <a:xfrm>
            <a:off x="6863961" y="2178685"/>
            <a:ext cx="1224000" cy="432000"/>
          </a:xfrm>
          <a:prstGeom prst="roundRect">
            <a:avLst/>
          </a:prstGeom>
          <a:ln/>
          <a:effectLst>
            <a:outerShdw dist="63500" dir="2700000" algn="ctr" rotWithShape="0">
              <a:schemeClr val="accent1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Model (Time)</a:t>
            </a:r>
            <a:endParaRPr lang="en-IN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483D4A3-C5DB-123F-A216-2DCB90085E15}"/>
              </a:ext>
            </a:extLst>
          </p:cNvPr>
          <p:cNvSpPr/>
          <p:nvPr/>
        </p:nvSpPr>
        <p:spPr>
          <a:xfrm>
            <a:off x="6863961" y="2733951"/>
            <a:ext cx="1224000" cy="432000"/>
          </a:xfrm>
          <a:prstGeom prst="roundRect">
            <a:avLst/>
          </a:prstGeom>
          <a:ln/>
          <a:effectLst>
            <a:outerShdw dist="63500" dir="2700000" algn="ctr" rotWithShape="0">
              <a:schemeClr val="accent1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Model (Power)</a:t>
            </a:r>
            <a:endParaRPr lang="en-IN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8803C2-915E-D3E3-AB5A-50CA3682B3CF}"/>
              </a:ext>
            </a:extLst>
          </p:cNvPr>
          <p:cNvSpPr/>
          <p:nvPr/>
        </p:nvSpPr>
        <p:spPr>
          <a:xfrm>
            <a:off x="1572776" y="4150504"/>
            <a:ext cx="1144770" cy="7356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Concise Profiling</a:t>
            </a:r>
            <a:endParaRPr lang="en-IN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B61B15-7121-DE78-829F-111BC85ADC6E}"/>
              </a:ext>
            </a:extLst>
          </p:cNvPr>
          <p:cNvSpPr/>
          <p:nvPr/>
        </p:nvSpPr>
        <p:spPr>
          <a:xfrm>
            <a:off x="97832" y="4102850"/>
            <a:ext cx="1319765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  <a:cs typeface="Calibri"/>
              </a:rPr>
              <a:t>DNN Arch.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7C192A2-8359-C613-9471-5A5BAC9C899B}"/>
              </a:ext>
            </a:extLst>
          </p:cNvPr>
          <p:cNvSpPr/>
          <p:nvPr/>
        </p:nvSpPr>
        <p:spPr>
          <a:xfrm>
            <a:off x="97832" y="4572967"/>
            <a:ext cx="1319765" cy="43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ts val="1600"/>
              </a:lnSpc>
            </a:pPr>
            <a:r>
              <a:rPr lang="en-IN" dirty="0">
                <a:cs typeface="Calibri"/>
              </a:rPr>
              <a:t>Dataset</a:t>
            </a:r>
            <a:endParaRPr lang="en-IN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467C4B-EF3F-81DB-7E84-7BBB40904FDB}"/>
              </a:ext>
            </a:extLst>
          </p:cNvPr>
          <p:cNvSpPr txBox="1"/>
          <p:nvPr/>
        </p:nvSpPr>
        <p:spPr>
          <a:xfrm>
            <a:off x="-11105" y="3546839"/>
            <a:ext cx="1537639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b="1" cap="small" dirty="0">
                <a:solidFill>
                  <a:schemeClr val="accent4"/>
                </a:solidFill>
              </a:rPr>
              <a:t>New DNN Workload</a:t>
            </a:r>
            <a:endParaRPr lang="en-IN" sz="2000" b="1" cap="small" dirty="0">
              <a:solidFill>
                <a:schemeClr val="accent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62AE38-0D17-5852-91E3-70A73A628892}"/>
              </a:ext>
            </a:extLst>
          </p:cNvPr>
          <p:cNvSpPr txBox="1"/>
          <p:nvPr/>
        </p:nvSpPr>
        <p:spPr>
          <a:xfrm>
            <a:off x="2696673" y="3509873"/>
            <a:ext cx="1862301" cy="631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US" sz="2000" i="1" dirty="0"/>
              <a:t>Time &amp; Power for ~50 Power Modes of New W/L</a:t>
            </a:r>
            <a:endParaRPr lang="en-IN" sz="2000" i="1" dirty="0"/>
          </a:p>
        </p:txBody>
      </p:sp>
      <p:cxnSp>
        <p:nvCxnSpPr>
          <p:cNvPr id="65" name="Straight Arrow Connector 22">
            <a:extLst>
              <a:ext uri="{FF2B5EF4-FFF2-40B4-BE49-F238E27FC236}">
                <a16:creationId xmlns:a16="http://schemas.microsoft.com/office/drawing/2014/main" id="{3044160F-70D7-9EB9-2B2B-2DA9AC4573A1}"/>
              </a:ext>
            </a:extLst>
          </p:cNvPr>
          <p:cNvCxnSpPr>
            <a:cxnSpLocks/>
            <a:stCxn id="55" idx="3"/>
            <a:endCxn id="71" idx="1"/>
          </p:cNvCxnSpPr>
          <p:nvPr/>
        </p:nvCxnSpPr>
        <p:spPr>
          <a:xfrm flipV="1">
            <a:off x="2717546" y="2702687"/>
            <a:ext cx="5939901" cy="1815620"/>
          </a:xfrm>
          <a:prstGeom prst="bentConnector3">
            <a:avLst>
              <a:gd name="adj1" fmla="val 95798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49A0A6-DA19-A76D-497A-E47D2E4B91BF}"/>
              </a:ext>
            </a:extLst>
          </p:cNvPr>
          <p:cNvGrpSpPr/>
          <p:nvPr/>
        </p:nvGrpSpPr>
        <p:grpSpPr>
          <a:xfrm>
            <a:off x="2634540" y="1486315"/>
            <a:ext cx="1297639" cy="1119090"/>
            <a:chOff x="3728523" y="2858619"/>
            <a:chExt cx="1297639" cy="1119090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9B39011B-3C26-9CE0-5E02-FC1095445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28523" y="285861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1B66BAD8-CF56-CA90-2CF3-B7A57E65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00107" y="2963346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94AB432F-3D88-19FB-2016-CAD56849D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1762" y="3063309"/>
              <a:ext cx="914400" cy="914400"/>
            </a:xfrm>
            <a:prstGeom prst="rect">
              <a:avLst/>
            </a:prstGeom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B8F20FF-9B69-9973-E36D-DB53D0EA3F29}"/>
              </a:ext>
            </a:extLst>
          </p:cNvPr>
          <p:cNvSpPr/>
          <p:nvPr/>
        </p:nvSpPr>
        <p:spPr>
          <a:xfrm>
            <a:off x="8657447" y="2334884"/>
            <a:ext cx="1144770" cy="7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Transfer Learning</a:t>
            </a:r>
            <a:endParaRPr lang="en-IN" sz="2000" dirty="0"/>
          </a:p>
        </p:txBody>
      </p:sp>
      <p:cxnSp>
        <p:nvCxnSpPr>
          <p:cNvPr id="82" name="Straight Arrow Connector 22">
            <a:extLst>
              <a:ext uri="{FF2B5EF4-FFF2-40B4-BE49-F238E27FC236}">
                <a16:creationId xmlns:a16="http://schemas.microsoft.com/office/drawing/2014/main" id="{35BE6EC0-750F-321D-976F-B00ACAAF7187}"/>
              </a:ext>
            </a:extLst>
          </p:cNvPr>
          <p:cNvCxnSpPr>
            <a:cxnSpLocks/>
            <a:stCxn id="52" idx="3"/>
            <a:endCxn id="71" idx="1"/>
          </p:cNvCxnSpPr>
          <p:nvPr/>
        </p:nvCxnSpPr>
        <p:spPr>
          <a:xfrm>
            <a:off x="8087961" y="2394685"/>
            <a:ext cx="569486" cy="308002"/>
          </a:xfrm>
          <a:prstGeom prst="bentConnector3">
            <a:avLst>
              <a:gd name="adj1" fmla="val 58028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2">
            <a:extLst>
              <a:ext uri="{FF2B5EF4-FFF2-40B4-BE49-F238E27FC236}">
                <a16:creationId xmlns:a16="http://schemas.microsoft.com/office/drawing/2014/main" id="{8CC19C7C-53F3-E988-D33D-382DD3192BC9}"/>
              </a:ext>
            </a:extLst>
          </p:cNvPr>
          <p:cNvCxnSpPr>
            <a:cxnSpLocks/>
            <a:stCxn id="54" idx="3"/>
            <a:endCxn id="71" idx="1"/>
          </p:cNvCxnSpPr>
          <p:nvPr/>
        </p:nvCxnSpPr>
        <p:spPr>
          <a:xfrm flipV="1">
            <a:off x="8087961" y="2702687"/>
            <a:ext cx="569486" cy="247264"/>
          </a:xfrm>
          <a:prstGeom prst="bentConnector3">
            <a:avLst>
              <a:gd name="adj1" fmla="val 58028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22D03D6-07A5-3C3A-3B30-B46AF7610D8E}"/>
              </a:ext>
            </a:extLst>
          </p:cNvPr>
          <p:cNvSpPr txBox="1"/>
          <p:nvPr/>
        </p:nvSpPr>
        <p:spPr>
          <a:xfrm>
            <a:off x="6239094" y="64805"/>
            <a:ext cx="1995868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i="1" dirty="0"/>
              <a:t>Prediction Models for Reference W/L</a:t>
            </a:r>
            <a:endParaRPr lang="en-IN" sz="2000" i="1" dirty="0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1FC35E10-E073-F07F-D587-2065C48E08AF}"/>
              </a:ext>
            </a:extLst>
          </p:cNvPr>
          <p:cNvSpPr/>
          <p:nvPr/>
        </p:nvSpPr>
        <p:spPr>
          <a:xfrm rot="5400000">
            <a:off x="7349760" y="-203631"/>
            <a:ext cx="292603" cy="1519053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4E24A23-1A03-4EB7-539E-C7CDC5AE3928}"/>
              </a:ext>
            </a:extLst>
          </p:cNvPr>
          <p:cNvSpPr txBox="1"/>
          <p:nvPr/>
        </p:nvSpPr>
        <p:spPr>
          <a:xfrm>
            <a:off x="9759157" y="18758"/>
            <a:ext cx="1995868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i="1" dirty="0"/>
              <a:t>Prediction Models for New DNN W/L</a:t>
            </a:r>
            <a:endParaRPr lang="en-IN" sz="2000" i="1" dirty="0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C4A626FA-E7C5-F689-E3A5-E3A2196FA92D}"/>
              </a:ext>
            </a:extLst>
          </p:cNvPr>
          <p:cNvSpPr/>
          <p:nvPr/>
        </p:nvSpPr>
        <p:spPr>
          <a:xfrm rot="5400000">
            <a:off x="10758314" y="-179437"/>
            <a:ext cx="302355" cy="1409704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59C7148-83CE-22E9-047D-C9EA47E26127}"/>
              </a:ext>
            </a:extLst>
          </p:cNvPr>
          <p:cNvSpPr/>
          <p:nvPr/>
        </p:nvSpPr>
        <p:spPr>
          <a:xfrm>
            <a:off x="5768341" y="835332"/>
            <a:ext cx="792000" cy="7356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Curve Fit</a:t>
            </a:r>
            <a:endParaRPr lang="en-IN" sz="20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06408E-EC4A-3AD4-5901-D23005ACBE6E}"/>
              </a:ext>
            </a:extLst>
          </p:cNvPr>
          <p:cNvSpPr/>
          <p:nvPr/>
        </p:nvSpPr>
        <p:spPr>
          <a:xfrm>
            <a:off x="8761832" y="835332"/>
            <a:ext cx="936000" cy="7356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Curve Adapt.</a:t>
            </a:r>
            <a:endParaRPr lang="en-IN" sz="2000" dirty="0"/>
          </a:p>
        </p:txBody>
      </p:sp>
      <p:cxnSp>
        <p:nvCxnSpPr>
          <p:cNvPr id="103" name="Straight Arrow Connector 22">
            <a:extLst>
              <a:ext uri="{FF2B5EF4-FFF2-40B4-BE49-F238E27FC236}">
                <a16:creationId xmlns:a16="http://schemas.microsoft.com/office/drawing/2014/main" id="{D0F784C3-C0BC-FDC0-D7FF-F8674713D89E}"/>
              </a:ext>
            </a:extLst>
          </p:cNvPr>
          <p:cNvCxnSpPr>
            <a:cxnSpLocks/>
            <a:stCxn id="55" idx="3"/>
            <a:endCxn id="102" idx="1"/>
          </p:cNvCxnSpPr>
          <p:nvPr/>
        </p:nvCxnSpPr>
        <p:spPr>
          <a:xfrm flipV="1">
            <a:off x="2717546" y="1203135"/>
            <a:ext cx="6044286" cy="3315172"/>
          </a:xfrm>
          <a:prstGeom prst="bentConnector3">
            <a:avLst>
              <a:gd name="adj1" fmla="val 95636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A8EFFEE-0D43-1FE1-F267-7B2A68F2EFDC}"/>
              </a:ext>
            </a:extLst>
          </p:cNvPr>
          <p:cNvSpPr/>
          <p:nvPr/>
        </p:nvSpPr>
        <p:spPr>
          <a:xfrm>
            <a:off x="10400631" y="738402"/>
            <a:ext cx="1008000" cy="432000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Fit Fn. (Time)</a:t>
            </a:r>
            <a:endParaRPr lang="en-IN" b="1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385AF453-A216-8CE6-81D9-7CBEC67AAA66}"/>
              </a:ext>
            </a:extLst>
          </p:cNvPr>
          <p:cNvSpPr/>
          <p:nvPr/>
        </p:nvSpPr>
        <p:spPr>
          <a:xfrm>
            <a:off x="10400631" y="1186505"/>
            <a:ext cx="1008000" cy="432000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Fit Fn. (Power)</a:t>
            </a:r>
            <a:endParaRPr lang="en-IN" b="1" dirty="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1121579-5BAD-258C-C750-CE3DBE4FAE20}"/>
              </a:ext>
            </a:extLst>
          </p:cNvPr>
          <p:cNvSpPr/>
          <p:nvPr/>
        </p:nvSpPr>
        <p:spPr>
          <a:xfrm>
            <a:off x="10292631" y="2202756"/>
            <a:ext cx="1224000" cy="432000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Model (Time)</a:t>
            </a:r>
            <a:endParaRPr lang="en-IN" b="1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BF54B93-ACC8-FB64-10D4-DB7291FAD224}"/>
              </a:ext>
            </a:extLst>
          </p:cNvPr>
          <p:cNvSpPr/>
          <p:nvPr/>
        </p:nvSpPr>
        <p:spPr>
          <a:xfrm>
            <a:off x="10292631" y="2758022"/>
            <a:ext cx="1224000" cy="432000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Model (Power)</a:t>
            </a:r>
            <a:endParaRPr lang="en-IN" b="1" dirty="0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6511FE84-551D-7AF1-3E69-75D490BA58A1}"/>
              </a:ext>
            </a:extLst>
          </p:cNvPr>
          <p:cNvSpPr/>
          <p:nvPr/>
        </p:nvSpPr>
        <p:spPr>
          <a:xfrm>
            <a:off x="6601956" y="1059135"/>
            <a:ext cx="216000" cy="288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FA3705E8-F3B0-2A71-9AF1-AD97C0A8FB21}"/>
              </a:ext>
            </a:extLst>
          </p:cNvPr>
          <p:cNvSpPr/>
          <p:nvPr/>
        </p:nvSpPr>
        <p:spPr>
          <a:xfrm>
            <a:off x="6185944" y="2556386"/>
            <a:ext cx="487605" cy="29260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BF6D5F8A-1FBD-A77C-D272-DC668C3C012C}"/>
              </a:ext>
            </a:extLst>
          </p:cNvPr>
          <p:cNvSpPr/>
          <p:nvPr/>
        </p:nvSpPr>
        <p:spPr>
          <a:xfrm>
            <a:off x="9824081" y="1056834"/>
            <a:ext cx="368754" cy="29260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0AED3719-2845-E8C5-80F4-D39688C0B79C}"/>
              </a:ext>
            </a:extLst>
          </p:cNvPr>
          <p:cNvSpPr/>
          <p:nvPr/>
        </p:nvSpPr>
        <p:spPr>
          <a:xfrm>
            <a:off x="9824081" y="2556386"/>
            <a:ext cx="368754" cy="29260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8B8F1848-C2EC-24BD-401B-62E6DAEC7866}"/>
              </a:ext>
            </a:extLst>
          </p:cNvPr>
          <p:cNvSpPr/>
          <p:nvPr/>
        </p:nvSpPr>
        <p:spPr>
          <a:xfrm>
            <a:off x="5490240" y="1059135"/>
            <a:ext cx="216000" cy="2880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Graphic 60" descr="Database with solid fill">
            <a:extLst>
              <a:ext uri="{FF2B5EF4-FFF2-40B4-BE49-F238E27FC236}">
                <a16:creationId xmlns:a16="http://schemas.microsoft.com/office/drawing/2014/main" id="{F4C54616-8E38-DD95-E6C3-1FC4976E7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6159" y="4034085"/>
            <a:ext cx="914400" cy="9144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3A17E5E-C4C6-5FF3-9C16-642FCDDF7169}"/>
              </a:ext>
            </a:extLst>
          </p:cNvPr>
          <p:cNvSpPr txBox="1"/>
          <p:nvPr/>
        </p:nvSpPr>
        <p:spPr>
          <a:xfrm>
            <a:off x="5379725" y="1774717"/>
            <a:ext cx="2116336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b="1" cap="small" dirty="0">
                <a:solidFill>
                  <a:schemeClr val="accent6"/>
                </a:solidFill>
              </a:rPr>
              <a:t>Analytical Approach</a:t>
            </a:r>
            <a:endParaRPr lang="en-IN" sz="2000" b="1" cap="small" dirty="0">
              <a:solidFill>
                <a:schemeClr val="accent6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B4EA47-ECAA-1D54-B44B-4BFF5E51D9E0}"/>
              </a:ext>
            </a:extLst>
          </p:cNvPr>
          <p:cNvSpPr txBox="1"/>
          <p:nvPr/>
        </p:nvSpPr>
        <p:spPr>
          <a:xfrm>
            <a:off x="5021206" y="3337136"/>
            <a:ext cx="2474856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b="1" cap="small" dirty="0" err="1">
                <a:solidFill>
                  <a:schemeClr val="accent2"/>
                </a:solidFill>
              </a:rPr>
              <a:t>PowerTrain</a:t>
            </a:r>
            <a:r>
              <a:rPr lang="en-US" sz="2000" b="1" cap="small" dirty="0">
                <a:solidFill>
                  <a:schemeClr val="accent2"/>
                </a:solidFill>
              </a:rPr>
              <a:t> Approach</a:t>
            </a:r>
            <a:endParaRPr lang="en-IN" sz="2000" b="1" cap="small" dirty="0">
              <a:solidFill>
                <a:schemeClr val="accent2"/>
              </a:solidFill>
            </a:endParaRPr>
          </a:p>
        </p:txBody>
      </p:sp>
      <p:cxnSp>
        <p:nvCxnSpPr>
          <p:cNvPr id="128" name="Straight Arrow Connector 22">
            <a:extLst>
              <a:ext uri="{FF2B5EF4-FFF2-40B4-BE49-F238E27FC236}">
                <a16:creationId xmlns:a16="http://schemas.microsoft.com/office/drawing/2014/main" id="{857BA173-FD8E-56EC-90B0-8AE224E1516D}"/>
              </a:ext>
            </a:extLst>
          </p:cNvPr>
          <p:cNvCxnSpPr>
            <a:cxnSpLocks/>
            <a:stCxn id="34" idx="3"/>
            <a:endCxn id="102" idx="1"/>
          </p:cNvCxnSpPr>
          <p:nvPr/>
        </p:nvCxnSpPr>
        <p:spPr>
          <a:xfrm>
            <a:off x="7972341" y="940479"/>
            <a:ext cx="789491" cy="262656"/>
          </a:xfrm>
          <a:prstGeom prst="bentConnector3">
            <a:avLst>
              <a:gd name="adj1" fmla="val 55791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22">
            <a:extLst>
              <a:ext uri="{FF2B5EF4-FFF2-40B4-BE49-F238E27FC236}">
                <a16:creationId xmlns:a16="http://schemas.microsoft.com/office/drawing/2014/main" id="{48AAD133-087C-2A46-F8C2-026C868702D8}"/>
              </a:ext>
            </a:extLst>
          </p:cNvPr>
          <p:cNvCxnSpPr>
            <a:cxnSpLocks/>
            <a:stCxn id="35" idx="3"/>
            <a:endCxn id="102" idx="1"/>
          </p:cNvCxnSpPr>
          <p:nvPr/>
        </p:nvCxnSpPr>
        <p:spPr>
          <a:xfrm flipV="1">
            <a:off x="7972341" y="1203135"/>
            <a:ext cx="789491" cy="185447"/>
          </a:xfrm>
          <a:prstGeom prst="bentConnector3">
            <a:avLst>
              <a:gd name="adj1" fmla="val 55791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3BBDA87-2F54-35A7-5621-412D79E6ED30}"/>
              </a:ext>
            </a:extLst>
          </p:cNvPr>
          <p:cNvSpPr txBox="1"/>
          <p:nvPr/>
        </p:nvSpPr>
        <p:spPr>
          <a:xfrm>
            <a:off x="39812" y="2662986"/>
            <a:ext cx="325964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US" sz="2000" cap="small" dirty="0">
                <a:solidFill>
                  <a:schemeClr val="accent1"/>
                </a:solidFill>
              </a:rPr>
              <a:t>1. Training: One-time, offline</a:t>
            </a:r>
            <a:endParaRPr lang="en-IN" sz="2000" cap="small" dirty="0">
              <a:solidFill>
                <a:schemeClr val="accent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EBC6AE7-3C81-8D00-6DA4-29B533450992}"/>
              </a:ext>
            </a:extLst>
          </p:cNvPr>
          <p:cNvSpPr txBox="1"/>
          <p:nvPr/>
        </p:nvSpPr>
        <p:spPr>
          <a:xfrm>
            <a:off x="39812" y="3224714"/>
            <a:ext cx="4583083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US" sz="2000" cap="small" dirty="0">
                <a:solidFill>
                  <a:schemeClr val="accent4"/>
                </a:solidFill>
              </a:rPr>
              <a:t>2. Transfer: Once, for each new Workload</a:t>
            </a:r>
            <a:endParaRPr lang="en-IN" sz="2000" cap="small" dirty="0">
              <a:solidFill>
                <a:schemeClr val="accent4"/>
              </a:solidFill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D2F5BFD-CBB5-60FB-D9A8-5DBF3919BC5D}"/>
              </a:ext>
            </a:extLst>
          </p:cNvPr>
          <p:cNvSpPr/>
          <p:nvPr/>
        </p:nvSpPr>
        <p:spPr>
          <a:xfrm rot="5400000">
            <a:off x="10820125" y="3273137"/>
            <a:ext cx="209211" cy="29260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42DCB19-B8FC-1E07-EA28-FDC4FD6717C4}"/>
              </a:ext>
            </a:extLst>
          </p:cNvPr>
          <p:cNvSpPr/>
          <p:nvPr/>
        </p:nvSpPr>
        <p:spPr>
          <a:xfrm>
            <a:off x="9577265" y="4274866"/>
            <a:ext cx="2113598" cy="311411"/>
          </a:xfrm>
          <a:prstGeom prst="roundRect">
            <a:avLst/>
          </a:prstGeom>
          <a:solidFill>
            <a:srgbClr val="9966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 err="1"/>
              <a:t>Time:Power</a:t>
            </a:r>
            <a:r>
              <a:rPr lang="en-US" b="1" dirty="0"/>
              <a:t> Pareto</a:t>
            </a:r>
            <a:endParaRPr lang="en-IN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433CA12-9EB5-17B3-D7D0-D2B19A847540}"/>
              </a:ext>
            </a:extLst>
          </p:cNvPr>
          <p:cNvSpPr txBox="1"/>
          <p:nvPr/>
        </p:nvSpPr>
        <p:spPr>
          <a:xfrm>
            <a:off x="6560341" y="4689373"/>
            <a:ext cx="2091807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r">
              <a:lnSpc>
                <a:spcPts val="1600"/>
              </a:lnSpc>
            </a:pPr>
            <a:r>
              <a:rPr lang="en-US" sz="2000" cap="small" dirty="0">
                <a:solidFill>
                  <a:srgbClr val="996633"/>
                </a:solidFill>
              </a:rPr>
              <a:t>3. Optimization: Once for Workload</a:t>
            </a:r>
            <a:endParaRPr lang="en-IN" sz="2000" cap="small" dirty="0">
              <a:solidFill>
                <a:srgbClr val="996633"/>
              </a:solidFill>
            </a:endParaRP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BE1EF84A-88FF-F23A-C38A-458C771E49A2}"/>
              </a:ext>
            </a:extLst>
          </p:cNvPr>
          <p:cNvSpPr/>
          <p:nvPr/>
        </p:nvSpPr>
        <p:spPr>
          <a:xfrm rot="5400000">
            <a:off x="10809273" y="3994815"/>
            <a:ext cx="230916" cy="29260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2A95A4C-4B6C-949A-F52E-FD32EF891CDD}"/>
              </a:ext>
            </a:extLst>
          </p:cNvPr>
          <p:cNvSpPr/>
          <p:nvPr/>
        </p:nvSpPr>
        <p:spPr>
          <a:xfrm>
            <a:off x="9258300" y="3532519"/>
            <a:ext cx="2432132" cy="470117"/>
          </a:xfrm>
          <a:prstGeom prst="rect">
            <a:avLst/>
          </a:prstGeom>
          <a:solidFill>
            <a:srgbClr val="D2A374"/>
          </a:solidFill>
          <a:ln>
            <a:solidFill>
              <a:srgbClr val="9966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Predict Time &amp; Power for all Power Modes</a:t>
            </a:r>
            <a:endParaRPr lang="en-IN" sz="2000" dirty="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CA84C66-ABDE-E813-D1D8-86D352736A1F}"/>
              </a:ext>
            </a:extLst>
          </p:cNvPr>
          <p:cNvSpPr/>
          <p:nvPr/>
        </p:nvSpPr>
        <p:spPr>
          <a:xfrm>
            <a:off x="8731311" y="4177137"/>
            <a:ext cx="773031" cy="43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User Req.</a:t>
            </a:r>
            <a:endParaRPr lang="en-IN" b="1" dirty="0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B42320BD-443F-DE24-0449-2891F25B97F0}"/>
              </a:ext>
            </a:extLst>
          </p:cNvPr>
          <p:cNvSpPr/>
          <p:nvPr/>
        </p:nvSpPr>
        <p:spPr>
          <a:xfrm>
            <a:off x="8830422" y="4755682"/>
            <a:ext cx="2356071" cy="2852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i="1" dirty="0"/>
              <a:t>Selected Power Mode</a:t>
            </a:r>
            <a:endParaRPr lang="en-IN" b="1" i="1" dirty="0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11B8958F-498E-5191-4E73-2C7472F2C08F}"/>
              </a:ext>
            </a:extLst>
          </p:cNvPr>
          <p:cNvSpPr/>
          <p:nvPr/>
        </p:nvSpPr>
        <p:spPr>
          <a:xfrm rot="5400000">
            <a:off x="9710753" y="4524679"/>
            <a:ext cx="96808" cy="29260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3983E862-9782-A01A-A68C-C8CDB150594A}"/>
              </a:ext>
            </a:extLst>
          </p:cNvPr>
          <p:cNvSpPr/>
          <p:nvPr/>
        </p:nvSpPr>
        <p:spPr>
          <a:xfrm rot="5400000">
            <a:off x="9290500" y="4532187"/>
            <a:ext cx="96808" cy="29260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9" name="Graphic 188" descr="Female Profile with solid fill">
            <a:extLst>
              <a:ext uri="{FF2B5EF4-FFF2-40B4-BE49-F238E27FC236}">
                <a16:creationId xmlns:a16="http://schemas.microsoft.com/office/drawing/2014/main" id="{044FB22D-68B1-ED4B-F817-BAD18C5EA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03313" y="3770407"/>
            <a:ext cx="437258" cy="4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4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829CEE81-A8C9-4ECA-B5DE-BF66DA68A698}"/>
              </a:ext>
            </a:extLst>
          </p:cNvPr>
          <p:cNvSpPr/>
          <p:nvPr/>
        </p:nvSpPr>
        <p:spPr>
          <a:xfrm>
            <a:off x="8682602" y="2202654"/>
            <a:ext cx="3072423" cy="1625293"/>
          </a:xfrm>
          <a:prstGeom prst="rect">
            <a:avLst/>
          </a:prstGeom>
          <a:solidFill>
            <a:srgbClr val="ECD9C6"/>
          </a:solidFill>
          <a:ln>
            <a:solidFill>
              <a:srgbClr val="99663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L-Shape 161">
            <a:extLst>
              <a:ext uri="{FF2B5EF4-FFF2-40B4-BE49-F238E27FC236}">
                <a16:creationId xmlns:a16="http://schemas.microsoft.com/office/drawing/2014/main" id="{29158C80-5207-B848-81CD-C0BBF429BEDF}"/>
              </a:ext>
            </a:extLst>
          </p:cNvPr>
          <p:cNvSpPr/>
          <p:nvPr/>
        </p:nvSpPr>
        <p:spPr>
          <a:xfrm rot="10800000">
            <a:off x="13864" y="193836"/>
            <a:ext cx="8302698" cy="2204990"/>
          </a:xfrm>
          <a:custGeom>
            <a:avLst/>
            <a:gdLst>
              <a:gd name="connsiteX0" fmla="*/ 0 w 8282378"/>
              <a:gd name="connsiteY0" fmla="*/ 0 h 3559042"/>
              <a:gd name="connsiteX1" fmla="*/ 3560715 w 8282378"/>
              <a:gd name="connsiteY1" fmla="*/ 0 h 3559042"/>
              <a:gd name="connsiteX2" fmla="*/ 3560715 w 8282378"/>
              <a:gd name="connsiteY2" fmla="*/ 941723 h 3559042"/>
              <a:gd name="connsiteX3" fmla="*/ 8282378 w 8282378"/>
              <a:gd name="connsiteY3" fmla="*/ 941723 h 3559042"/>
              <a:gd name="connsiteX4" fmla="*/ 8282378 w 8282378"/>
              <a:gd name="connsiteY4" fmla="*/ 3559042 h 3559042"/>
              <a:gd name="connsiteX5" fmla="*/ 0 w 8282378"/>
              <a:gd name="connsiteY5" fmla="*/ 3559042 h 3559042"/>
              <a:gd name="connsiteX6" fmla="*/ 0 w 8282378"/>
              <a:gd name="connsiteY6" fmla="*/ 0 h 3559042"/>
              <a:gd name="connsiteX0" fmla="*/ 0 w 8282378"/>
              <a:gd name="connsiteY0" fmla="*/ 0 h 3559042"/>
              <a:gd name="connsiteX1" fmla="*/ 3560715 w 8282378"/>
              <a:gd name="connsiteY1" fmla="*/ 941723 h 3559042"/>
              <a:gd name="connsiteX2" fmla="*/ 8282378 w 8282378"/>
              <a:gd name="connsiteY2" fmla="*/ 941723 h 3559042"/>
              <a:gd name="connsiteX3" fmla="*/ 8282378 w 8282378"/>
              <a:gd name="connsiteY3" fmla="*/ 3559042 h 3559042"/>
              <a:gd name="connsiteX4" fmla="*/ 0 w 8282378"/>
              <a:gd name="connsiteY4" fmla="*/ 3559042 h 3559042"/>
              <a:gd name="connsiteX5" fmla="*/ 0 w 8282378"/>
              <a:gd name="connsiteY5" fmla="*/ 0 h 3559042"/>
              <a:gd name="connsiteX0" fmla="*/ 0 w 8282378"/>
              <a:gd name="connsiteY0" fmla="*/ 0 h 3559042"/>
              <a:gd name="connsiteX1" fmla="*/ 8282378 w 8282378"/>
              <a:gd name="connsiteY1" fmla="*/ 941723 h 3559042"/>
              <a:gd name="connsiteX2" fmla="*/ 8282378 w 8282378"/>
              <a:gd name="connsiteY2" fmla="*/ 3559042 h 3559042"/>
              <a:gd name="connsiteX3" fmla="*/ 0 w 8282378"/>
              <a:gd name="connsiteY3" fmla="*/ 3559042 h 3559042"/>
              <a:gd name="connsiteX4" fmla="*/ 0 w 8282378"/>
              <a:gd name="connsiteY4" fmla="*/ 0 h 3559042"/>
              <a:gd name="connsiteX0" fmla="*/ 0 w 8302698"/>
              <a:gd name="connsiteY0" fmla="*/ 0 h 2746242"/>
              <a:gd name="connsiteX1" fmla="*/ 8302698 w 8302698"/>
              <a:gd name="connsiteY1" fmla="*/ 128923 h 2746242"/>
              <a:gd name="connsiteX2" fmla="*/ 8302698 w 8302698"/>
              <a:gd name="connsiteY2" fmla="*/ 2746242 h 2746242"/>
              <a:gd name="connsiteX3" fmla="*/ 20320 w 8302698"/>
              <a:gd name="connsiteY3" fmla="*/ 2746242 h 2746242"/>
              <a:gd name="connsiteX4" fmla="*/ 0 w 8302698"/>
              <a:gd name="connsiteY4" fmla="*/ 0 h 2746242"/>
              <a:gd name="connsiteX0" fmla="*/ 0 w 8302698"/>
              <a:gd name="connsiteY0" fmla="*/ 1794 h 2748036"/>
              <a:gd name="connsiteX1" fmla="*/ 8292538 w 8302698"/>
              <a:gd name="connsiteY1" fmla="*/ 0 h 2748036"/>
              <a:gd name="connsiteX2" fmla="*/ 8302698 w 8302698"/>
              <a:gd name="connsiteY2" fmla="*/ 2748036 h 2748036"/>
              <a:gd name="connsiteX3" fmla="*/ 20320 w 8302698"/>
              <a:gd name="connsiteY3" fmla="*/ 2748036 h 2748036"/>
              <a:gd name="connsiteX4" fmla="*/ 0 w 8302698"/>
              <a:gd name="connsiteY4" fmla="*/ 1794 h 274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2698" h="2748036">
                <a:moveTo>
                  <a:pt x="0" y="1794"/>
                </a:moveTo>
                <a:lnTo>
                  <a:pt x="8292538" y="0"/>
                </a:lnTo>
                <a:cubicBezTo>
                  <a:pt x="8295925" y="916012"/>
                  <a:pt x="8299311" y="1832024"/>
                  <a:pt x="8302698" y="2748036"/>
                </a:cubicBezTo>
                <a:lnTo>
                  <a:pt x="20320" y="2748036"/>
                </a:lnTo>
                <a:lnTo>
                  <a:pt x="0" y="179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9B24F38-D32A-F312-7CA3-57CB5C2EF27B}"/>
              </a:ext>
            </a:extLst>
          </p:cNvPr>
          <p:cNvSpPr/>
          <p:nvPr/>
        </p:nvSpPr>
        <p:spPr>
          <a:xfrm>
            <a:off x="10233489" y="844997"/>
            <a:ext cx="1382484" cy="1195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8D3AFBC-340B-C7A6-4BA7-868E43F25C10}"/>
              </a:ext>
            </a:extLst>
          </p:cNvPr>
          <p:cNvSpPr/>
          <p:nvPr/>
        </p:nvSpPr>
        <p:spPr>
          <a:xfrm>
            <a:off x="6804819" y="855157"/>
            <a:ext cx="1382484" cy="1195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EEE519-48BE-33BE-6E21-937450449210}"/>
              </a:ext>
            </a:extLst>
          </p:cNvPr>
          <p:cNvSpPr/>
          <p:nvPr/>
        </p:nvSpPr>
        <p:spPr>
          <a:xfrm>
            <a:off x="9205" y="3045659"/>
            <a:ext cx="4613691" cy="16252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7EAF2-381E-906C-8472-7137061A1833}"/>
              </a:ext>
            </a:extLst>
          </p:cNvPr>
          <p:cNvSpPr/>
          <p:nvPr/>
        </p:nvSpPr>
        <p:spPr>
          <a:xfrm>
            <a:off x="1531273" y="1084574"/>
            <a:ext cx="1144770" cy="73560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Detailed Profiling</a:t>
            </a:r>
            <a:endParaRPr lang="en-IN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235C15-683B-34F2-8EF5-F6D4E94B1F4F}"/>
              </a:ext>
            </a:extLst>
          </p:cNvPr>
          <p:cNvSpPr/>
          <p:nvPr/>
        </p:nvSpPr>
        <p:spPr>
          <a:xfrm>
            <a:off x="97832" y="1036920"/>
            <a:ext cx="1319765" cy="360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  <a:cs typeface="Calibri"/>
              </a:rPr>
              <a:t>DNN Arch.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DBA970-12A1-7B1F-8065-5FC59CA6C8D0}"/>
              </a:ext>
            </a:extLst>
          </p:cNvPr>
          <p:cNvSpPr/>
          <p:nvPr/>
        </p:nvSpPr>
        <p:spPr>
          <a:xfrm>
            <a:off x="97832" y="1507037"/>
            <a:ext cx="1319765" cy="43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ts val="1600"/>
              </a:lnSpc>
            </a:pPr>
            <a:r>
              <a:rPr lang="en-IN" dirty="0">
                <a:cs typeface="Calibri"/>
              </a:rPr>
              <a:t>Dataset</a:t>
            </a:r>
            <a:endParaRPr lang="en-I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D7A00-82E2-AE25-4CE1-364F9C59CC76}"/>
              </a:ext>
            </a:extLst>
          </p:cNvPr>
          <p:cNvSpPr txBox="1"/>
          <p:nvPr/>
        </p:nvSpPr>
        <p:spPr>
          <a:xfrm>
            <a:off x="42235" y="480909"/>
            <a:ext cx="1537639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600"/>
              </a:lnSpc>
              <a:defRPr b="1" cap="small">
                <a:solidFill>
                  <a:schemeClr val="accent4"/>
                </a:solidFill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</a:rPr>
              <a:t>Reference DNN Workload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7CDD71-FACC-1728-F5CB-8F20AB370FA9}"/>
              </a:ext>
            </a:extLst>
          </p:cNvPr>
          <p:cNvSpPr txBox="1"/>
          <p:nvPr/>
        </p:nvSpPr>
        <p:spPr>
          <a:xfrm>
            <a:off x="2013265" y="328862"/>
            <a:ext cx="1961660" cy="631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i="1" dirty="0"/>
              <a:t>Time &amp; Power for ~4k Power Modes of Refn. W/L</a:t>
            </a:r>
            <a:endParaRPr lang="en-IN" sz="2000" i="1" dirty="0"/>
          </a:p>
        </p:txBody>
      </p:sp>
      <p:cxnSp>
        <p:nvCxnSpPr>
          <p:cNvPr id="42" name="Straight Arrow Connector 22">
            <a:extLst>
              <a:ext uri="{FF2B5EF4-FFF2-40B4-BE49-F238E27FC236}">
                <a16:creationId xmlns:a16="http://schemas.microsoft.com/office/drawing/2014/main" id="{7AE6B035-DFFD-0C08-D5A4-C080900BE7C1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2676043" y="1452377"/>
            <a:ext cx="2255224" cy="63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601C6-B092-BC15-52B6-9C22232A814B}"/>
              </a:ext>
            </a:extLst>
          </p:cNvPr>
          <p:cNvSpPr/>
          <p:nvPr/>
        </p:nvSpPr>
        <p:spPr>
          <a:xfrm>
            <a:off x="4931267" y="1085204"/>
            <a:ext cx="1144770" cy="7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NN Training</a:t>
            </a:r>
            <a:endParaRPr lang="en-IN" sz="20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8DFFF41-8D35-9296-008C-4E03AFE742B3}"/>
              </a:ext>
            </a:extLst>
          </p:cNvPr>
          <p:cNvSpPr/>
          <p:nvPr/>
        </p:nvSpPr>
        <p:spPr>
          <a:xfrm>
            <a:off x="6863961" y="929005"/>
            <a:ext cx="1224000" cy="432000"/>
          </a:xfrm>
          <a:prstGeom prst="roundRect">
            <a:avLst/>
          </a:prstGeom>
          <a:ln/>
          <a:effectLst>
            <a:outerShdw dist="63500" dir="2700000" algn="ctr" rotWithShape="0">
              <a:schemeClr val="accent1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Model (Time)</a:t>
            </a:r>
            <a:endParaRPr lang="en-IN" b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483D4A3-C5DB-123F-A216-2DCB90085E15}"/>
              </a:ext>
            </a:extLst>
          </p:cNvPr>
          <p:cNvSpPr/>
          <p:nvPr/>
        </p:nvSpPr>
        <p:spPr>
          <a:xfrm>
            <a:off x="6863961" y="1484271"/>
            <a:ext cx="1224000" cy="432000"/>
          </a:xfrm>
          <a:prstGeom prst="roundRect">
            <a:avLst/>
          </a:prstGeom>
          <a:ln/>
          <a:effectLst>
            <a:outerShdw dist="63500" dir="2700000" algn="ctr" rotWithShape="0">
              <a:schemeClr val="accent1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Model (Power)</a:t>
            </a:r>
            <a:endParaRPr lang="en-IN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08803C2-915E-D3E3-AB5A-50CA3682B3CF}"/>
              </a:ext>
            </a:extLst>
          </p:cNvPr>
          <p:cNvSpPr/>
          <p:nvPr/>
        </p:nvSpPr>
        <p:spPr>
          <a:xfrm>
            <a:off x="1572776" y="3733944"/>
            <a:ext cx="1144770" cy="7356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Concise Profiling</a:t>
            </a:r>
            <a:endParaRPr lang="en-IN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B61B15-7121-DE78-829F-111BC85ADC6E}"/>
              </a:ext>
            </a:extLst>
          </p:cNvPr>
          <p:cNvSpPr/>
          <p:nvPr/>
        </p:nvSpPr>
        <p:spPr>
          <a:xfrm>
            <a:off x="97832" y="3686290"/>
            <a:ext cx="1319765" cy="360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dirty="0">
                <a:solidFill>
                  <a:schemeClr val="bg1"/>
                </a:solidFill>
                <a:cs typeface="Calibri"/>
              </a:rPr>
              <a:t>DNN Arch.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7C192A2-8359-C613-9471-5A5BAC9C899B}"/>
              </a:ext>
            </a:extLst>
          </p:cNvPr>
          <p:cNvSpPr/>
          <p:nvPr/>
        </p:nvSpPr>
        <p:spPr>
          <a:xfrm>
            <a:off x="97832" y="4156407"/>
            <a:ext cx="1319765" cy="43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ts val="1600"/>
              </a:lnSpc>
            </a:pPr>
            <a:r>
              <a:rPr lang="en-IN" dirty="0">
                <a:cs typeface="Calibri"/>
              </a:rPr>
              <a:t>Dataset</a:t>
            </a:r>
            <a:endParaRPr lang="en-IN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467C4B-EF3F-81DB-7E84-7BBB40904FDB}"/>
              </a:ext>
            </a:extLst>
          </p:cNvPr>
          <p:cNvSpPr txBox="1"/>
          <p:nvPr/>
        </p:nvSpPr>
        <p:spPr>
          <a:xfrm>
            <a:off x="-11105" y="3130279"/>
            <a:ext cx="1537639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b="1" cap="small" dirty="0">
                <a:solidFill>
                  <a:schemeClr val="accent4"/>
                </a:solidFill>
              </a:rPr>
              <a:t>New DNN Workload</a:t>
            </a:r>
            <a:endParaRPr lang="en-IN" sz="2000" b="1" cap="small" dirty="0">
              <a:solidFill>
                <a:schemeClr val="accent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62AE38-0D17-5852-91E3-70A73A628892}"/>
              </a:ext>
            </a:extLst>
          </p:cNvPr>
          <p:cNvSpPr txBox="1"/>
          <p:nvPr/>
        </p:nvSpPr>
        <p:spPr>
          <a:xfrm>
            <a:off x="2696673" y="3093313"/>
            <a:ext cx="1862301" cy="631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US" sz="2000" i="1" dirty="0"/>
              <a:t>Time &amp; Power for ~50 Power Modes of New W/L</a:t>
            </a:r>
            <a:endParaRPr lang="en-IN" sz="2000" i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49A0A6-DA19-A76D-497A-E47D2E4B91BF}"/>
              </a:ext>
            </a:extLst>
          </p:cNvPr>
          <p:cNvGrpSpPr/>
          <p:nvPr/>
        </p:nvGrpSpPr>
        <p:grpSpPr>
          <a:xfrm>
            <a:off x="2634540" y="907195"/>
            <a:ext cx="1297639" cy="1119090"/>
            <a:chOff x="3728523" y="2858619"/>
            <a:chExt cx="1297639" cy="1119090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9B39011B-3C26-9CE0-5E02-FC1095445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28523" y="285861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1B66BAD8-CF56-CA90-2CF3-B7A57E65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00107" y="2963346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94AB432F-3D88-19FB-2016-CAD56849D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1762" y="3063309"/>
              <a:ext cx="914400" cy="914400"/>
            </a:xfrm>
            <a:prstGeom prst="rect">
              <a:avLst/>
            </a:prstGeom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B8F20FF-9B69-9973-E36D-DB53D0EA3F29}"/>
              </a:ext>
            </a:extLst>
          </p:cNvPr>
          <p:cNvSpPr/>
          <p:nvPr/>
        </p:nvSpPr>
        <p:spPr>
          <a:xfrm>
            <a:off x="8657447" y="1075044"/>
            <a:ext cx="1144770" cy="7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Transfer Learning</a:t>
            </a:r>
            <a:endParaRPr lang="en-IN" sz="2000" dirty="0"/>
          </a:p>
        </p:txBody>
      </p:sp>
      <p:cxnSp>
        <p:nvCxnSpPr>
          <p:cNvPr id="82" name="Straight Arrow Connector 22">
            <a:extLst>
              <a:ext uri="{FF2B5EF4-FFF2-40B4-BE49-F238E27FC236}">
                <a16:creationId xmlns:a16="http://schemas.microsoft.com/office/drawing/2014/main" id="{35BE6EC0-750F-321D-976F-B00ACAAF7187}"/>
              </a:ext>
            </a:extLst>
          </p:cNvPr>
          <p:cNvCxnSpPr>
            <a:cxnSpLocks/>
            <a:stCxn id="52" idx="3"/>
            <a:endCxn id="71" idx="1"/>
          </p:cNvCxnSpPr>
          <p:nvPr/>
        </p:nvCxnSpPr>
        <p:spPr>
          <a:xfrm>
            <a:off x="8087961" y="1145005"/>
            <a:ext cx="569486" cy="29784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22">
            <a:extLst>
              <a:ext uri="{FF2B5EF4-FFF2-40B4-BE49-F238E27FC236}">
                <a16:creationId xmlns:a16="http://schemas.microsoft.com/office/drawing/2014/main" id="{8CC19C7C-53F3-E988-D33D-382DD3192BC9}"/>
              </a:ext>
            </a:extLst>
          </p:cNvPr>
          <p:cNvCxnSpPr>
            <a:cxnSpLocks/>
            <a:stCxn id="54" idx="3"/>
            <a:endCxn id="71" idx="1"/>
          </p:cNvCxnSpPr>
          <p:nvPr/>
        </p:nvCxnSpPr>
        <p:spPr>
          <a:xfrm flipV="1">
            <a:off x="8087961" y="1442847"/>
            <a:ext cx="569486" cy="257424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1121579-5BAD-258C-C750-CE3DBE4FAE20}"/>
              </a:ext>
            </a:extLst>
          </p:cNvPr>
          <p:cNvSpPr/>
          <p:nvPr/>
        </p:nvSpPr>
        <p:spPr>
          <a:xfrm>
            <a:off x="10292631" y="942916"/>
            <a:ext cx="1224000" cy="432000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Model (Time)</a:t>
            </a:r>
            <a:endParaRPr lang="en-IN" b="1" dirty="0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BF54B93-ACC8-FB64-10D4-DB7291FAD224}"/>
              </a:ext>
            </a:extLst>
          </p:cNvPr>
          <p:cNvSpPr/>
          <p:nvPr/>
        </p:nvSpPr>
        <p:spPr>
          <a:xfrm>
            <a:off x="10292631" y="1498182"/>
            <a:ext cx="1224000" cy="432000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Model (Power)</a:t>
            </a:r>
            <a:endParaRPr lang="en-IN" b="1" dirty="0"/>
          </a:p>
        </p:txBody>
      </p: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FA3705E8-F3B0-2A71-9AF1-AD97C0A8FB21}"/>
              </a:ext>
            </a:extLst>
          </p:cNvPr>
          <p:cNvSpPr/>
          <p:nvPr/>
        </p:nvSpPr>
        <p:spPr>
          <a:xfrm>
            <a:off x="6185944" y="1306706"/>
            <a:ext cx="487605" cy="29260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0AED3719-2845-E8C5-80F4-D39688C0B79C}"/>
              </a:ext>
            </a:extLst>
          </p:cNvPr>
          <p:cNvSpPr/>
          <p:nvPr/>
        </p:nvSpPr>
        <p:spPr>
          <a:xfrm>
            <a:off x="9824081" y="1296546"/>
            <a:ext cx="368754" cy="29260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B4EA47-ECAA-1D54-B44B-4BFF5E51D9E0}"/>
              </a:ext>
            </a:extLst>
          </p:cNvPr>
          <p:cNvSpPr txBox="1"/>
          <p:nvPr/>
        </p:nvSpPr>
        <p:spPr>
          <a:xfrm>
            <a:off x="5041526" y="2148416"/>
            <a:ext cx="2474856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b="1" cap="small" dirty="0" err="1">
                <a:solidFill>
                  <a:schemeClr val="accent2"/>
                </a:solidFill>
              </a:rPr>
              <a:t>PowerTrain</a:t>
            </a:r>
            <a:r>
              <a:rPr lang="en-US" sz="2000" b="1" cap="small" dirty="0">
                <a:solidFill>
                  <a:schemeClr val="accent2"/>
                </a:solidFill>
              </a:rPr>
              <a:t> Approach</a:t>
            </a:r>
            <a:endParaRPr lang="en-IN" sz="2000" b="1" cap="small" dirty="0">
              <a:solidFill>
                <a:schemeClr val="accent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BBDA87-2F54-35A7-5621-412D79E6ED30}"/>
              </a:ext>
            </a:extLst>
          </p:cNvPr>
          <p:cNvSpPr txBox="1"/>
          <p:nvPr/>
        </p:nvSpPr>
        <p:spPr>
          <a:xfrm>
            <a:off x="39812" y="2459786"/>
            <a:ext cx="325964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US" sz="2000" cap="small" dirty="0">
                <a:solidFill>
                  <a:schemeClr val="accent1"/>
                </a:solidFill>
              </a:rPr>
              <a:t>1. Training: One-time, offline</a:t>
            </a:r>
            <a:endParaRPr lang="en-IN" sz="2000" cap="small" dirty="0">
              <a:solidFill>
                <a:schemeClr val="accent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EBC6AE7-3C81-8D00-6DA4-29B533450992}"/>
              </a:ext>
            </a:extLst>
          </p:cNvPr>
          <p:cNvSpPr txBox="1"/>
          <p:nvPr/>
        </p:nvSpPr>
        <p:spPr>
          <a:xfrm>
            <a:off x="39812" y="2808154"/>
            <a:ext cx="4583083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US" sz="2000" cap="small" dirty="0">
                <a:solidFill>
                  <a:schemeClr val="accent4"/>
                </a:solidFill>
              </a:rPr>
              <a:t>2. Transfer: Once, for each new Workload</a:t>
            </a:r>
            <a:endParaRPr lang="en-IN" sz="2000" cap="small" dirty="0">
              <a:solidFill>
                <a:schemeClr val="accent4"/>
              </a:solidFill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D2F5BFD-CBB5-60FB-D9A8-5DBF3919BC5D}"/>
              </a:ext>
            </a:extLst>
          </p:cNvPr>
          <p:cNvSpPr/>
          <p:nvPr/>
        </p:nvSpPr>
        <p:spPr>
          <a:xfrm rot="5400000">
            <a:off x="10820125" y="2694017"/>
            <a:ext cx="209211" cy="29260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42DCB19-B8FC-1E07-EA28-FDC4FD6717C4}"/>
              </a:ext>
            </a:extLst>
          </p:cNvPr>
          <p:cNvSpPr/>
          <p:nvPr/>
        </p:nvSpPr>
        <p:spPr>
          <a:xfrm>
            <a:off x="9577265" y="3015026"/>
            <a:ext cx="2113598" cy="311411"/>
          </a:xfrm>
          <a:prstGeom prst="roundRect">
            <a:avLst/>
          </a:prstGeom>
          <a:solidFill>
            <a:srgbClr val="9966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 err="1"/>
              <a:t>Time:Power</a:t>
            </a:r>
            <a:r>
              <a:rPr lang="en-US" b="1" dirty="0"/>
              <a:t> Pareto</a:t>
            </a:r>
            <a:endParaRPr lang="en-IN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433CA12-9EB5-17B3-D7D0-D2B19A847540}"/>
              </a:ext>
            </a:extLst>
          </p:cNvPr>
          <p:cNvSpPr txBox="1"/>
          <p:nvPr/>
        </p:nvSpPr>
        <p:spPr>
          <a:xfrm>
            <a:off x="8282772" y="3945861"/>
            <a:ext cx="4019718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cap="small" dirty="0">
                <a:solidFill>
                  <a:srgbClr val="996633"/>
                </a:solidFill>
              </a:rPr>
              <a:t>3. Optimization: Once for Workload</a:t>
            </a:r>
            <a:endParaRPr lang="en-IN" sz="2000" cap="small" dirty="0">
              <a:solidFill>
                <a:srgbClr val="996633"/>
              </a:solidFill>
            </a:endParaRPr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BE1EF84A-88FF-F23A-C38A-458C771E49A2}"/>
              </a:ext>
            </a:extLst>
          </p:cNvPr>
          <p:cNvSpPr/>
          <p:nvPr/>
        </p:nvSpPr>
        <p:spPr>
          <a:xfrm rot="5400000">
            <a:off x="10799113" y="2003455"/>
            <a:ext cx="230916" cy="29260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2A95A4C-4B6C-949A-F52E-FD32EF891CDD}"/>
              </a:ext>
            </a:extLst>
          </p:cNvPr>
          <p:cNvSpPr/>
          <p:nvPr/>
        </p:nvSpPr>
        <p:spPr>
          <a:xfrm>
            <a:off x="9258300" y="2272679"/>
            <a:ext cx="2432132" cy="470117"/>
          </a:xfrm>
          <a:prstGeom prst="rect">
            <a:avLst/>
          </a:prstGeom>
          <a:solidFill>
            <a:srgbClr val="D2A374"/>
          </a:solidFill>
          <a:ln>
            <a:solidFill>
              <a:srgbClr val="9966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Predict Time &amp; Power for all Power Modes</a:t>
            </a:r>
            <a:endParaRPr lang="en-IN" sz="2000" dirty="0"/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CA84C66-ABDE-E813-D1D8-86D352736A1F}"/>
              </a:ext>
            </a:extLst>
          </p:cNvPr>
          <p:cNvSpPr/>
          <p:nvPr/>
        </p:nvSpPr>
        <p:spPr>
          <a:xfrm>
            <a:off x="8731311" y="2917297"/>
            <a:ext cx="773031" cy="43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User Req.</a:t>
            </a:r>
            <a:endParaRPr lang="en-IN" b="1" dirty="0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B42320BD-443F-DE24-0449-2891F25B97F0}"/>
              </a:ext>
            </a:extLst>
          </p:cNvPr>
          <p:cNvSpPr/>
          <p:nvPr/>
        </p:nvSpPr>
        <p:spPr>
          <a:xfrm>
            <a:off x="8830422" y="3495842"/>
            <a:ext cx="2356071" cy="2852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i="1" dirty="0"/>
              <a:t>Selected Power Mode</a:t>
            </a:r>
            <a:endParaRPr lang="en-IN" b="1" i="1" dirty="0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11B8958F-498E-5191-4E73-2C7472F2C08F}"/>
              </a:ext>
            </a:extLst>
          </p:cNvPr>
          <p:cNvSpPr/>
          <p:nvPr/>
        </p:nvSpPr>
        <p:spPr>
          <a:xfrm rot="5400000">
            <a:off x="9710753" y="3264839"/>
            <a:ext cx="96808" cy="29260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Arrow: Right 183">
            <a:extLst>
              <a:ext uri="{FF2B5EF4-FFF2-40B4-BE49-F238E27FC236}">
                <a16:creationId xmlns:a16="http://schemas.microsoft.com/office/drawing/2014/main" id="{3983E862-9782-A01A-A68C-C8CDB150594A}"/>
              </a:ext>
            </a:extLst>
          </p:cNvPr>
          <p:cNvSpPr/>
          <p:nvPr/>
        </p:nvSpPr>
        <p:spPr>
          <a:xfrm rot="5400000">
            <a:off x="9290500" y="3272347"/>
            <a:ext cx="96808" cy="29260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9" name="Graphic 188" descr="Female Profile with solid fill">
            <a:extLst>
              <a:ext uri="{FF2B5EF4-FFF2-40B4-BE49-F238E27FC236}">
                <a16:creationId xmlns:a16="http://schemas.microsoft.com/office/drawing/2014/main" id="{044FB22D-68B1-ED4B-F817-BAD18C5EA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3313" y="2510567"/>
            <a:ext cx="437258" cy="43725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755586-8619-18C0-97CA-35C10AA9F52A}"/>
              </a:ext>
            </a:extLst>
          </p:cNvPr>
          <p:cNvCxnSpPr>
            <a:cxnSpLocks/>
          </p:cNvCxnSpPr>
          <p:nvPr/>
        </p:nvCxnSpPr>
        <p:spPr>
          <a:xfrm>
            <a:off x="2717546" y="4101747"/>
            <a:ext cx="5651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Database with solid fill">
            <a:extLst>
              <a:ext uri="{FF2B5EF4-FFF2-40B4-BE49-F238E27FC236}">
                <a16:creationId xmlns:a16="http://schemas.microsoft.com/office/drawing/2014/main" id="{F4C54616-8E38-DD95-E6C3-1FC4976E7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6159" y="3617525"/>
            <a:ext cx="914400" cy="9144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10C497-72E2-CFD6-0004-F4B938CA86F7}"/>
              </a:ext>
            </a:extLst>
          </p:cNvPr>
          <p:cNvCxnSpPr>
            <a:cxnSpLocks/>
          </p:cNvCxnSpPr>
          <p:nvPr/>
        </p:nvCxnSpPr>
        <p:spPr>
          <a:xfrm flipV="1">
            <a:off x="8368958" y="1442847"/>
            <a:ext cx="0" cy="265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E5F463-1B9C-E8AF-D51B-BA11ECE938D5}"/>
              </a:ext>
            </a:extLst>
          </p:cNvPr>
          <p:cNvSpPr txBox="1"/>
          <p:nvPr/>
        </p:nvSpPr>
        <p:spPr>
          <a:xfrm>
            <a:off x="6239094" y="257845"/>
            <a:ext cx="1995868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i="1" dirty="0"/>
              <a:t>Prediction Models for Reference W/L</a:t>
            </a:r>
            <a:endParaRPr lang="en-IN" sz="2000" i="1" dirty="0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2003922C-9CF4-D4DD-5FAA-719A542488FE}"/>
              </a:ext>
            </a:extLst>
          </p:cNvPr>
          <p:cNvSpPr/>
          <p:nvPr/>
        </p:nvSpPr>
        <p:spPr>
          <a:xfrm rot="5400000">
            <a:off x="7349760" y="-10591"/>
            <a:ext cx="292603" cy="1519053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376FD6-2763-746A-9D2F-27058350DF8C}"/>
              </a:ext>
            </a:extLst>
          </p:cNvPr>
          <p:cNvSpPr txBox="1"/>
          <p:nvPr/>
        </p:nvSpPr>
        <p:spPr>
          <a:xfrm>
            <a:off x="9769317" y="130518"/>
            <a:ext cx="1995868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i="1" dirty="0"/>
              <a:t>Prediction Models for New DNN W/L</a:t>
            </a:r>
            <a:endParaRPr lang="en-IN" sz="2000" i="1" dirty="0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76B9FEE4-6EDF-B302-80E3-E4108EFA672C}"/>
              </a:ext>
            </a:extLst>
          </p:cNvPr>
          <p:cNvSpPr/>
          <p:nvPr/>
        </p:nvSpPr>
        <p:spPr>
          <a:xfrm rot="5400000">
            <a:off x="10761381" y="-145863"/>
            <a:ext cx="322702" cy="1586424"/>
          </a:xfrm>
          <a:prstGeom prst="leftBrac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829CEE81-A8C9-4ECA-B5DE-BF66DA68A698}"/>
              </a:ext>
            </a:extLst>
          </p:cNvPr>
          <p:cNvSpPr/>
          <p:nvPr/>
        </p:nvSpPr>
        <p:spPr>
          <a:xfrm>
            <a:off x="39812" y="4828624"/>
            <a:ext cx="5010259" cy="1247056"/>
          </a:xfrm>
          <a:prstGeom prst="rect">
            <a:avLst/>
          </a:prstGeom>
          <a:solidFill>
            <a:srgbClr val="ECD9C6"/>
          </a:solidFill>
          <a:ln>
            <a:solidFill>
              <a:srgbClr val="99663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L-Shape 161">
            <a:extLst>
              <a:ext uri="{FF2B5EF4-FFF2-40B4-BE49-F238E27FC236}">
                <a16:creationId xmlns:a16="http://schemas.microsoft.com/office/drawing/2014/main" id="{29158C80-5207-B848-81CD-C0BBF429BEDF}"/>
              </a:ext>
            </a:extLst>
          </p:cNvPr>
          <p:cNvSpPr/>
          <p:nvPr/>
        </p:nvSpPr>
        <p:spPr>
          <a:xfrm rot="10800000">
            <a:off x="13863" y="214156"/>
            <a:ext cx="5036207" cy="2051952"/>
          </a:xfrm>
          <a:custGeom>
            <a:avLst/>
            <a:gdLst>
              <a:gd name="connsiteX0" fmla="*/ 0 w 8282378"/>
              <a:gd name="connsiteY0" fmla="*/ 0 h 3559042"/>
              <a:gd name="connsiteX1" fmla="*/ 3560715 w 8282378"/>
              <a:gd name="connsiteY1" fmla="*/ 0 h 3559042"/>
              <a:gd name="connsiteX2" fmla="*/ 3560715 w 8282378"/>
              <a:gd name="connsiteY2" fmla="*/ 941723 h 3559042"/>
              <a:gd name="connsiteX3" fmla="*/ 8282378 w 8282378"/>
              <a:gd name="connsiteY3" fmla="*/ 941723 h 3559042"/>
              <a:gd name="connsiteX4" fmla="*/ 8282378 w 8282378"/>
              <a:gd name="connsiteY4" fmla="*/ 3559042 h 3559042"/>
              <a:gd name="connsiteX5" fmla="*/ 0 w 8282378"/>
              <a:gd name="connsiteY5" fmla="*/ 3559042 h 3559042"/>
              <a:gd name="connsiteX6" fmla="*/ 0 w 8282378"/>
              <a:gd name="connsiteY6" fmla="*/ 0 h 3559042"/>
              <a:gd name="connsiteX0" fmla="*/ 0 w 8282378"/>
              <a:gd name="connsiteY0" fmla="*/ 0 h 3559042"/>
              <a:gd name="connsiteX1" fmla="*/ 3560715 w 8282378"/>
              <a:gd name="connsiteY1" fmla="*/ 941723 h 3559042"/>
              <a:gd name="connsiteX2" fmla="*/ 8282378 w 8282378"/>
              <a:gd name="connsiteY2" fmla="*/ 941723 h 3559042"/>
              <a:gd name="connsiteX3" fmla="*/ 8282378 w 8282378"/>
              <a:gd name="connsiteY3" fmla="*/ 3559042 h 3559042"/>
              <a:gd name="connsiteX4" fmla="*/ 0 w 8282378"/>
              <a:gd name="connsiteY4" fmla="*/ 3559042 h 3559042"/>
              <a:gd name="connsiteX5" fmla="*/ 0 w 8282378"/>
              <a:gd name="connsiteY5" fmla="*/ 0 h 3559042"/>
              <a:gd name="connsiteX0" fmla="*/ 0 w 8282378"/>
              <a:gd name="connsiteY0" fmla="*/ 0 h 3559042"/>
              <a:gd name="connsiteX1" fmla="*/ 8282378 w 8282378"/>
              <a:gd name="connsiteY1" fmla="*/ 941723 h 3559042"/>
              <a:gd name="connsiteX2" fmla="*/ 8282378 w 8282378"/>
              <a:gd name="connsiteY2" fmla="*/ 3559042 h 3559042"/>
              <a:gd name="connsiteX3" fmla="*/ 0 w 8282378"/>
              <a:gd name="connsiteY3" fmla="*/ 3559042 h 3559042"/>
              <a:gd name="connsiteX4" fmla="*/ 0 w 8282378"/>
              <a:gd name="connsiteY4" fmla="*/ 0 h 3559042"/>
              <a:gd name="connsiteX0" fmla="*/ 0 w 8302698"/>
              <a:gd name="connsiteY0" fmla="*/ 0 h 2746242"/>
              <a:gd name="connsiteX1" fmla="*/ 8302698 w 8302698"/>
              <a:gd name="connsiteY1" fmla="*/ 128923 h 2746242"/>
              <a:gd name="connsiteX2" fmla="*/ 8302698 w 8302698"/>
              <a:gd name="connsiteY2" fmla="*/ 2746242 h 2746242"/>
              <a:gd name="connsiteX3" fmla="*/ 20320 w 8302698"/>
              <a:gd name="connsiteY3" fmla="*/ 2746242 h 2746242"/>
              <a:gd name="connsiteX4" fmla="*/ 0 w 8302698"/>
              <a:gd name="connsiteY4" fmla="*/ 0 h 2746242"/>
              <a:gd name="connsiteX0" fmla="*/ 0 w 8302698"/>
              <a:gd name="connsiteY0" fmla="*/ 1794 h 2748036"/>
              <a:gd name="connsiteX1" fmla="*/ 8292538 w 8302698"/>
              <a:gd name="connsiteY1" fmla="*/ 0 h 2748036"/>
              <a:gd name="connsiteX2" fmla="*/ 8302698 w 8302698"/>
              <a:gd name="connsiteY2" fmla="*/ 2748036 h 2748036"/>
              <a:gd name="connsiteX3" fmla="*/ 20320 w 8302698"/>
              <a:gd name="connsiteY3" fmla="*/ 2748036 h 2748036"/>
              <a:gd name="connsiteX4" fmla="*/ 0 w 8302698"/>
              <a:gd name="connsiteY4" fmla="*/ 1794 h 274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2698" h="2748036">
                <a:moveTo>
                  <a:pt x="0" y="1794"/>
                </a:moveTo>
                <a:lnTo>
                  <a:pt x="8292538" y="0"/>
                </a:lnTo>
                <a:cubicBezTo>
                  <a:pt x="8295925" y="916012"/>
                  <a:pt x="8299311" y="1832024"/>
                  <a:pt x="8302698" y="2748036"/>
                </a:cubicBezTo>
                <a:lnTo>
                  <a:pt x="20320" y="2748036"/>
                </a:lnTo>
                <a:lnTo>
                  <a:pt x="0" y="179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EEE519-48BE-33BE-6E21-937450449210}"/>
              </a:ext>
            </a:extLst>
          </p:cNvPr>
          <p:cNvSpPr/>
          <p:nvPr/>
        </p:nvSpPr>
        <p:spPr>
          <a:xfrm>
            <a:off x="39812" y="2567436"/>
            <a:ext cx="5010259" cy="19289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DD7A00-82E2-AE25-4CE1-364F9C59CC76}"/>
              </a:ext>
            </a:extLst>
          </p:cNvPr>
          <p:cNvSpPr txBox="1"/>
          <p:nvPr/>
        </p:nvSpPr>
        <p:spPr>
          <a:xfrm>
            <a:off x="5019" y="1832228"/>
            <a:ext cx="1537639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600"/>
              </a:lnSpc>
              <a:defRPr b="1" cap="small">
                <a:solidFill>
                  <a:schemeClr val="accent4"/>
                </a:solidFill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</a:rPr>
              <a:t>Reference DNN Workload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7CDD71-FACC-1728-F5CB-8F20AB370FA9}"/>
              </a:ext>
            </a:extLst>
          </p:cNvPr>
          <p:cNvSpPr txBox="1"/>
          <p:nvPr/>
        </p:nvSpPr>
        <p:spPr>
          <a:xfrm>
            <a:off x="32065" y="349182"/>
            <a:ext cx="1961660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i="1" dirty="0"/>
              <a:t>Time &amp; Power for ~4k Power Modes </a:t>
            </a:r>
            <a:endParaRPr lang="en-IN" sz="2000" i="1" dirty="0"/>
          </a:p>
        </p:txBody>
      </p:sp>
      <p:cxnSp>
        <p:nvCxnSpPr>
          <p:cNvPr id="42" name="Straight Arrow Connector 22">
            <a:extLst>
              <a:ext uri="{FF2B5EF4-FFF2-40B4-BE49-F238E27FC236}">
                <a16:creationId xmlns:a16="http://schemas.microsoft.com/office/drawing/2014/main" id="{7AE6B035-DFFD-0C08-D5A4-C080900BE7C1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55859" y="1280287"/>
            <a:ext cx="1324208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7C601C6-B092-BC15-52B6-9C22232A814B}"/>
              </a:ext>
            </a:extLst>
          </p:cNvPr>
          <p:cNvSpPr/>
          <p:nvPr/>
        </p:nvSpPr>
        <p:spPr>
          <a:xfrm>
            <a:off x="1680067" y="912484"/>
            <a:ext cx="1144770" cy="7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NN Training</a:t>
            </a:r>
            <a:endParaRPr lang="en-IN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467C4B-EF3F-81DB-7E84-7BBB40904FDB}"/>
              </a:ext>
            </a:extLst>
          </p:cNvPr>
          <p:cNvSpPr txBox="1"/>
          <p:nvPr/>
        </p:nvSpPr>
        <p:spPr>
          <a:xfrm>
            <a:off x="1198934" y="3603095"/>
            <a:ext cx="1537639" cy="4267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b="1" cap="small" dirty="0">
                <a:solidFill>
                  <a:schemeClr val="accent4"/>
                </a:solidFill>
              </a:rPr>
              <a:t>New DNN Workload</a:t>
            </a:r>
            <a:endParaRPr lang="en-IN" sz="2000" b="1" cap="small" dirty="0">
              <a:solidFill>
                <a:schemeClr val="accent4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62AE38-0D17-5852-91E3-70A73A628892}"/>
              </a:ext>
            </a:extLst>
          </p:cNvPr>
          <p:cNvSpPr txBox="1"/>
          <p:nvPr/>
        </p:nvSpPr>
        <p:spPr>
          <a:xfrm>
            <a:off x="127453" y="2758287"/>
            <a:ext cx="1489806" cy="631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i="1" dirty="0"/>
              <a:t>Time &amp; Power for ~50 Power Modes </a:t>
            </a:r>
            <a:endParaRPr lang="en-IN" sz="2000" i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49A0A6-DA19-A76D-497A-E47D2E4B91BF}"/>
              </a:ext>
            </a:extLst>
          </p:cNvPr>
          <p:cNvGrpSpPr/>
          <p:nvPr/>
        </p:nvGrpSpPr>
        <p:grpSpPr>
          <a:xfrm>
            <a:off x="-27380" y="734475"/>
            <a:ext cx="1297639" cy="1119090"/>
            <a:chOff x="3728523" y="2858619"/>
            <a:chExt cx="1297639" cy="1119090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9B39011B-3C26-9CE0-5E02-FC1095445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28523" y="2858619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Database with solid fill">
              <a:extLst>
                <a:ext uri="{FF2B5EF4-FFF2-40B4-BE49-F238E27FC236}">
                  <a16:creationId xmlns:a16="http://schemas.microsoft.com/office/drawing/2014/main" id="{1B66BAD8-CF56-CA90-2CF3-B7A57E65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00107" y="2963346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94AB432F-3D88-19FB-2016-CAD56849D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1762" y="3063309"/>
              <a:ext cx="914400" cy="914400"/>
            </a:xfrm>
            <a:prstGeom prst="rect">
              <a:avLst/>
            </a:prstGeom>
          </p:spPr>
        </p:pic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DB8F20FF-9B69-9973-E36D-DB53D0EA3F29}"/>
              </a:ext>
            </a:extLst>
          </p:cNvPr>
          <p:cNvSpPr/>
          <p:nvPr/>
        </p:nvSpPr>
        <p:spPr>
          <a:xfrm>
            <a:off x="3468222" y="2689485"/>
            <a:ext cx="1144770" cy="7356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2000" dirty="0"/>
              <a:t>Transfer Learning</a:t>
            </a:r>
            <a:endParaRPr lang="en-IN" sz="2000" dirty="0"/>
          </a:p>
        </p:txBody>
      </p:sp>
      <p:cxnSp>
        <p:nvCxnSpPr>
          <p:cNvPr id="82" name="Straight Arrow Connector 22">
            <a:extLst>
              <a:ext uri="{FF2B5EF4-FFF2-40B4-BE49-F238E27FC236}">
                <a16:creationId xmlns:a16="http://schemas.microsoft.com/office/drawing/2014/main" id="{35BE6EC0-750F-321D-976F-B00ACAAF7187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054338" y="3057288"/>
            <a:ext cx="1413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FA3705E8-F3B0-2A71-9AF1-AD97C0A8FB21}"/>
              </a:ext>
            </a:extLst>
          </p:cNvPr>
          <p:cNvSpPr/>
          <p:nvPr/>
        </p:nvSpPr>
        <p:spPr>
          <a:xfrm>
            <a:off x="2833144" y="1133986"/>
            <a:ext cx="487605" cy="29260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BBDA87-2F54-35A7-5621-412D79E6ED30}"/>
              </a:ext>
            </a:extLst>
          </p:cNvPr>
          <p:cNvSpPr txBox="1"/>
          <p:nvPr/>
        </p:nvSpPr>
        <p:spPr>
          <a:xfrm>
            <a:off x="39812" y="31546"/>
            <a:ext cx="325964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US" sz="2000" cap="small" dirty="0">
                <a:solidFill>
                  <a:schemeClr val="accent1"/>
                </a:solidFill>
              </a:rPr>
              <a:t>1. Training</a:t>
            </a:r>
            <a:endParaRPr lang="en-IN" sz="2000" cap="small" dirty="0">
              <a:solidFill>
                <a:schemeClr val="accent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EBC6AE7-3C81-8D00-6DA4-29B533450992}"/>
              </a:ext>
            </a:extLst>
          </p:cNvPr>
          <p:cNvSpPr txBox="1"/>
          <p:nvPr/>
        </p:nvSpPr>
        <p:spPr>
          <a:xfrm>
            <a:off x="22505" y="2392144"/>
            <a:ext cx="4583083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 algn="l">
              <a:lnSpc>
                <a:spcPts val="1600"/>
              </a:lnSpc>
            </a:pPr>
            <a:r>
              <a:rPr lang="en-US" sz="2000" cap="small" dirty="0">
                <a:solidFill>
                  <a:schemeClr val="accent4"/>
                </a:solidFill>
              </a:rPr>
              <a:t>2. Transfer (</a:t>
            </a:r>
            <a:r>
              <a:rPr lang="en-US" sz="2000" cap="small" dirty="0" err="1">
                <a:solidFill>
                  <a:schemeClr val="accent4"/>
                </a:solidFill>
              </a:rPr>
              <a:t>PowerTrain</a:t>
            </a:r>
            <a:r>
              <a:rPr lang="en-US" sz="2000" cap="small" dirty="0">
                <a:solidFill>
                  <a:schemeClr val="accent4"/>
                </a:solidFill>
              </a:rPr>
              <a:t>)</a:t>
            </a:r>
            <a:endParaRPr lang="en-IN" sz="2000" cap="small" dirty="0">
              <a:solidFill>
                <a:schemeClr val="accent4"/>
              </a:solidFill>
            </a:endParaRPr>
          </a:p>
        </p:txBody>
      </p:sp>
      <p:sp>
        <p:nvSpPr>
          <p:cNvPr id="170" name="Arrow: Right 169">
            <a:extLst>
              <a:ext uri="{FF2B5EF4-FFF2-40B4-BE49-F238E27FC236}">
                <a16:creationId xmlns:a16="http://schemas.microsoft.com/office/drawing/2014/main" id="{0D2F5BFD-CBB5-60FB-D9A8-5DBF3919BC5D}"/>
              </a:ext>
            </a:extLst>
          </p:cNvPr>
          <p:cNvSpPr/>
          <p:nvPr/>
        </p:nvSpPr>
        <p:spPr>
          <a:xfrm rot="5400000">
            <a:off x="3944255" y="5368502"/>
            <a:ext cx="209211" cy="292602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433CA12-9EB5-17B3-D7D0-D2B19A847540}"/>
              </a:ext>
            </a:extLst>
          </p:cNvPr>
          <p:cNvSpPr txBox="1"/>
          <p:nvPr/>
        </p:nvSpPr>
        <p:spPr>
          <a:xfrm>
            <a:off x="-405131" y="4633919"/>
            <a:ext cx="235793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800"/>
              </a:lnSpc>
              <a:defRPr/>
            </a:lvl1pPr>
          </a:lstStyle>
          <a:p>
            <a:pPr>
              <a:lnSpc>
                <a:spcPts val="1600"/>
              </a:lnSpc>
            </a:pPr>
            <a:r>
              <a:rPr lang="en-US" sz="2000" cap="small" dirty="0">
                <a:solidFill>
                  <a:srgbClr val="996633"/>
                </a:solidFill>
              </a:rPr>
              <a:t>3. Optimization</a:t>
            </a:r>
            <a:endParaRPr lang="en-IN" sz="2000" cap="small" dirty="0">
              <a:solidFill>
                <a:srgbClr val="996633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2A95A4C-4B6C-949A-F52E-FD32EF891CDD}"/>
              </a:ext>
            </a:extLst>
          </p:cNvPr>
          <p:cNvSpPr/>
          <p:nvPr/>
        </p:nvSpPr>
        <p:spPr>
          <a:xfrm>
            <a:off x="3293780" y="4926844"/>
            <a:ext cx="1561422" cy="470117"/>
          </a:xfrm>
          <a:prstGeom prst="rect">
            <a:avLst/>
          </a:prstGeom>
          <a:solidFill>
            <a:srgbClr val="D2A374"/>
          </a:solidFill>
          <a:ln>
            <a:solidFill>
              <a:srgbClr val="99663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IN" sz="2000" dirty="0"/>
              <a:t>Optimization</a:t>
            </a: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5CA84C66-ABDE-E813-D1D8-86D352736A1F}"/>
              </a:ext>
            </a:extLst>
          </p:cNvPr>
          <p:cNvSpPr/>
          <p:nvPr/>
        </p:nvSpPr>
        <p:spPr>
          <a:xfrm>
            <a:off x="2231361" y="4951702"/>
            <a:ext cx="773031" cy="43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User Req.</a:t>
            </a:r>
            <a:endParaRPr lang="en-IN" b="1" dirty="0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B42320BD-443F-DE24-0449-2891F25B97F0}"/>
              </a:ext>
            </a:extLst>
          </p:cNvPr>
          <p:cNvSpPr/>
          <p:nvPr/>
        </p:nvSpPr>
        <p:spPr>
          <a:xfrm>
            <a:off x="3307611" y="5641957"/>
            <a:ext cx="1460212" cy="32589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i="1" dirty="0"/>
              <a:t>Power Mode</a:t>
            </a:r>
            <a:endParaRPr lang="en-IN" b="1" i="1" dirty="0"/>
          </a:p>
        </p:txBody>
      </p:sp>
      <p:sp>
        <p:nvSpPr>
          <p:cNvPr id="183" name="Arrow: Right 182">
            <a:extLst>
              <a:ext uri="{FF2B5EF4-FFF2-40B4-BE49-F238E27FC236}">
                <a16:creationId xmlns:a16="http://schemas.microsoft.com/office/drawing/2014/main" id="{11B8958F-498E-5191-4E73-2C7472F2C08F}"/>
              </a:ext>
            </a:extLst>
          </p:cNvPr>
          <p:cNvSpPr/>
          <p:nvPr/>
        </p:nvSpPr>
        <p:spPr>
          <a:xfrm>
            <a:off x="3034872" y="5045243"/>
            <a:ext cx="242259" cy="315865"/>
          </a:xfrm>
          <a:prstGeom prst="rightArrow">
            <a:avLst/>
          </a:prstGeom>
          <a:solidFill>
            <a:srgbClr val="C9925B"/>
          </a:solidFill>
          <a:ln>
            <a:solidFill>
              <a:srgbClr val="9966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9" name="Graphic 188" descr="Female Profile with solid fill">
            <a:extLst>
              <a:ext uri="{FF2B5EF4-FFF2-40B4-BE49-F238E27FC236}">
                <a16:creationId xmlns:a16="http://schemas.microsoft.com/office/drawing/2014/main" id="{044FB22D-68B1-ED4B-F817-BAD18C5EA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229" y="4967391"/>
            <a:ext cx="437258" cy="437258"/>
          </a:xfrm>
          <a:prstGeom prst="rect">
            <a:avLst/>
          </a:prstGeom>
        </p:spPr>
      </p:pic>
      <p:pic>
        <p:nvPicPr>
          <p:cNvPr id="61" name="Graphic 60" descr="Database with solid fill">
            <a:extLst>
              <a:ext uri="{FF2B5EF4-FFF2-40B4-BE49-F238E27FC236}">
                <a16:creationId xmlns:a16="http://schemas.microsoft.com/office/drawing/2014/main" id="{F4C54616-8E38-DD95-E6C3-1FC4976E77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44399" y="2692965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335C33-3AC1-935C-1E62-DCEA4DE4ACCB}"/>
              </a:ext>
            </a:extLst>
          </p:cNvPr>
          <p:cNvSpPr/>
          <p:nvPr/>
        </p:nvSpPr>
        <p:spPr>
          <a:xfrm>
            <a:off x="3345862" y="951234"/>
            <a:ext cx="1358437" cy="683506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Time and Power Models</a:t>
            </a:r>
            <a:endParaRPr lang="en-IN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9EABA2F-6C07-FE10-6DC1-D385E3006A9A}"/>
              </a:ext>
            </a:extLst>
          </p:cNvPr>
          <p:cNvSpPr/>
          <p:nvPr/>
        </p:nvSpPr>
        <p:spPr>
          <a:xfrm>
            <a:off x="3388978" y="3649767"/>
            <a:ext cx="1358437" cy="683506"/>
          </a:xfrm>
          <a:prstGeom prst="roundRect">
            <a:avLst/>
          </a:prstGeom>
          <a:effectLst>
            <a:outerShdw dist="63500" dir="2700000" algn="ctr" rotWithShape="0">
              <a:schemeClr val="accent4">
                <a:alpha val="60000"/>
              </a:scheme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b="1" dirty="0"/>
              <a:t>NN Time and Power Models</a:t>
            </a:r>
            <a:endParaRPr lang="en-IN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236B08C-2949-1593-6E9E-A74CAC98B143}"/>
              </a:ext>
            </a:extLst>
          </p:cNvPr>
          <p:cNvSpPr/>
          <p:nvPr/>
        </p:nvSpPr>
        <p:spPr>
          <a:xfrm rot="5400000">
            <a:off x="3946830" y="3387580"/>
            <a:ext cx="215796" cy="3065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17CB2FAA-445E-C217-9345-DFC37A518A22}"/>
              </a:ext>
            </a:extLst>
          </p:cNvPr>
          <p:cNvCxnSpPr>
            <a:cxnSpLocks/>
            <a:stCxn id="9" idx="2"/>
            <a:endCxn id="71" idx="0"/>
          </p:cNvCxnSpPr>
          <p:nvPr/>
        </p:nvCxnSpPr>
        <p:spPr>
          <a:xfrm>
            <a:off x="4025081" y="1634740"/>
            <a:ext cx="15526" cy="105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2">
            <a:extLst>
              <a:ext uri="{FF2B5EF4-FFF2-40B4-BE49-F238E27FC236}">
                <a16:creationId xmlns:a16="http://schemas.microsoft.com/office/drawing/2014/main" id="{5F9DDD9A-205B-CE06-2F76-CA3064363535}"/>
              </a:ext>
            </a:extLst>
          </p:cNvPr>
          <p:cNvCxnSpPr>
            <a:cxnSpLocks/>
            <a:stCxn id="30" idx="2"/>
            <a:endCxn id="176" idx="0"/>
          </p:cNvCxnSpPr>
          <p:nvPr/>
        </p:nvCxnSpPr>
        <p:spPr>
          <a:xfrm>
            <a:off x="4068197" y="4333273"/>
            <a:ext cx="6294" cy="59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97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402</Words>
  <Application>Microsoft Office PowerPoint</Application>
  <PresentationFormat>Widescreen</PresentationFormat>
  <Paragraphs>93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Beautlin S</dc:creator>
  <cp:lastModifiedBy>Saisamarth Taluri</cp:lastModifiedBy>
  <cp:revision>29</cp:revision>
  <dcterms:created xsi:type="dcterms:W3CDTF">2024-01-27T06:36:06Z</dcterms:created>
  <dcterms:modified xsi:type="dcterms:W3CDTF">2024-03-29T08:16:24Z</dcterms:modified>
</cp:coreProperties>
</file>