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1" r:id="rId4"/>
    <p:sldId id="282" r:id="rId5"/>
    <p:sldId id="283" r:id="rId6"/>
    <p:sldId id="284" r:id="rId7"/>
    <p:sldId id="285" r:id="rId8"/>
    <p:sldId id="289" r:id="rId9"/>
    <p:sldId id="290" r:id="rId10"/>
    <p:sldId id="291" r:id="rId11"/>
    <p:sldId id="259" r:id="rId12"/>
    <p:sldId id="286" r:id="rId13"/>
    <p:sldId id="287" r:id="rId14"/>
    <p:sldId id="261" r:id="rId15"/>
    <p:sldId id="26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initials="s" lastIdx="1" clrIdx="0">
    <p:extLst>
      <p:ext uri="{19B8F6BF-5375-455C-9EA6-DF929625EA0E}">
        <p15:presenceInfo xmlns:p15="http://schemas.microsoft.com/office/powerpoint/2012/main" userId="9133c0a30bb3f0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97" autoAdjust="0"/>
    <p:restoredTop sz="94660"/>
  </p:normalViewPr>
  <p:slideViewPr>
    <p:cSldViewPr snapToGrid="0">
      <p:cViewPr varScale="1">
        <p:scale>
          <a:sx n="73" d="100"/>
          <a:sy n="73" d="100"/>
        </p:scale>
        <p:origin x="7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51235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21359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4125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42772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3580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93216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462302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50479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69599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1414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B5A553-4941-4236-AFF1-38BDD126AAE6}"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71712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5A553-4941-4236-AFF1-38BDD126AAE6}" type="datetimeFigureOut">
              <a:rPr lang="en-IN" smtClean="0"/>
              <a:t>15-04-2022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26353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B5A553-4941-4236-AFF1-38BDD126AAE6}" type="datetimeFigureOut">
              <a:rPr lang="en-IN" smtClean="0"/>
              <a:t>15-04-2022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34149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5A553-4941-4236-AFF1-38BDD126AAE6}" type="datetimeFigureOut">
              <a:rPr lang="en-IN" smtClean="0"/>
              <a:t>15-04-2022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86388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5A553-4941-4236-AFF1-38BDD126AAE6}"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48153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5A553-4941-4236-AFF1-38BDD126AAE6}"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24578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B5A553-4941-4236-AFF1-38BDD126AAE6}" type="datetimeFigureOut">
              <a:rPr lang="en-IN" smtClean="0"/>
              <a:t>15-04-2022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27BAF4-6063-495F-A254-0811F7A2F817}" type="slidenum">
              <a:rPr lang="en-IN" smtClean="0"/>
              <a:t>‹#›</a:t>
            </a:fld>
            <a:endParaRPr lang="en-IN"/>
          </a:p>
        </p:txBody>
      </p:sp>
    </p:spTree>
    <p:extLst>
      <p:ext uri="{BB962C8B-B14F-4D97-AF65-F5344CB8AC3E}">
        <p14:creationId xmlns:p14="http://schemas.microsoft.com/office/powerpoint/2010/main" val="424500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3834-F3DA-4081-9091-FEEBF90C46C9}"/>
              </a:ext>
            </a:extLst>
          </p:cNvPr>
          <p:cNvSpPr>
            <a:spLocks noGrp="1"/>
          </p:cNvSpPr>
          <p:nvPr>
            <p:ph type="ctrTitle"/>
          </p:nvPr>
        </p:nvSpPr>
        <p:spPr>
          <a:xfrm>
            <a:off x="1693499" y="339635"/>
            <a:ext cx="7437438" cy="2194559"/>
          </a:xfrm>
        </p:spPr>
        <p:txBody>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A  Project</a:t>
            </a:r>
            <a:br>
              <a:rPr lang="en-US" sz="2800" dirty="0" smtClean="0">
                <a:solidFill>
                  <a:schemeClr val="tx1"/>
                </a:solidFill>
                <a:latin typeface="Times New Roman" panose="02020603050405020304" pitchFamily="18" charset="0"/>
                <a:cs typeface="Times New Roman" panose="02020603050405020304" pitchFamily="18" charset="0"/>
              </a:rPr>
            </a:br>
            <a:r>
              <a:rPr lang="en-US" sz="3600" b="1" dirty="0" smtClean="0">
                <a:solidFill>
                  <a:srgbClr val="7030A0"/>
                </a:solidFill>
                <a:latin typeface="Times New Roman" panose="02020603050405020304" pitchFamily="18" charset="0"/>
                <a:cs typeface="Times New Roman" panose="02020603050405020304" pitchFamily="18" charset="0"/>
              </a:rPr>
              <a:t>“</a:t>
            </a:r>
            <a:r>
              <a:rPr lang="en-IN" sz="3200" b="1" dirty="0" smtClean="0">
                <a:solidFill>
                  <a:srgbClr val="000000"/>
                </a:solidFill>
                <a:latin typeface="Times New Roman" panose="02020603050405020304" pitchFamily="18" charset="0"/>
              </a:rPr>
              <a:t>Helpers4U</a:t>
            </a:r>
            <a:r>
              <a:rPr lang="en-US" sz="3600" b="1" dirty="0" smtClean="0">
                <a:solidFill>
                  <a:srgbClr val="7030A0"/>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By</a:t>
            </a:r>
            <a:r>
              <a:rPr lang="en-US" sz="3600" b="1" dirty="0" smtClean="0">
                <a:solidFill>
                  <a:srgbClr val="7030A0"/>
                </a:solidFill>
                <a:latin typeface="Times New Roman" panose="02020603050405020304" pitchFamily="18" charset="0"/>
                <a:cs typeface="Times New Roman" panose="02020603050405020304" pitchFamily="18" charset="0"/>
              </a:rPr>
              <a:t/>
            </a:r>
            <a:br>
              <a:rPr lang="en-US" sz="3600" b="1" dirty="0" smtClean="0">
                <a:solidFill>
                  <a:srgbClr val="7030A0"/>
                </a:solidFill>
                <a:latin typeface="Times New Roman" panose="02020603050405020304" pitchFamily="18" charset="0"/>
                <a:cs typeface="Times New Roman" panose="02020603050405020304" pitchFamily="18" charset="0"/>
              </a:rPr>
            </a:br>
            <a:r>
              <a:rPr lang="en-US" sz="3600" b="1" dirty="0" smtClean="0">
                <a:solidFill>
                  <a:srgbClr val="7030A0"/>
                </a:solidFill>
                <a:latin typeface="Times New Roman" panose="02020603050405020304" pitchFamily="18" charset="0"/>
                <a:cs typeface="Times New Roman" panose="02020603050405020304" pitchFamily="18" charset="0"/>
              </a:rPr>
              <a:t/>
            </a:r>
            <a:br>
              <a:rPr lang="en-US" sz="3600" b="1" dirty="0" smtClean="0">
                <a:solidFill>
                  <a:srgbClr val="7030A0"/>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2CE6D9-FBC5-4174-A265-1C17043AD5D7}"/>
              </a:ext>
            </a:extLst>
          </p:cNvPr>
          <p:cNvSpPr>
            <a:spLocks noGrp="1"/>
          </p:cNvSpPr>
          <p:nvPr>
            <p:ph type="subTitle" idx="1"/>
          </p:nvPr>
        </p:nvSpPr>
        <p:spPr>
          <a:xfrm>
            <a:off x="3282602" y="1920240"/>
            <a:ext cx="5245677" cy="3045922"/>
          </a:xfrm>
        </p:spPr>
        <p:txBody>
          <a:bodyPr>
            <a:noAutofit/>
          </a:bodyPr>
          <a:lstStyle/>
          <a:p>
            <a:pPr marL="342900" indent="-342900" algn="just">
              <a:lnSpc>
                <a:spcPct val="150000"/>
              </a:lnSpc>
              <a:buClrTx/>
              <a:buFont typeface="Wingdings" panose="05000000000000000000" pitchFamily="2" charset="2"/>
              <a:buChar char="Ø"/>
            </a:pPr>
            <a:r>
              <a:rPr lang="en-US" sz="2400" dirty="0" err="1" smtClean="0">
                <a:solidFill>
                  <a:schemeClr val="tx1"/>
                </a:solidFill>
                <a:latin typeface="Times New Roman" panose="02020603050405020304" pitchFamily="18" charset="0"/>
                <a:cs typeface="Times New Roman" panose="02020603050405020304" pitchFamily="18" charset="0"/>
              </a:rPr>
              <a:t>Vaibhav</a:t>
            </a:r>
            <a:r>
              <a:rPr lang="en-US" sz="2400" dirty="0" smtClean="0">
                <a:solidFill>
                  <a:schemeClr val="tx1"/>
                </a:solidFill>
                <a:latin typeface="Times New Roman" panose="02020603050405020304" pitchFamily="18" charset="0"/>
                <a:cs typeface="Times New Roman" panose="02020603050405020304" pitchFamily="18" charset="0"/>
              </a:rPr>
              <a:t> Kale -210943120119</a:t>
            </a:r>
          </a:p>
          <a:p>
            <a:pPr marL="342900" indent="-342900" algn="just">
              <a:lnSpc>
                <a:spcPct val="150000"/>
              </a:lnSpc>
              <a:buClrTx/>
              <a:buFont typeface="Wingdings" panose="05000000000000000000" pitchFamily="2" charset="2"/>
              <a:buChar char="Ø"/>
            </a:pPr>
            <a:r>
              <a:rPr lang="en-US" sz="2400" dirty="0" err="1" smtClean="0">
                <a:solidFill>
                  <a:schemeClr val="tx1"/>
                </a:solidFill>
                <a:latin typeface="Times New Roman" panose="02020603050405020304" pitchFamily="18" charset="0"/>
                <a:cs typeface="Times New Roman" panose="02020603050405020304" pitchFamily="18" charset="0"/>
              </a:rPr>
              <a:t>Ashwin</a:t>
            </a:r>
            <a:r>
              <a:rPr lang="en-US" sz="2400" dirty="0" smtClean="0">
                <a:solidFill>
                  <a:schemeClr val="tx1"/>
                </a:solidFill>
                <a:latin typeface="Times New Roman" panose="02020603050405020304" pitchFamily="18" charset="0"/>
                <a:cs typeface="Times New Roman" panose="02020603050405020304" pitchFamily="18" charset="0"/>
              </a:rPr>
              <a:t> More -210943120055</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ClrTx/>
              <a:buFont typeface="Wingdings" panose="05000000000000000000" pitchFamily="2" charset="2"/>
              <a:buChar char="Ø"/>
            </a:pPr>
            <a:r>
              <a:rPr lang="en-IN" sz="2400" dirty="0" err="1" smtClean="0">
                <a:solidFill>
                  <a:schemeClr val="tx1"/>
                </a:solidFill>
                <a:latin typeface="Times New Roman" panose="02020603050405020304" pitchFamily="18" charset="0"/>
                <a:cs typeface="Times New Roman" panose="02020603050405020304" pitchFamily="18" charset="0"/>
              </a:rPr>
              <a:t>Kedar</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err="1" smtClean="0">
                <a:solidFill>
                  <a:schemeClr val="tx1"/>
                </a:solidFill>
                <a:latin typeface="Times New Roman" panose="02020603050405020304" pitchFamily="18" charset="0"/>
                <a:cs typeface="Times New Roman" panose="02020603050405020304" pitchFamily="18" charset="0"/>
              </a:rPr>
              <a:t>Kumbhar</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smtClean="0">
                <a:solidFill>
                  <a:schemeClr val="tx1"/>
                </a:solidFill>
                <a:latin typeface="Times New Roman" panose="02020603050405020304" pitchFamily="18" charset="0"/>
                <a:cs typeface="Times New Roman" panose="02020603050405020304" pitchFamily="18" charset="0"/>
              </a:rPr>
              <a:t>210943120039</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ClrTx/>
              <a:buFont typeface="Wingdings" panose="05000000000000000000" pitchFamily="2" charset="2"/>
              <a:buChar char="Ø"/>
            </a:pPr>
            <a:r>
              <a:rPr lang="en-US" sz="2400" dirty="0" err="1" smtClean="0">
                <a:solidFill>
                  <a:schemeClr val="tx1"/>
                </a:solidFill>
                <a:latin typeface="Times New Roman" panose="02020603050405020304" pitchFamily="18" charset="0"/>
                <a:cs typeface="Times New Roman" panose="02020603050405020304" pitchFamily="18" charset="0"/>
              </a:rPr>
              <a:t>Ketan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Deshmukh</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210943120041</a:t>
            </a:r>
          </a:p>
        </p:txBody>
      </p:sp>
      <p:sp>
        <p:nvSpPr>
          <p:cNvPr id="4" name="TextBox 3"/>
          <p:cNvSpPr txBox="1"/>
          <p:nvPr/>
        </p:nvSpPr>
        <p:spPr>
          <a:xfrm>
            <a:off x="3282602" y="5094514"/>
            <a:ext cx="4829432" cy="461665"/>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   Guided by : Mrs. </a:t>
            </a:r>
            <a:r>
              <a:rPr lang="en-GB" sz="2400" dirty="0" err="1" smtClean="0">
                <a:latin typeface="Times New Roman" panose="02020603050405020304" pitchFamily="18" charset="0"/>
                <a:cs typeface="Times New Roman" panose="02020603050405020304" pitchFamily="18" charset="0"/>
              </a:rPr>
              <a:t>Harshita</a:t>
            </a:r>
            <a:r>
              <a:rPr lang="en-GB" sz="2400" dirty="0" smtClean="0">
                <a:latin typeface="Times New Roman" panose="02020603050405020304" pitchFamily="18" charset="0"/>
                <a:cs typeface="Times New Roman" panose="02020603050405020304" pitchFamily="18" charset="0"/>
              </a:rPr>
              <a:t> Madam</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369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300445"/>
            <a:ext cx="10959737" cy="6524863"/>
          </a:xfrm>
          <a:prstGeom prst="rect">
            <a:avLst/>
          </a:prstGeom>
        </p:spPr>
        <p:txBody>
          <a:bodyPr wrap="square">
            <a:spAutoFit/>
          </a:bodyPr>
          <a:lstStyle/>
          <a:p>
            <a:r>
              <a:rPr lang="en-GB" sz="2800" dirty="0">
                <a:latin typeface="Times New Roman" panose="02020603050405020304" pitchFamily="18" charset="0"/>
                <a:cs typeface="Times New Roman" panose="02020603050405020304" pitchFamily="18" charset="0"/>
              </a:rPr>
              <a:t>Service Provider</a:t>
            </a:r>
            <a:r>
              <a:rPr lang="en-GB" dirty="0" smtClean="0"/>
              <a:t>:</a:t>
            </a:r>
          </a:p>
          <a:p>
            <a:endParaRPr lang="en-GB" dirty="0"/>
          </a:p>
          <a:p>
            <a:pPr marL="400050" indent="-400050">
              <a:buFont typeface="+mj-lt"/>
              <a:buAutoNum type="romanLcPeriod"/>
            </a:pPr>
            <a:endParaRPr lang="en-GB" dirty="0" smtClean="0"/>
          </a:p>
          <a:p>
            <a:pPr marL="400050" indent="-400050">
              <a:buFont typeface="+mj-lt"/>
              <a:buAutoNum type="romanLcPeriod"/>
            </a:pPr>
            <a:r>
              <a:rPr lang="en-GB" sz="2400" dirty="0">
                <a:latin typeface="Times New Roman" panose="02020603050405020304" pitchFamily="18" charset="0"/>
                <a:cs typeface="Times New Roman" panose="02020603050405020304" pitchFamily="18" charset="0"/>
              </a:rPr>
              <a:t>Service Provider will login as Service Provider from the ‘Service Provider login’ page and will be able to see his profile of services and sub-services by the Users of a particular </a:t>
            </a:r>
            <a:r>
              <a:rPr lang="en-GB" sz="2400" dirty="0" smtClean="0">
                <a:latin typeface="Times New Roman" panose="02020603050405020304" pitchFamily="18" charset="0"/>
                <a:cs typeface="Times New Roman" panose="02020603050405020304" pitchFamily="18" charset="0"/>
              </a:rPr>
              <a:t>area.</a:t>
            </a:r>
          </a:p>
          <a:p>
            <a:pPr marL="400050" indent="-400050">
              <a:buFont typeface="+mj-lt"/>
              <a:buAutoNum type="romanLcPeriod"/>
            </a:pPr>
            <a:endParaRPr lang="en-GB" sz="24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GB" sz="2400" dirty="0">
                <a:latin typeface="Times New Roman" panose="02020603050405020304" pitchFamily="18" charset="0"/>
                <a:cs typeface="Times New Roman" panose="02020603050405020304" pitchFamily="18" charset="0"/>
              </a:rPr>
              <a:t>Service Provider can Review the service order and after understanding it Service Provider will ‘Receive’ the service order. </a:t>
            </a:r>
            <a:endParaRPr lang="en-GB" sz="24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endParaRPr lang="en-GB" sz="24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GB" sz="2400" dirty="0">
                <a:latin typeface="Times New Roman" panose="02020603050405020304" pitchFamily="18" charset="0"/>
                <a:cs typeface="Times New Roman" panose="02020603050405020304" pitchFamily="18" charset="0"/>
              </a:rPr>
              <a:t>It is the job of Service Provider to assign appropriate service person to resolve the matter at the hand as soon as possible</a:t>
            </a:r>
            <a:r>
              <a:rPr lang="en-GB" sz="2400" dirty="0" smtClean="0">
                <a:latin typeface="Times New Roman" panose="02020603050405020304" pitchFamily="18" charset="0"/>
                <a:cs typeface="Times New Roman" panose="02020603050405020304" pitchFamily="18" charset="0"/>
              </a:rPr>
              <a:t>.</a:t>
            </a:r>
          </a:p>
          <a:p>
            <a:pPr marL="400050" indent="-400050">
              <a:buFont typeface="+mj-lt"/>
              <a:buAutoNum type="romanLcPeriod"/>
            </a:pPr>
            <a:endParaRPr lang="en-GB" sz="2400" dirty="0" smtClean="0">
              <a:latin typeface="Times New Roman" panose="02020603050405020304" pitchFamily="18" charset="0"/>
              <a:cs typeface="Times New Roman" panose="02020603050405020304" pitchFamily="18" charset="0"/>
            </a:endParaRPr>
          </a:p>
          <a:p>
            <a:pPr marL="400050" indent="-400050">
              <a:buFont typeface="+mj-lt"/>
              <a:buAutoNum type="romanLcPeriod"/>
            </a:pPr>
            <a:r>
              <a:rPr lang="en-GB" sz="2400" dirty="0">
                <a:latin typeface="Times New Roman" panose="02020603050405020304" pitchFamily="18" charset="0"/>
                <a:cs typeface="Times New Roman" panose="02020603050405020304" pitchFamily="18" charset="0"/>
              </a:rPr>
              <a:t>After conforming about the completion/resolving of the problem, Service Provider will check the status of the problem as ‘Resolved ’and head over to the next service order if </a:t>
            </a:r>
            <a:r>
              <a:rPr lang="en-GB" sz="2400" dirty="0" smtClean="0">
                <a:latin typeface="Times New Roman" panose="02020603050405020304" pitchFamily="18" charset="0"/>
                <a:cs typeface="Times New Roman" panose="02020603050405020304" pitchFamily="18" charset="0"/>
              </a:rPr>
              <a:t>any.</a:t>
            </a:r>
          </a:p>
          <a:p>
            <a:endParaRPr lang="en-GB" sz="24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88408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84EC4-EDFC-4A94-AECD-56296941B382}"/>
              </a:ext>
            </a:extLst>
          </p:cNvPr>
          <p:cNvSpPr txBox="1"/>
          <p:nvPr/>
        </p:nvSpPr>
        <p:spPr>
          <a:xfrm>
            <a:off x="349928" y="308524"/>
            <a:ext cx="394168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FLOW CHART:</a:t>
            </a:r>
            <a:endParaRPr lang="en-IN"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216" y="164832"/>
            <a:ext cx="6664749" cy="6549476"/>
          </a:xfrm>
          <a:prstGeom prst="rect">
            <a:avLst/>
          </a:prstGeom>
        </p:spPr>
      </p:pic>
    </p:spTree>
    <p:extLst>
      <p:ext uri="{BB962C8B-B14F-4D97-AF65-F5344CB8AC3E}">
        <p14:creationId xmlns:p14="http://schemas.microsoft.com/office/powerpoint/2010/main" val="136065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374DE-C49D-484D-B97D-F3A706AADBE0}"/>
              </a:ext>
            </a:extLst>
          </p:cNvPr>
          <p:cNvSpPr txBox="1"/>
          <p:nvPr/>
        </p:nvSpPr>
        <p:spPr>
          <a:xfrm>
            <a:off x="314717" y="206514"/>
            <a:ext cx="3382027"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DFD DIAGRAMS :</a:t>
            </a: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5279" y="1750423"/>
            <a:ext cx="11034874" cy="4075611"/>
          </a:xfrm>
          <a:prstGeom prst="rect">
            <a:avLst/>
          </a:prstGeom>
        </p:spPr>
      </p:pic>
      <p:sp>
        <p:nvSpPr>
          <p:cNvPr id="7" name="TextBox 6"/>
          <p:cNvSpPr txBox="1"/>
          <p:nvPr/>
        </p:nvSpPr>
        <p:spPr>
          <a:xfrm>
            <a:off x="3892731" y="6008914"/>
            <a:ext cx="1998618" cy="36933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Fig.1 Level 0 DFD</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31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58" y="561703"/>
            <a:ext cx="9512394" cy="4073434"/>
          </a:xfrm>
          <a:prstGeom prst="rect">
            <a:avLst/>
          </a:prstGeom>
        </p:spPr>
      </p:pic>
      <p:sp>
        <p:nvSpPr>
          <p:cNvPr id="5" name="TextBox 4"/>
          <p:cNvSpPr txBox="1"/>
          <p:nvPr/>
        </p:nvSpPr>
        <p:spPr>
          <a:xfrm>
            <a:off x="4232366" y="5499463"/>
            <a:ext cx="2024743" cy="369332"/>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Fig.2 Level 1 DFD</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72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FE432-735D-4830-93AF-0E0379E4955A}"/>
              </a:ext>
            </a:extLst>
          </p:cNvPr>
          <p:cNvSpPr txBox="1"/>
          <p:nvPr/>
        </p:nvSpPr>
        <p:spPr>
          <a:xfrm>
            <a:off x="372862" y="266330"/>
            <a:ext cx="451873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2F0664-EBF4-43A0-8E03-DB052D82FB41}"/>
              </a:ext>
            </a:extLst>
          </p:cNvPr>
          <p:cNvSpPr txBox="1"/>
          <p:nvPr/>
        </p:nvSpPr>
        <p:spPr>
          <a:xfrm>
            <a:off x="500183" y="1052173"/>
            <a:ext cx="9712171" cy="5386090"/>
          </a:xfrm>
          <a:prstGeom prst="rect">
            <a:avLst/>
          </a:prstGeom>
          <a:noFill/>
        </p:spPr>
        <p:txBody>
          <a:bodyPr wrap="square" rtlCol="0">
            <a:spAutoFit/>
          </a:bodyPr>
          <a:lstStyle/>
          <a:p>
            <a:pPr marL="342900" indent="-342900" algn="just">
              <a:lnSpc>
                <a:spcPct val="150000"/>
              </a:lnSpc>
              <a:spcAft>
                <a:spcPts val="550"/>
              </a:spcAft>
              <a:buAutoNum type="arabicPeriod"/>
            </a:pPr>
            <a:endParaRPr lang="en-GB" sz="2400" dirty="0" smtClean="0">
              <a:latin typeface="Times New Roman" panose="02020603050405020304" pitchFamily="18" charset="0"/>
              <a:cs typeface="Times New Roman" panose="02020603050405020304" pitchFamily="18" charset="0"/>
            </a:endParaRPr>
          </a:p>
          <a:p>
            <a:pPr marL="342900" indent="-342900" algn="just">
              <a:lnSpc>
                <a:spcPct val="150000"/>
              </a:lnSpc>
              <a:spcAft>
                <a:spcPts val="550"/>
              </a:spcAft>
              <a:buAutoNum type="arabicPeriod"/>
            </a:pPr>
            <a:r>
              <a:rPr lang="en-GB" sz="2400" dirty="0" smtClean="0">
                <a:latin typeface="Times New Roman" panose="02020603050405020304" pitchFamily="18" charset="0"/>
                <a:cs typeface="Times New Roman" panose="02020603050405020304" pitchFamily="18" charset="0"/>
              </a:rPr>
              <a:t>This </a:t>
            </a:r>
            <a:r>
              <a:rPr lang="en-GB" sz="2400" dirty="0">
                <a:latin typeface="Times New Roman" panose="02020603050405020304" pitchFamily="18" charset="0"/>
                <a:cs typeface="Times New Roman" panose="02020603050405020304" pitchFamily="18" charset="0"/>
              </a:rPr>
              <a:t>application can be further enhanced by allowing the users of the application to drag and drop to another location on the maps. </a:t>
            </a:r>
            <a:endParaRPr lang="en-GB" sz="2400" dirty="0" smtClean="0">
              <a:latin typeface="Times New Roman" panose="02020603050405020304" pitchFamily="18" charset="0"/>
              <a:cs typeface="Times New Roman" panose="02020603050405020304" pitchFamily="18" charset="0"/>
            </a:endParaRPr>
          </a:p>
          <a:p>
            <a:pPr marL="342900" indent="-342900" algn="just">
              <a:lnSpc>
                <a:spcPct val="150000"/>
              </a:lnSpc>
              <a:spcAft>
                <a:spcPts val="550"/>
              </a:spcAft>
              <a:buAutoNum type="arabicPeriod"/>
            </a:pPr>
            <a:r>
              <a:rPr lang="en-GB" sz="2400" dirty="0">
                <a:latin typeface="Times New Roman" panose="02020603050405020304" pitchFamily="18" charset="0"/>
                <a:cs typeface="Times New Roman" panose="02020603050405020304" pitchFamily="18" charset="0"/>
              </a:rPr>
              <a:t>This facility can be used by the user in case if the user wants the service request to be accomplished at another location than his current location</a:t>
            </a:r>
            <a:r>
              <a:rPr lang="en-GB" sz="2400" dirty="0" smtClean="0">
                <a:latin typeface="Times New Roman" panose="02020603050405020304" pitchFamily="18" charset="0"/>
                <a:cs typeface="Times New Roman" panose="02020603050405020304" pitchFamily="18" charset="0"/>
              </a:rPr>
              <a:t>.</a:t>
            </a:r>
          </a:p>
          <a:p>
            <a:pPr marL="342900" indent="-342900" algn="just">
              <a:lnSpc>
                <a:spcPct val="150000"/>
              </a:lnSpc>
              <a:spcAft>
                <a:spcPts val="550"/>
              </a:spcAft>
              <a:buAutoNum type="arabicPeriod"/>
            </a:pPr>
            <a:r>
              <a:rPr lang="en-GB" sz="2400" dirty="0">
                <a:latin typeface="Times New Roman" panose="02020603050405020304" pitchFamily="18" charset="0"/>
                <a:cs typeface="Times New Roman" panose="02020603050405020304" pitchFamily="18" charset="0"/>
              </a:rPr>
              <a:t>S</a:t>
            </a:r>
            <a:r>
              <a:rPr lang="en-GB" sz="2400" dirty="0" smtClean="0">
                <a:latin typeface="Times New Roman" panose="02020603050405020304" pitchFamily="18" charset="0"/>
                <a:cs typeface="Times New Roman" panose="02020603050405020304" pitchFamily="18" charset="0"/>
              </a:rPr>
              <a:t>ince </a:t>
            </a:r>
            <a:r>
              <a:rPr lang="en-GB" sz="2400" dirty="0">
                <a:latin typeface="Times New Roman" panose="02020603050405020304" pitchFamily="18" charset="0"/>
                <a:cs typeface="Times New Roman" panose="02020603050405020304" pitchFamily="18" charset="0"/>
              </a:rPr>
              <a:t>this application is built only for the Android users, this application can also be implemented for other platform like iOS and Windows. </a:t>
            </a:r>
            <a:endParaRPr lang="en-GB" sz="2400" dirty="0" smtClean="0">
              <a:latin typeface="Times New Roman" panose="02020603050405020304" pitchFamily="18" charset="0"/>
              <a:cs typeface="Times New Roman" panose="02020603050405020304" pitchFamily="18" charset="0"/>
            </a:endParaRPr>
          </a:p>
          <a:p>
            <a:pPr marL="342900" indent="-342900" algn="just">
              <a:lnSpc>
                <a:spcPct val="150000"/>
              </a:lnSpc>
              <a:spcAft>
                <a:spcPts val="550"/>
              </a:spcAft>
              <a:buAutoNum type="arabicPeriod"/>
            </a:pPr>
            <a:r>
              <a:rPr lang="en-GB" sz="2400" dirty="0">
                <a:latin typeface="Times New Roman" panose="02020603050405020304" pitchFamily="18" charset="0"/>
                <a:cs typeface="Times New Roman" panose="02020603050405020304" pitchFamily="18" charset="0"/>
              </a:rPr>
              <a:t>Another useful enhancement can be made by providing more service types to the user.</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29566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F3E15-668B-4BD6-A1DE-88831581380B}"/>
              </a:ext>
            </a:extLst>
          </p:cNvPr>
          <p:cNvSpPr txBox="1"/>
          <p:nvPr/>
        </p:nvSpPr>
        <p:spPr>
          <a:xfrm>
            <a:off x="337351" y="239697"/>
            <a:ext cx="600130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4B4931-41C4-48C7-A7AF-6B0208BA303B}"/>
              </a:ext>
            </a:extLst>
          </p:cNvPr>
          <p:cNvSpPr txBox="1"/>
          <p:nvPr/>
        </p:nvSpPr>
        <p:spPr>
          <a:xfrm>
            <a:off x="337351" y="824472"/>
            <a:ext cx="10391144" cy="5724644"/>
          </a:xfrm>
          <a:prstGeom prst="rect">
            <a:avLst/>
          </a:prstGeom>
          <a:noFill/>
        </p:spPr>
        <p:txBody>
          <a:bodyPr wrap="square" rtlCol="0">
            <a:spAutoFit/>
          </a:bodyPr>
          <a:lstStyle/>
          <a:p>
            <a:pPr algn="just">
              <a:lnSpc>
                <a:spcPct val="150000"/>
              </a:lnSpc>
            </a:pPr>
            <a:endParaRPr lang="en-GB" sz="24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Home </a:t>
            </a:r>
            <a:r>
              <a:rPr lang="en-GB" sz="2400" dirty="0">
                <a:latin typeface="Times New Roman" panose="02020603050405020304" pitchFamily="18" charset="0"/>
                <a:cs typeface="Times New Roman" panose="02020603050405020304" pitchFamily="18" charset="0"/>
              </a:rPr>
              <a:t>services are needed and the demand for services is increasing since the population in Asia is ageing</a:t>
            </a:r>
            <a:r>
              <a:rPr lang="en-GB" sz="2400" dirty="0" smtClean="0">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endParaRPr lang="en-GB" sz="24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a:t>
            </a:r>
            <a:r>
              <a:rPr lang="en-GB" sz="2400" dirty="0" smtClean="0">
                <a:latin typeface="Times New Roman" panose="02020603050405020304" pitchFamily="18" charset="0"/>
                <a:cs typeface="Times New Roman" panose="02020603050405020304" pitchFamily="18" charset="0"/>
              </a:rPr>
              <a:t>ld </a:t>
            </a:r>
            <a:r>
              <a:rPr lang="en-GB" sz="2400" dirty="0">
                <a:latin typeface="Times New Roman" panose="02020603050405020304" pitchFamily="18" charset="0"/>
                <a:cs typeface="Times New Roman" panose="02020603050405020304" pitchFamily="18" charset="0"/>
              </a:rPr>
              <a:t>people are not the only group to benefit from home services, Other consumer groups are also going to benefit from new services </a:t>
            </a:r>
            <a:r>
              <a:rPr lang="en-GB" sz="2400" dirty="0" smtClean="0">
                <a:latin typeface="Times New Roman" panose="02020603050405020304" pitchFamily="18" charset="0"/>
                <a:cs typeface="Times New Roman" panose="02020603050405020304" pitchFamily="18" charset="0"/>
              </a:rPr>
              <a:t>also.</a:t>
            </a:r>
          </a:p>
          <a:p>
            <a:pPr marL="457200" indent="-457200" algn="just">
              <a:lnSpc>
                <a:spcPct val="150000"/>
              </a:lnSpc>
              <a:buFont typeface="Arial" panose="020B0604020202020204" pitchFamily="34" charset="0"/>
              <a:buChar char="•"/>
            </a:pPr>
            <a:endParaRPr lang="en-GB" sz="24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98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4AEA-DBF8-4E38-BDE8-3530066D8D8D}"/>
              </a:ext>
            </a:extLst>
          </p:cNvPr>
          <p:cNvSpPr>
            <a:spLocks noGrp="1"/>
          </p:cNvSpPr>
          <p:nvPr>
            <p:ph type="title"/>
          </p:nvPr>
        </p:nvSpPr>
        <p:spPr>
          <a:xfrm>
            <a:off x="1556225" y="1612777"/>
            <a:ext cx="7081750" cy="4441794"/>
          </a:xfrm>
        </p:spPr>
        <p:txBody>
          <a:bodyPr>
            <a:noAutofit/>
          </a:bodyPr>
          <a:lstStyle/>
          <a:p>
            <a:pPr algn="ctr"/>
            <a:r>
              <a:rPr lang="en-IN" sz="9600" dirty="0">
                <a:solidFill>
                  <a:schemeClr val="accent4">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7077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A92900-81E4-4E6B-B3E4-A60FFB1E510C}"/>
              </a:ext>
            </a:extLst>
          </p:cNvPr>
          <p:cNvSpPr txBox="1"/>
          <p:nvPr/>
        </p:nvSpPr>
        <p:spPr>
          <a:xfrm>
            <a:off x="1003177" y="254162"/>
            <a:ext cx="446546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8F3A5A-A3F7-4877-AFFF-8D9BF4CB426A}"/>
              </a:ext>
            </a:extLst>
          </p:cNvPr>
          <p:cNvSpPr txBox="1"/>
          <p:nvPr/>
        </p:nvSpPr>
        <p:spPr>
          <a:xfrm>
            <a:off x="1003177" y="1171852"/>
            <a:ext cx="7910004"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9716CAE3-ADD1-48C0-AA67-E875BF38432A}"/>
              </a:ext>
            </a:extLst>
          </p:cNvPr>
          <p:cNvSpPr txBox="1"/>
          <p:nvPr/>
        </p:nvSpPr>
        <p:spPr>
          <a:xfrm>
            <a:off x="1003177" y="1171852"/>
            <a:ext cx="10644326" cy="3518912"/>
          </a:xfrm>
          <a:prstGeom prst="rect">
            <a:avLst/>
          </a:prstGeom>
          <a:noFill/>
        </p:spPr>
        <p:txBody>
          <a:bodyPr wrap="square" rtlCol="0">
            <a:spAutoFit/>
          </a:bodyPr>
          <a:lstStyle/>
          <a:p>
            <a:pPr algn="just">
              <a:lnSpc>
                <a:spcPct val="150000"/>
              </a:lnSpc>
              <a:spcAft>
                <a:spcPts val="800"/>
              </a:spcAft>
            </a:pPr>
            <a:endParaRPr lang="en-GB" sz="2400" dirty="0" smtClean="0">
              <a:latin typeface="Times New Roman" panose="02020603050405020304" pitchFamily="18" charset="0"/>
              <a:cs typeface="Times New Roman" panose="02020603050405020304" pitchFamily="18" charset="0"/>
            </a:endParaRPr>
          </a:p>
          <a:p>
            <a:pPr algn="just">
              <a:lnSpc>
                <a:spcPct val="150000"/>
              </a:lnSpc>
              <a:spcAft>
                <a:spcPts val="800"/>
              </a:spcAft>
            </a:pPr>
            <a:r>
              <a:rPr lang="en-GB" sz="2400" dirty="0" smtClean="0">
                <a:latin typeface="Times New Roman" panose="02020603050405020304" pitchFamily="18" charset="0"/>
                <a:cs typeface="Times New Roman" panose="02020603050405020304" pitchFamily="18" charset="0"/>
              </a:rPr>
              <a:t>Helpers4U </a:t>
            </a:r>
            <a:r>
              <a:rPr lang="en-GB" sz="2400" dirty="0">
                <a:latin typeface="Times New Roman" panose="02020603050405020304" pitchFamily="18" charset="0"/>
                <a:cs typeface="Times New Roman" panose="02020603050405020304" pitchFamily="18" charset="0"/>
              </a:rPr>
              <a:t>is the place where customer can find the skilled person or hire the person for various maintenance related work in their home and also they can hire the person for various services which are required in day to day life</a:t>
            </a:r>
            <a:r>
              <a:rPr lang="en-GB" sz="2400" dirty="0" smtClean="0">
                <a:latin typeface="Times New Roman" panose="02020603050405020304" pitchFamily="18" charset="0"/>
                <a:cs typeface="Times New Roman" panose="02020603050405020304" pitchFamily="18" charset="0"/>
              </a:rPr>
              <a:t>. The </a:t>
            </a:r>
            <a:r>
              <a:rPr lang="en-GB" sz="2400" dirty="0">
                <a:latin typeface="Times New Roman" panose="02020603050405020304" pitchFamily="18" charset="0"/>
                <a:cs typeface="Times New Roman" panose="02020603050405020304" pitchFamily="18" charset="0"/>
              </a:rPr>
              <a:t>main objective of the project is providing easy way to the customer for hiring the person for different maintenance and services.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12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68AE2-8927-46ED-8012-C803E6F0BE23}"/>
              </a:ext>
            </a:extLst>
          </p:cNvPr>
          <p:cNvSpPr>
            <a:spLocks noGrp="1"/>
          </p:cNvSpPr>
          <p:nvPr>
            <p:ph idx="1"/>
          </p:nvPr>
        </p:nvSpPr>
        <p:spPr>
          <a:xfrm>
            <a:off x="476918" y="425884"/>
            <a:ext cx="11117319" cy="6025019"/>
          </a:xfrm>
        </p:spPr>
        <p:txBody>
          <a:bodyPr>
            <a:normAutofit/>
          </a:bodyPr>
          <a:lstStyle/>
          <a:p>
            <a:pPr marL="457200" lvl="1" indent="0">
              <a:lnSpc>
                <a:spcPct val="150000"/>
              </a:lnSpc>
              <a:buNone/>
            </a:pPr>
            <a:r>
              <a:rPr lang="en-GB" sz="2800" b="1" dirty="0">
                <a:effectLst/>
                <a:latin typeface="Times New Roman" panose="02020603050405020304" pitchFamily="18" charset="0"/>
                <a:ea typeface="Arial" panose="020B0604020202020204" pitchFamily="34" charset="0"/>
                <a:cs typeface="Times New Roman" panose="02020603050405020304" pitchFamily="18" charset="0"/>
              </a:rPr>
              <a:t>Problem Statement: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GB" sz="2400" dirty="0">
                <a:latin typeface="Times New Roman" panose="02020603050405020304" pitchFamily="18" charset="0"/>
                <a:cs typeface="Times New Roman" panose="02020603050405020304" pitchFamily="18" charset="0"/>
              </a:rPr>
              <a:t>When someone need aid with small but major household tasks, the trouble arises when service skilled persons are unavailable or the trusted providers are impossible to find, who delivers consistently flawless service on instance</a:t>
            </a:r>
            <a:r>
              <a:rPr lang="en-GB" sz="2400" dirty="0" smtClean="0">
                <a:latin typeface="Times New Roman" panose="02020603050405020304" pitchFamily="18" charset="0"/>
                <a:cs typeface="Times New Roman" panose="02020603050405020304" pitchFamily="18" charset="0"/>
              </a:rPr>
              <a:t>.</a:t>
            </a:r>
          </a:p>
          <a:p>
            <a:pPr marL="457200" algn="just">
              <a:lnSpc>
                <a:spcPct val="150000"/>
              </a:lnSpc>
            </a:pPr>
            <a:r>
              <a:rPr lang="en-GB" sz="2400" dirty="0">
                <a:latin typeface="Times New Roman" panose="02020603050405020304" pitchFamily="18" charset="0"/>
                <a:cs typeface="Times New Roman" panose="02020603050405020304" pitchFamily="18" charset="0"/>
              </a:rPr>
              <a:t>We aim to help in providing optimal solutions to all your household troubles with more efficiency, ease and </a:t>
            </a:r>
            <a:r>
              <a:rPr lang="en-GB" sz="2400" dirty="0" smtClean="0">
                <a:latin typeface="Times New Roman" panose="02020603050405020304" pitchFamily="18" charset="0"/>
                <a:cs typeface="Times New Roman" panose="02020603050405020304" pitchFamily="18" charset="0"/>
              </a:rPr>
              <a:t>majorly, </a:t>
            </a:r>
            <a:r>
              <a:rPr lang="en-GB" sz="2400" dirty="0">
                <a:latin typeface="Times New Roman" panose="02020603050405020304" pitchFamily="18" charset="0"/>
                <a:cs typeface="Times New Roman" panose="02020603050405020304" pitchFamily="18" charset="0"/>
              </a:rPr>
              <a:t>a delicate touch</a:t>
            </a:r>
            <a:r>
              <a:rPr lang="en-GB" sz="2400" dirty="0" smtClean="0">
                <a:latin typeface="Times New Roman" panose="02020603050405020304" pitchFamily="18" charset="0"/>
                <a:cs typeface="Times New Roman" panose="02020603050405020304" pitchFamily="18" charset="0"/>
              </a:rPr>
              <a:t>.</a:t>
            </a:r>
          </a:p>
          <a:p>
            <a:pPr marL="457200" algn="just">
              <a:lnSpc>
                <a:spcPct val="150000"/>
              </a:lnSpc>
            </a:pPr>
            <a:r>
              <a:rPr lang="en-GB" sz="2400" dirty="0">
                <a:latin typeface="Times New Roman" panose="02020603050405020304" pitchFamily="18" charset="0"/>
                <a:cs typeface="Times New Roman" panose="02020603050405020304" pitchFamily="18" charset="0"/>
              </a:rPr>
              <a:t>Our online system for household services provides the most expedient and annoys free way to get your domestic work done.</a:t>
            </a:r>
            <a:endParaRPr lang="en-GB" sz="2400" dirty="0" smtClean="0">
              <a:latin typeface="Times New Roman" panose="02020603050405020304" pitchFamily="18" charset="0"/>
              <a:cs typeface="Times New Roman" panose="02020603050405020304" pitchFamily="18" charset="0"/>
            </a:endParaRPr>
          </a:p>
          <a:p>
            <a:pPr marL="457200" algn="just">
              <a:lnSpc>
                <a:spcPct val="150000"/>
              </a:lnSpc>
            </a:pPr>
            <a:endParaRPr lang="en-GB" sz="2400" dirty="0" smtClean="0">
              <a:latin typeface="Times New Roman" panose="02020603050405020304" pitchFamily="18" charset="0"/>
              <a:cs typeface="Times New Roman" panose="02020603050405020304" pitchFamily="18" charset="0"/>
            </a:endParaRPr>
          </a:p>
          <a:p>
            <a:pPr marL="457200"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23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28ED2-8C77-4F4F-9098-E59EA760A998}"/>
              </a:ext>
            </a:extLst>
          </p:cNvPr>
          <p:cNvSpPr>
            <a:spLocks noGrp="1"/>
          </p:cNvSpPr>
          <p:nvPr>
            <p:ph idx="1"/>
          </p:nvPr>
        </p:nvSpPr>
        <p:spPr>
          <a:xfrm>
            <a:off x="677332" y="538619"/>
            <a:ext cx="11165479" cy="5649239"/>
          </a:xfrm>
        </p:spPr>
        <p:txBody>
          <a:bodyPr>
            <a:normAutofit/>
          </a:bodyPr>
          <a:lstStyle/>
          <a:p>
            <a:pPr marL="457200" lvl="1" indent="0">
              <a:lnSpc>
                <a:spcPct val="115000"/>
              </a:lnSpc>
              <a:spcAft>
                <a:spcPts val="1000"/>
              </a:spcAft>
              <a:buNone/>
            </a:pPr>
            <a:r>
              <a:rPr lang="en-GB" sz="2800" b="1" dirty="0">
                <a:effectLst/>
                <a:latin typeface="Times New Roman" panose="02020603050405020304" pitchFamily="18" charset="0"/>
                <a:ea typeface="Arial" panose="020B0604020202020204" pitchFamily="34" charset="0"/>
                <a:cs typeface="Times New Roman" panose="02020603050405020304" pitchFamily="18" charset="0"/>
              </a:rPr>
              <a:t>Objectives of project: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2400" dirty="0" smtClean="0">
              <a:latin typeface="Times New Roman" panose="02020603050405020304" pitchFamily="18" charset="0"/>
              <a:cs typeface="Times New Roman" panose="02020603050405020304" pitchFamily="18" charset="0"/>
            </a:endParaRPr>
          </a:p>
          <a:p>
            <a:pPr algn="just">
              <a:lnSpc>
                <a:spcPct val="150000"/>
              </a:lnSpc>
              <a:spcAft>
                <a:spcPts val="800"/>
              </a:spcAft>
            </a:pPr>
            <a:r>
              <a:rPr lang="en-GB" sz="2400" dirty="0" smtClean="0">
                <a:latin typeface="Times New Roman" panose="02020603050405020304" pitchFamily="18" charset="0"/>
                <a:cs typeface="Times New Roman" panose="02020603050405020304" pitchFamily="18" charset="0"/>
              </a:rPr>
              <a:t>To </a:t>
            </a:r>
            <a:r>
              <a:rPr lang="en-GB" sz="2400" dirty="0">
                <a:latin typeface="Times New Roman" panose="02020603050405020304" pitchFamily="18" charset="0"/>
                <a:cs typeface="Times New Roman" panose="02020603050405020304" pitchFamily="18" charset="0"/>
              </a:rPr>
              <a:t>reduce </a:t>
            </a:r>
            <a:r>
              <a:rPr lang="en-GB" sz="2400" dirty="0" smtClean="0">
                <a:latin typeface="Times New Roman" panose="02020603050405020304" pitchFamily="18" charset="0"/>
                <a:cs typeface="Times New Roman" panose="02020603050405020304" pitchFamily="18" charset="0"/>
              </a:rPr>
              <a:t>time.</a:t>
            </a:r>
          </a:p>
          <a:p>
            <a:pPr algn="just">
              <a:lnSpc>
                <a:spcPct val="150000"/>
              </a:lnSpc>
              <a:spcAft>
                <a:spcPts val="800"/>
              </a:spcAft>
            </a:pPr>
            <a:r>
              <a:rPr lang="en-GB" sz="2400" dirty="0">
                <a:latin typeface="Times New Roman" panose="02020603050405020304" pitchFamily="18" charset="0"/>
                <a:cs typeface="Times New Roman" panose="02020603050405020304" pitchFamily="18" charset="0"/>
              </a:rPr>
              <a:t>Easily available best Vendors on one </a:t>
            </a:r>
            <a:r>
              <a:rPr lang="en-GB" sz="2400" dirty="0" smtClean="0">
                <a:latin typeface="Times New Roman" panose="02020603050405020304" pitchFamily="18" charset="0"/>
                <a:cs typeface="Times New Roman" panose="02020603050405020304" pitchFamily="18" charset="0"/>
              </a:rPr>
              <a:t>click.</a:t>
            </a:r>
          </a:p>
          <a:p>
            <a:pPr algn="just">
              <a:lnSpc>
                <a:spcPct val="150000"/>
              </a:lnSpc>
              <a:spcAft>
                <a:spcPts val="800"/>
              </a:spcAft>
            </a:pPr>
            <a:r>
              <a:rPr lang="en-GB" sz="2400" dirty="0">
                <a:latin typeface="Times New Roman" panose="02020603050405020304" pitchFamily="18" charset="0"/>
                <a:cs typeface="Times New Roman" panose="02020603050405020304" pitchFamily="18" charset="0"/>
              </a:rPr>
              <a:t>Easy to </a:t>
            </a:r>
            <a:r>
              <a:rPr lang="en-GB" sz="2400" dirty="0" smtClean="0">
                <a:latin typeface="Times New Roman" panose="02020603050405020304" pitchFamily="18" charset="0"/>
                <a:cs typeface="Times New Roman" panose="02020603050405020304" pitchFamily="18" charset="0"/>
              </a:rPr>
              <a:t>use.</a:t>
            </a:r>
          </a:p>
          <a:p>
            <a:pPr algn="just">
              <a:lnSpc>
                <a:spcPct val="150000"/>
              </a:lnSpc>
              <a:spcAft>
                <a:spcPts val="800"/>
              </a:spcAft>
            </a:pPr>
            <a:r>
              <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 will get fulfilled all their requirement in one place.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780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C0846-CDC2-4E3A-BB18-43C8F297B8B4}"/>
              </a:ext>
            </a:extLst>
          </p:cNvPr>
          <p:cNvSpPr txBox="1"/>
          <p:nvPr/>
        </p:nvSpPr>
        <p:spPr>
          <a:xfrm>
            <a:off x="716593" y="223735"/>
            <a:ext cx="11223320" cy="6912149"/>
          </a:xfrm>
          <a:prstGeom prst="rect">
            <a:avLst/>
          </a:prstGeom>
          <a:noFill/>
        </p:spPr>
        <p:txBody>
          <a:bodyPr wrap="square">
            <a:spAutoFit/>
          </a:bodyPr>
          <a:lstStyle/>
          <a:p>
            <a:pPr marL="6350" marR="95885" indent="-6350" algn="just"/>
            <a:r>
              <a:rPr lang="en-IN" sz="24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MODULES AND DESCRIPTION: </a:t>
            </a:r>
            <a:endParaRPr lang="en-IN" sz="2400" b="1" u="none" strike="noStrike" kern="0"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6350" marR="95885" indent="-6350" algn="just"/>
            <a:r>
              <a:rPr lang="en-IN" sz="2400" dirty="0" smtClean="0">
                <a:solidFill>
                  <a:srgbClr val="000000"/>
                </a:solidFill>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l" fontAlgn="base">
              <a:lnSpc>
                <a:spcPct val="150000"/>
              </a:lnSpc>
              <a:spcAft>
                <a:spcPts val="140"/>
              </a:spcAft>
              <a:buClr>
                <a:srgbClr val="000000"/>
              </a:buClr>
              <a:buSzPts val="1200"/>
              <a:buFont typeface="+mj-lt"/>
              <a:buAutoNum type="arabicPeriod"/>
            </a:pP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Customer Module </a:t>
            </a:r>
          </a:p>
          <a:p>
            <a:pPr marL="342900" lvl="0" indent="-342900" algn="l" fontAlgn="base">
              <a:lnSpc>
                <a:spcPct val="150000"/>
              </a:lnSpc>
              <a:spcAft>
                <a:spcPts val="135"/>
              </a:spcAft>
              <a:buClr>
                <a:srgbClr val="000000"/>
              </a:buClr>
              <a:buSzPts val="1200"/>
              <a:buFont typeface="+mj-lt"/>
              <a:buAutoNum type="arabicPeriod"/>
            </a:pPr>
            <a:r>
              <a:rPr lang="en-IN" sz="24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Service provider Module</a:t>
            </a:r>
            <a:r>
              <a:rPr lang="en-IN" sz="20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l" fontAlgn="base">
              <a:lnSpc>
                <a:spcPct val="150000"/>
              </a:lnSpc>
              <a:spcAft>
                <a:spcPts val="135"/>
              </a:spcAft>
              <a:buClr>
                <a:srgbClr val="000000"/>
              </a:buClr>
              <a:buSzPts val="1200"/>
              <a:buFont typeface="+mj-lt"/>
              <a:buAutoNum type="arabicPeriod"/>
            </a:pP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fontAlgn="base">
              <a:lnSpc>
                <a:spcPct val="150000"/>
              </a:lnSpc>
              <a:spcAft>
                <a:spcPts val="40"/>
              </a:spcAft>
              <a:buClr>
                <a:srgbClr val="000000"/>
              </a:buClr>
              <a:buSzPts val="1200"/>
              <a:buFont typeface="Wingdings" panose="05000000000000000000" pitchFamily="2" charset="2"/>
              <a:buChar char="Ø"/>
            </a:pPr>
            <a:r>
              <a:rPr lang="en-IN" sz="2400" b="1" dirty="0" smtClean="0">
                <a:solidFill>
                  <a:srgbClr val="000000"/>
                </a:solidFill>
                <a:effectLst/>
                <a:latin typeface="Times New Roman" panose="02020603050405020304" pitchFamily="18" charset="0"/>
                <a:ea typeface="Times New Roman" panose="02020603050405020304" pitchFamily="18" charset="0"/>
              </a:rPr>
              <a:t>Customer </a:t>
            </a:r>
            <a:r>
              <a:rPr lang="en-IN" sz="2400" b="1" dirty="0">
                <a:solidFill>
                  <a:srgbClr val="000000"/>
                </a:solidFill>
                <a:effectLst/>
                <a:latin typeface="Times New Roman" panose="02020603050405020304" pitchFamily="18" charset="0"/>
                <a:ea typeface="Times New Roman" panose="02020603050405020304" pitchFamily="18" charset="0"/>
              </a:rPr>
              <a:t>Module  </a:t>
            </a:r>
            <a:r>
              <a:rPr lang="en-IN" sz="2000" b="1" dirty="0" smtClean="0">
                <a:solidFill>
                  <a:srgbClr val="000000"/>
                </a:solidFill>
                <a:effectLst/>
                <a:latin typeface="Times New Roman" panose="02020603050405020304" pitchFamily="18" charset="0"/>
                <a:ea typeface="Times New Roman" panose="02020603050405020304" pitchFamily="18" charset="0"/>
              </a:rPr>
              <a:t>:</a:t>
            </a:r>
          </a:p>
          <a:p>
            <a:pPr marL="342900" lvl="0" indent="-342900" algn="l" fontAlgn="base">
              <a:lnSpc>
                <a:spcPct val="150000"/>
              </a:lnSpc>
              <a:spcAft>
                <a:spcPts val="40"/>
              </a:spcAft>
              <a:buClr>
                <a:srgbClr val="000000"/>
              </a:buClr>
              <a:buSzPts val="1200"/>
              <a:buFont typeface="Wingdings" panose="05000000000000000000" pitchFamily="2" charset="2"/>
              <a:buChar char="Ø"/>
            </a:pPr>
            <a:endParaRPr lang="en-IN" sz="20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Customer can login or register.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5"/>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Customer can </a:t>
            </a:r>
            <a:r>
              <a:rPr lang="en-GB" sz="2400" dirty="0" smtClean="0">
                <a:latin typeface="Times New Roman" panose="02020603050405020304" pitchFamily="18" charset="0"/>
                <a:ea typeface="Segoe UI" panose="020B0502040204020203" pitchFamily="34" charset="0"/>
                <a:cs typeface="Times New Roman" panose="02020603050405020304" pitchFamily="18" charset="0"/>
              </a:rPr>
              <a:t>check services</a:t>
            </a:r>
            <a:r>
              <a:rPr lang="en-GB" sz="2400" dirty="0" smtClean="0">
                <a:effectLst/>
                <a:latin typeface="Times New Roman" panose="02020603050405020304" pitchFamily="18" charset="0"/>
                <a:ea typeface="Segoe UI" panose="020B0502040204020203"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62000" algn="just">
              <a:spcAft>
                <a:spcPts val="65"/>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Add </a:t>
            </a:r>
            <a:r>
              <a:rPr lang="en-GB" sz="2400" dirty="0" smtClean="0">
                <a:latin typeface="Times New Roman" panose="02020603050405020304" pitchFamily="18" charset="0"/>
                <a:ea typeface="Segoe UI" panose="020B0502040204020203" pitchFamily="34" charset="0"/>
                <a:cs typeface="Times New Roman" panose="02020603050405020304" pitchFamily="18" charset="0"/>
              </a:rPr>
              <a:t>services</a:t>
            </a:r>
            <a:r>
              <a:rPr lang="en-GB" sz="2400" dirty="0" smtClean="0">
                <a:effectLst/>
                <a:latin typeface="Times New Roman" panose="02020603050405020304" pitchFamily="18" charset="0"/>
                <a:ea typeface="Segoe UI" panose="020B0502040204020203" pitchFamily="34" charset="0"/>
                <a:cs typeface="Times New Roman" panose="02020603050405020304" pitchFamily="18" charset="0"/>
              </a:rPr>
              <a:t> </a:t>
            </a: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to cart.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5"/>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smtClean="0">
                <a:effectLst/>
                <a:latin typeface="Times New Roman" panose="02020603050405020304" pitchFamily="18" charset="0"/>
                <a:ea typeface="Segoe UI" panose="020B0502040204020203" pitchFamily="34" charset="0"/>
                <a:cs typeface="Times New Roman" panose="02020603050405020304" pitchFamily="18" charset="0"/>
              </a:rPr>
              <a:t>Customer can book services.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62000" algn="just">
              <a:spcAft>
                <a:spcPts val="60"/>
              </a:spcAft>
            </a:pPr>
            <a:r>
              <a:rPr lang="en-GB" sz="2000" dirty="0">
                <a:solidFill>
                  <a:srgbClr val="000000"/>
                </a:solidFill>
                <a:effectLst/>
                <a:latin typeface="Times New Roman" panose="02020603050405020304" pitchFamily="18" charset="0"/>
                <a:ea typeface="Segoe UI" panose="020B0502040204020203" pitchFamily="34"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1143000" algn="just">
              <a:lnSpc>
                <a:spcPct val="150000"/>
              </a:lnSpc>
              <a:spcAft>
                <a:spcPts val="800"/>
              </a:spcAft>
            </a:pPr>
            <a:r>
              <a:rPr lang="en-GB" sz="2000" dirty="0" smtClean="0">
                <a:solidFill>
                  <a:srgbClr val="000000"/>
                </a:solidFill>
                <a:effectLst/>
                <a:latin typeface="Times New Roman" panose="02020603050405020304" pitchFamily="18" charset="0"/>
                <a:ea typeface="Segoe UI" panose="020B0502040204020203" pitchFamily="34"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961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29A53-CE55-4F41-9A2A-F5966741DC2A}"/>
              </a:ext>
            </a:extLst>
          </p:cNvPr>
          <p:cNvSpPr txBox="1"/>
          <p:nvPr/>
        </p:nvSpPr>
        <p:spPr>
          <a:xfrm>
            <a:off x="538618" y="113284"/>
            <a:ext cx="8489972" cy="6373540"/>
          </a:xfrm>
          <a:prstGeom prst="rect">
            <a:avLst/>
          </a:prstGeom>
          <a:noFill/>
        </p:spPr>
        <p:txBody>
          <a:bodyPr wrap="square">
            <a:spAutoFit/>
          </a:bodyPr>
          <a:lstStyle/>
          <a:p>
            <a:pPr marL="342900" indent="-342900" algn="just">
              <a:lnSpc>
                <a:spcPct val="150000"/>
              </a:lnSpc>
              <a:spcBef>
                <a:spcPts val="200"/>
              </a:spcBef>
              <a:spcAft>
                <a:spcPts val="260"/>
              </a:spcAft>
              <a:buFont typeface="Wingdings" panose="05000000000000000000" pitchFamily="2" charset="2"/>
              <a:buChar char="Ø"/>
            </a:pPr>
            <a:endParaRPr lang="en-IN"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Bef>
                <a:spcPts val="200"/>
              </a:spcBef>
              <a:spcAft>
                <a:spcPts val="260"/>
              </a:spcAft>
              <a:buFont typeface="Wingdings" panose="05000000000000000000" pitchFamily="2" charset="2"/>
              <a:buChar char="Ø"/>
            </a:pPr>
            <a:r>
              <a:rPr lang="en-IN" sz="2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Service Provider Module :</a:t>
            </a:r>
          </a:p>
          <a:p>
            <a:pPr marL="342900" indent="-342900" algn="just">
              <a:lnSpc>
                <a:spcPct val="150000"/>
              </a:lnSpc>
              <a:spcBef>
                <a:spcPts val="200"/>
              </a:spcBef>
              <a:spcAft>
                <a:spcPts val="260"/>
              </a:spcAft>
              <a:buFont typeface="Wingdings" panose="05000000000000000000" pitchFamily="2" charset="2"/>
              <a:buChar char="Ø"/>
            </a:pPr>
            <a:endPar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Bef>
                <a:spcPts val="200"/>
              </a:spcBef>
              <a:spcAft>
                <a:spcPts val="260"/>
              </a:spcAft>
              <a:buFont typeface="Wingdings" panose="05000000000000000000" pitchFamily="2" charset="2"/>
              <a:buChar char="Ø"/>
            </a:pPr>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smtClean="0">
                <a:effectLst/>
                <a:latin typeface="Times New Roman" panose="02020603050405020304" pitchFamily="18" charset="0"/>
                <a:ea typeface="Segoe UI" panose="020B0502040204020203" pitchFamily="34" charset="0"/>
                <a:cs typeface="Times New Roman" panose="02020603050405020304" pitchFamily="18" charset="0"/>
              </a:rPr>
              <a:t>Service provider </a:t>
            </a: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can login or </a:t>
            </a:r>
            <a:r>
              <a:rPr lang="en-GB" sz="2400" dirty="0" smtClean="0">
                <a:latin typeface="Times New Roman" panose="02020603050405020304" pitchFamily="18" charset="0"/>
                <a:ea typeface="Segoe UI" panose="020B0502040204020203" pitchFamily="34" charset="0"/>
                <a:cs typeface="Times New Roman" panose="02020603050405020304" pitchFamily="18" charset="0"/>
              </a:rPr>
              <a:t>register</a:t>
            </a:r>
            <a:r>
              <a:rPr lang="en-GB" sz="2400" dirty="0" smtClean="0">
                <a:effectLst/>
                <a:latin typeface="Times New Roman" panose="02020603050405020304" pitchFamily="18" charset="0"/>
                <a:ea typeface="Segoe UI" panose="020B0502040204020203" pitchFamily="34" charset="0"/>
                <a:cs typeface="Times New Roman" panose="02020603050405020304" pitchFamily="18" charset="0"/>
              </a:rPr>
              <a:t> </a:t>
            </a: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his own account.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0"/>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Segoe UI" panose="020B0502040204020203" pitchFamily="34" charset="0"/>
                <a:cs typeface="Times New Roman" panose="02020603050405020304" pitchFamily="18" charset="0"/>
              </a:rPr>
              <a:t>Service provider </a:t>
            </a: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can add </a:t>
            </a:r>
            <a:r>
              <a:rPr lang="en-GB" sz="2400" dirty="0" smtClean="0">
                <a:latin typeface="Times New Roman" panose="02020603050405020304" pitchFamily="18" charset="0"/>
                <a:ea typeface="Segoe UI" panose="020B0502040204020203" pitchFamily="34" charset="0"/>
                <a:cs typeface="Times New Roman" panose="02020603050405020304" pitchFamily="18" charset="0"/>
              </a:rPr>
              <a:t>services</a:t>
            </a:r>
            <a:r>
              <a:rPr lang="en-GB" sz="2400" dirty="0" smtClean="0">
                <a:effectLst/>
                <a:latin typeface="Times New Roman" panose="02020603050405020304" pitchFamily="18" charset="0"/>
                <a:ea typeface="Segoe UI" panose="020B0502040204020203" pitchFamily="34" charset="0"/>
                <a:cs typeface="Times New Roman" panose="02020603050405020304" pitchFamily="18" charset="0"/>
              </a:rPr>
              <a:t> and sub-services.</a:t>
            </a:r>
          </a:p>
          <a:p>
            <a:pPr marL="342900" marR="42545" lvl="0" indent="-342900">
              <a:spcAft>
                <a:spcPts val="60"/>
              </a:spcAft>
              <a:buFont typeface="Symbol" panose="05050102010706020507" pitchFamily="18" charset="2"/>
              <a:buChar char=""/>
            </a:pPr>
            <a:endParaRPr lang="en-GB" sz="2400" dirty="0">
              <a:latin typeface="Times New Roman" panose="02020603050405020304" pitchFamily="18" charset="0"/>
              <a:ea typeface="Segoe UI" panose="020B0502040204020203" pitchFamily="34" charset="0"/>
              <a:cs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Segoe UI" panose="020B0502040204020203" pitchFamily="34" charset="0"/>
                <a:cs typeface="Times New Roman" panose="02020603050405020304" pitchFamily="18" charset="0"/>
              </a:rPr>
              <a:t>Service provider </a:t>
            </a:r>
            <a:r>
              <a:rPr lang="en-GB" sz="2400" dirty="0" smtClean="0">
                <a:latin typeface="Times New Roman" panose="02020603050405020304" pitchFamily="18" charset="0"/>
                <a:ea typeface="Segoe UI" panose="020B0502040204020203" pitchFamily="34" charset="0"/>
                <a:cs typeface="Times New Roman" panose="02020603050405020304" pitchFamily="18" charset="0"/>
              </a:rPr>
              <a:t>can add charges for services.</a:t>
            </a:r>
          </a:p>
          <a:p>
            <a:pPr marL="342900" marR="42545" lvl="0" indent="-342900">
              <a:spcAft>
                <a:spcPts val="60"/>
              </a:spcAft>
              <a:buFont typeface="Symbol" panose="05050102010706020507" pitchFamily="18" charset="2"/>
              <a:buChar char=""/>
            </a:pPr>
            <a:endParaRPr lang="en-GB" sz="2400" dirty="0">
              <a:latin typeface="Times New Roman" panose="02020603050405020304" pitchFamily="18" charset="0"/>
              <a:ea typeface="Segoe UI" panose="020B0502040204020203" pitchFamily="34" charset="0"/>
              <a:cs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Segoe UI" panose="020B0502040204020203" pitchFamily="34" charset="0"/>
                <a:cs typeface="Times New Roman" panose="02020603050405020304" pitchFamily="18" charset="0"/>
              </a:rPr>
              <a:t>Service provider </a:t>
            </a:r>
            <a:r>
              <a:rPr lang="en-GB" sz="2400" dirty="0" smtClean="0">
                <a:latin typeface="Times New Roman" panose="02020603050405020304" pitchFamily="18" charset="0"/>
                <a:ea typeface="Segoe UI" panose="020B0502040204020203" pitchFamily="34" charset="0"/>
                <a:cs typeface="Times New Roman" panose="02020603050405020304" pitchFamily="18" charset="0"/>
              </a:rPr>
              <a:t>can add description of service.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spcAft>
                <a:spcPts val="65"/>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R="42545" lvl="0">
              <a:spcAft>
                <a:spcPts val="60"/>
              </a:spcAft>
            </a:pPr>
            <a:r>
              <a:rPr lang="en-GB" sz="2400" dirty="0" smtClean="0">
                <a:effectLst/>
                <a:latin typeface="Calibri" panose="020F0502020204030204" pitchFamily="34" charset="0"/>
                <a:ea typeface="Segoe UI" panose="020B0502040204020203" pitchFamily="34" charset="0"/>
                <a:cs typeface="Times New Roman" panose="02020603050405020304" pitchFamily="18" charset="0"/>
              </a:rPr>
              <a:t> </a:t>
            </a:r>
            <a:r>
              <a:rPr lang="en-IN" sz="2400" dirty="0" smtClean="0">
                <a:solidFill>
                  <a:srgbClr val="000000"/>
                </a:solidFill>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algn="just">
              <a:spcBef>
                <a:spcPts val="200"/>
              </a:spcBef>
              <a:spcAft>
                <a:spcPts val="440"/>
              </a:spcAft>
            </a:pPr>
            <a:r>
              <a:rPr lang="en-IN" sz="24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752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BCE53-674D-48DE-840A-C3744C1ACD47}"/>
              </a:ext>
            </a:extLst>
          </p:cNvPr>
          <p:cNvSpPr txBox="1"/>
          <p:nvPr/>
        </p:nvSpPr>
        <p:spPr>
          <a:xfrm>
            <a:off x="350729" y="237996"/>
            <a:ext cx="8808928" cy="4678204"/>
          </a:xfrm>
          <a:prstGeom prst="rect">
            <a:avLst/>
          </a:prstGeom>
          <a:noFill/>
        </p:spPr>
        <p:txBody>
          <a:bodyPr wrap="square">
            <a:spAutoFit/>
          </a:bodyPr>
          <a:lstStyle/>
          <a:p>
            <a:pPr algn="just">
              <a:lnSpc>
                <a:spcPct val="150000"/>
              </a:lnSpc>
              <a:spcAft>
                <a:spcPts val="800"/>
              </a:spcAft>
            </a:pPr>
            <a:r>
              <a:rPr lang="en-IN" sz="2800" b="1" dirty="0">
                <a:solidFill>
                  <a:srgbClr val="000000"/>
                </a:solidFill>
                <a:effectLst/>
                <a:latin typeface="Times New Roman" panose="02020603050405020304" pitchFamily="18" charset="0"/>
                <a:ea typeface="Arial" panose="020B0604020202020204" pitchFamily="34" charset="0"/>
              </a:rPr>
              <a:t>SOFTWARE:</a:t>
            </a:r>
            <a:endParaRPr lang="en-IN" sz="2800" dirty="0">
              <a:solidFill>
                <a:srgbClr val="000000"/>
              </a:solidFill>
              <a:effectLst/>
              <a:latin typeface="Times New Roman" panose="02020603050405020304" pitchFamily="18" charset="0"/>
              <a:ea typeface="Times New Roman" panose="02020603050405020304" pitchFamily="18" charset="0"/>
            </a:endParaRPr>
          </a:p>
          <a:p>
            <a:pPr marL="685800" algn="just">
              <a:lnSpc>
                <a:spcPct val="150000"/>
              </a:lnSpc>
              <a:spcAft>
                <a:spcPts val="800"/>
              </a:spcAft>
            </a:pPr>
            <a:endParaRPr lang="en-IN" sz="2400" dirty="0" smtClean="0">
              <a:solidFill>
                <a:srgbClr val="000000"/>
              </a:solidFill>
              <a:effectLst/>
              <a:latin typeface="Times New Roman" panose="02020603050405020304" pitchFamily="18" charset="0"/>
              <a:ea typeface="Arial" panose="020B0604020202020204" pitchFamily="34" charset="0"/>
            </a:endParaRPr>
          </a:p>
          <a:p>
            <a:pPr marL="1143000" indent="-457200" algn="just">
              <a:lnSpc>
                <a:spcPct val="150000"/>
              </a:lnSpc>
              <a:spcAft>
                <a:spcPts val="8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Eclipse 4.7 </a:t>
            </a:r>
            <a:r>
              <a:rPr lang="en-GB" sz="2400" dirty="0" smtClean="0">
                <a:latin typeface="Times New Roman" panose="02020603050405020304" pitchFamily="18" charset="0"/>
                <a:cs typeface="Times New Roman" panose="02020603050405020304" pitchFamily="18" charset="0"/>
              </a:rPr>
              <a:t>Oxygen.</a:t>
            </a:r>
          </a:p>
          <a:p>
            <a:pPr marL="1143000" indent="-457200" algn="just">
              <a:lnSpc>
                <a:spcPct val="150000"/>
              </a:lnSpc>
              <a:spcAft>
                <a:spcPts val="8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MySQL Workbench </a:t>
            </a:r>
            <a:r>
              <a:rPr lang="en-GB" sz="2400" dirty="0" smtClean="0">
                <a:latin typeface="Times New Roman" panose="02020603050405020304" pitchFamily="18" charset="0"/>
                <a:cs typeface="Times New Roman" panose="02020603050405020304" pitchFamily="18" charset="0"/>
              </a:rPr>
              <a:t>8.0.</a:t>
            </a:r>
          </a:p>
          <a:p>
            <a:pPr marL="1143000" indent="-457200" algn="just">
              <a:lnSpc>
                <a:spcPct val="150000"/>
              </a:lnSpc>
              <a:spcAft>
                <a:spcPts val="8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Google Chrome version </a:t>
            </a:r>
            <a:r>
              <a:rPr lang="en-GB" sz="2400" dirty="0" smtClean="0">
                <a:latin typeface="Times New Roman" panose="02020603050405020304" pitchFamily="18" charset="0"/>
                <a:cs typeface="Times New Roman" panose="02020603050405020304" pitchFamily="18" charset="0"/>
              </a:rPr>
              <a:t>99.0.</a:t>
            </a:r>
          </a:p>
          <a:p>
            <a:pPr marL="1143000" indent="-457200" algn="just">
              <a:lnSpc>
                <a:spcPct val="150000"/>
              </a:lnSpc>
              <a:spcAft>
                <a:spcPts val="8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Apache Tomcat Server </a:t>
            </a:r>
            <a:r>
              <a:rPr lang="en-GB" sz="2400" dirty="0" smtClean="0">
                <a:latin typeface="Times New Roman" panose="02020603050405020304" pitchFamily="18" charset="0"/>
                <a:cs typeface="Times New Roman" panose="02020603050405020304" pitchFamily="18" charset="0"/>
              </a:rPr>
              <a:t>8.5.</a:t>
            </a:r>
          </a:p>
          <a:p>
            <a:pPr marL="1143000" indent="-457200" algn="just">
              <a:lnSpc>
                <a:spcPct val="150000"/>
              </a:lnSpc>
              <a:spcAft>
                <a:spcPts val="800"/>
              </a:spcAf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Maven </a:t>
            </a:r>
            <a:r>
              <a:rPr lang="en-GB" sz="2400" dirty="0" smtClean="0">
                <a:latin typeface="Times New Roman" panose="02020603050405020304" pitchFamily="18" charset="0"/>
                <a:cs typeface="Times New Roman" panose="02020603050405020304" pitchFamily="18" charset="0"/>
              </a:rPr>
              <a:t>Dependencies.</a:t>
            </a: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10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92074"/>
            <a:ext cx="9784080" cy="584775"/>
          </a:xfrm>
          <a:prstGeom prst="rect">
            <a:avLst/>
          </a:prstGeom>
          <a:noFill/>
        </p:spPr>
        <p:txBody>
          <a:bodyPr wrap="square" rtlCol="0">
            <a:spAutoFit/>
          </a:bodyPr>
          <a:lstStyle/>
          <a:p>
            <a:r>
              <a:rPr lang="en-GB" sz="3200" dirty="0" smtClean="0">
                <a:latin typeface="Times New Roman" panose="02020603050405020304" pitchFamily="18" charset="0"/>
                <a:cs typeface="Times New Roman" panose="02020603050405020304" pitchFamily="18" charset="0"/>
              </a:rPr>
              <a:t>   </a:t>
            </a:r>
            <a:r>
              <a:rPr lang="en-GB" sz="3200" b="1" dirty="0" smtClean="0">
                <a:latin typeface="Times New Roman" panose="02020603050405020304" pitchFamily="18" charset="0"/>
                <a:cs typeface="Times New Roman" panose="02020603050405020304" pitchFamily="18" charset="0"/>
              </a:rPr>
              <a:t>Hardware</a:t>
            </a:r>
            <a:r>
              <a:rPr lang="en-GB" sz="3200" dirty="0" smtClean="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87830" y="1489166"/>
            <a:ext cx="8843554" cy="378565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 </a:t>
            </a:r>
            <a:r>
              <a:rPr lang="en-GB" sz="2400" dirty="0">
                <a:latin typeface="Times New Roman" panose="02020603050405020304" pitchFamily="18" charset="0"/>
                <a:cs typeface="Times New Roman" panose="02020603050405020304" pitchFamily="18" charset="0"/>
              </a:rPr>
              <a:t>Intel i3 processor 6th generation or later / AMD </a:t>
            </a:r>
            <a:r>
              <a:rPr lang="en-GB" sz="2400" dirty="0" err="1">
                <a:latin typeface="Times New Roman" panose="02020603050405020304" pitchFamily="18" charset="0"/>
                <a:cs typeface="Times New Roman" panose="02020603050405020304" pitchFamily="18" charset="0"/>
              </a:rPr>
              <a:t>Ryzen</a:t>
            </a:r>
            <a:r>
              <a:rPr lang="en-GB" sz="2400" dirty="0">
                <a:latin typeface="Times New Roman" panose="02020603050405020304" pitchFamily="18" charset="0"/>
                <a:cs typeface="Times New Roman" panose="02020603050405020304" pitchFamily="18" charset="0"/>
              </a:rPr>
              <a:t> 200 2nd generation or </a:t>
            </a:r>
            <a:r>
              <a:rPr lang="en-GB" sz="2400" dirty="0" smtClean="0">
                <a:latin typeface="Times New Roman" panose="02020603050405020304" pitchFamily="18" charset="0"/>
                <a:cs typeface="Times New Roman" panose="02020603050405020304" pitchFamily="18" charset="0"/>
              </a:rPr>
              <a:t>later.</a:t>
            </a:r>
          </a:p>
          <a:p>
            <a:pPr marL="285750" indent="-285750">
              <a:buFont typeface="Arial" panose="020B0604020202020204" pitchFamily="34" charset="0"/>
              <a:buChar char="•"/>
            </a:pPr>
            <a:endParaRPr lang="en-GB"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8 GB ddr3 </a:t>
            </a:r>
            <a:r>
              <a:rPr lang="en-GB" sz="2400" dirty="0" smtClean="0">
                <a:latin typeface="Times New Roman" panose="02020603050405020304" pitchFamily="18" charset="0"/>
                <a:cs typeface="Times New Roman" panose="02020603050405020304" pitchFamily="18" charset="0"/>
              </a:rPr>
              <a:t>ram.</a:t>
            </a:r>
          </a:p>
          <a:p>
            <a:pPr marL="285750" indent="-285750">
              <a:buFont typeface="Arial" panose="020B0604020202020204" pitchFamily="34" charset="0"/>
              <a:buChar char="•"/>
            </a:pPr>
            <a:endParaRPr lang="en-GB"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Windows 10 Home edition or later</a:t>
            </a:r>
            <a:r>
              <a:rPr lang="en-GB"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GB"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sz="2400" dirty="0">
                <a:latin typeface="Times New Roman" panose="02020603050405020304" pitchFamily="18" charset="0"/>
                <a:cs typeface="Times New Roman" panose="02020603050405020304" pitchFamily="18" charset="0"/>
              </a:rPr>
              <a:t>1 TB Data HDD Space </a:t>
            </a:r>
            <a:r>
              <a:rPr lang="it-IT"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it-IT"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Data </a:t>
            </a:r>
            <a:r>
              <a:rPr lang="en-GB" sz="2400" dirty="0">
                <a:latin typeface="Times New Roman" panose="02020603050405020304" pitchFamily="18" charset="0"/>
                <a:cs typeface="Times New Roman" panose="02020603050405020304" pitchFamily="18" charset="0"/>
              </a:rPr>
              <a:t>Connection 5 </a:t>
            </a:r>
            <a:r>
              <a:rPr lang="en-GB" sz="2400" dirty="0" smtClean="0">
                <a:latin typeface="Times New Roman" panose="02020603050405020304" pitchFamily="18" charset="0"/>
                <a:cs typeface="Times New Roman" panose="02020603050405020304" pitchFamily="18" charset="0"/>
              </a:rPr>
              <a:t>mbps.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10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737" y="209006"/>
            <a:ext cx="11900263" cy="5909310"/>
          </a:xfrm>
          <a:prstGeom prst="rect">
            <a:avLst/>
          </a:prstGeom>
        </p:spPr>
        <p:txBody>
          <a:bodyPr wrap="square">
            <a:spAutoFit/>
          </a:bodyPr>
          <a:lstStyle/>
          <a:p>
            <a:r>
              <a:rPr lang="en-GB" sz="2400" b="1" dirty="0">
                <a:latin typeface="Times New Roman" panose="02020603050405020304" pitchFamily="18" charset="0"/>
                <a:cs typeface="Times New Roman" panose="02020603050405020304" pitchFamily="18" charset="0"/>
              </a:rPr>
              <a:t>End to End Flow of Application</a:t>
            </a:r>
            <a:r>
              <a:rPr lang="en-GB" dirty="0" smtClean="0"/>
              <a:t>:</a:t>
            </a:r>
          </a:p>
          <a:p>
            <a:endParaRPr lang="en-GB" dirty="0"/>
          </a:p>
          <a:p>
            <a:r>
              <a:rPr lang="en-GB" sz="2400" dirty="0" smtClean="0">
                <a:latin typeface="Times New Roman" panose="02020603050405020304" pitchFamily="18" charset="0"/>
                <a:cs typeface="Times New Roman" panose="02020603050405020304" pitchFamily="18" charset="0"/>
              </a:rPr>
              <a:t>Customer:</a:t>
            </a:r>
          </a:p>
          <a:p>
            <a:endParaRPr lang="en-GB" sz="2400" dirty="0">
              <a:latin typeface="Times New Roman" panose="02020603050405020304" pitchFamily="18" charset="0"/>
              <a:cs typeface="Times New Roman" panose="02020603050405020304" pitchFamily="18" charset="0"/>
            </a:endParaRPr>
          </a:p>
          <a:p>
            <a:pPr marL="514350" indent="-514350">
              <a:buFont typeface="+mj-lt"/>
              <a:buAutoNum type="romanLcPeriod"/>
            </a:pPr>
            <a:r>
              <a:rPr lang="en-GB" sz="2400" dirty="0">
                <a:latin typeface="Times New Roman" panose="02020603050405020304" pitchFamily="18" charset="0"/>
                <a:cs typeface="Times New Roman" panose="02020603050405020304" pitchFamily="18" charset="0"/>
              </a:rPr>
              <a:t>User will login to the portal or will have to register if he is not a registered user</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romanLcPeriod"/>
            </a:pPr>
            <a:r>
              <a:rPr lang="en-GB" sz="2400" dirty="0">
                <a:latin typeface="Times New Roman" panose="02020603050405020304" pitchFamily="18" charset="0"/>
                <a:cs typeface="Times New Roman" panose="02020603050405020304" pitchFamily="18" charset="0"/>
              </a:rPr>
              <a:t>After registration User will login and Dashboard page will be displayed to him which will display the services and its status if any</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romanLcPeriod"/>
            </a:pPr>
            <a:r>
              <a:rPr lang="en-GB" sz="2400" dirty="0">
                <a:latin typeface="Times New Roman" panose="02020603050405020304" pitchFamily="18" charset="0"/>
                <a:cs typeface="Times New Roman" panose="02020603050405020304" pitchFamily="18" charset="0"/>
              </a:rPr>
              <a:t>From that page can User can click on the ‘buy new service’ button and reach the services details page</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romanLcPeriod"/>
            </a:pPr>
            <a:r>
              <a:rPr lang="en-GB" sz="2400" dirty="0">
                <a:latin typeface="Times New Roman" panose="02020603050405020304" pitchFamily="18" charset="0"/>
                <a:cs typeface="Times New Roman" panose="02020603050405020304" pitchFamily="18" charset="0"/>
              </a:rPr>
              <a:t>In the services details page the User has to pick a category among the predefined sub-services and select the required sub services they needed</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romanLcPeriod"/>
            </a:pPr>
            <a:r>
              <a:rPr lang="en-GB" sz="2400" dirty="0">
                <a:latin typeface="Times New Roman" panose="02020603050405020304" pitchFamily="18" charset="0"/>
                <a:cs typeface="Times New Roman" panose="02020603050405020304" pitchFamily="18" charset="0"/>
              </a:rPr>
              <a:t>A ‘confirm service order’ will be displayed on the Website showing all the details of the service the chose</a:t>
            </a:r>
            <a:r>
              <a:rPr lang="en-GB" sz="2400" dirty="0" smtClean="0">
                <a:latin typeface="Times New Roman" panose="02020603050405020304" pitchFamily="18" charset="0"/>
                <a:cs typeface="Times New Roman" panose="02020603050405020304" pitchFamily="18" charset="0"/>
              </a:rPr>
              <a:t>.</a:t>
            </a:r>
          </a:p>
          <a:p>
            <a:pPr marL="514350" indent="-514350">
              <a:buFont typeface="+mj-lt"/>
              <a:buAutoNum type="romanLcPeriod"/>
            </a:pPr>
            <a:r>
              <a:rPr lang="en-GB" sz="2400" dirty="0">
                <a:latin typeface="Times New Roman" panose="02020603050405020304" pitchFamily="18" charset="0"/>
                <a:cs typeface="Times New Roman" panose="02020603050405020304" pitchFamily="18" charset="0"/>
              </a:rPr>
              <a:t>Then the user will have to make a payment about the service they chose and confirm the </a:t>
            </a:r>
            <a:r>
              <a:rPr lang="en-GB" sz="2400" dirty="0" smtClean="0">
                <a:latin typeface="Times New Roman" panose="02020603050405020304" pitchFamily="18" charset="0"/>
                <a:cs typeface="Times New Roman" panose="02020603050405020304" pitchFamily="18" charset="0"/>
              </a:rPr>
              <a:t>order.</a:t>
            </a:r>
          </a:p>
          <a:p>
            <a:pPr marL="514350" indent="-514350">
              <a:buFont typeface="+mj-lt"/>
              <a:buAutoNum type="romanLcPeriod"/>
            </a:pPr>
            <a:endParaRPr lang="en-GB"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473252"/>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585</TotalTime>
  <Words>772</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Segoe UI</vt:lpstr>
      <vt:lpstr>Symbol</vt:lpstr>
      <vt:lpstr>Times New Roman</vt:lpstr>
      <vt:lpstr>Trebuchet MS</vt:lpstr>
      <vt:lpstr>Wingdings</vt:lpstr>
      <vt:lpstr>Wingdings 3</vt:lpstr>
      <vt:lpstr>Facet</vt:lpstr>
      <vt:lpstr>A  Project “Helpers4U”  By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Asmita Mahesh</dc:creator>
  <cp:lastModifiedBy>sai</cp:lastModifiedBy>
  <cp:revision>82</cp:revision>
  <dcterms:created xsi:type="dcterms:W3CDTF">2022-04-05T17:13:16Z</dcterms:created>
  <dcterms:modified xsi:type="dcterms:W3CDTF">2022-04-15T06:57:29Z</dcterms:modified>
</cp:coreProperties>
</file>