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60" r:id="rId3"/>
    <p:sldId id="337" r:id="rId4"/>
    <p:sldId id="327"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5" r:id="rId23"/>
    <p:sldId id="386" r:id="rId24"/>
    <p:sldId id="387" r:id="rId25"/>
    <p:sldId id="388" r:id="rId26"/>
    <p:sldId id="382" r:id="rId27"/>
    <p:sldId id="380" r:id="rId28"/>
    <p:sldId id="383" r:id="rId29"/>
    <p:sldId id="384" r:id="rId30"/>
    <p:sldId id="389" r:id="rId31"/>
    <p:sldId id="390" r:id="rId32"/>
    <p:sldId id="391" r:id="rId33"/>
    <p:sldId id="392" r:id="rId34"/>
    <p:sldId id="359" r:id="rId35"/>
    <p:sldId id="362" r:id="rId36"/>
    <p:sldId id="357" r:id="rId37"/>
    <p:sldId id="393" r:id="rId38"/>
    <p:sldId id="293" r:id="rId3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F17ADD-3C84-4DC0-BBBD-1962EFFADB3C}" v="5023" dt="2022-10-19T10:17:49.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8CDEF-7186-B022-30E8-A97109E1F3C5}"/>
              </a:ext>
            </a:extLst>
          </p:cNvPr>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7C751E15-D0BB-9991-365B-6C56293B6DC3}"/>
              </a:ext>
            </a:extLst>
          </p:cNvPr>
          <p:cNvSpPr>
            <a:spLocks noGrp="1"/>
          </p:cNvSpPr>
          <p:nvPr>
            <p:ph type="dt" idx="1"/>
          </p:nvPr>
        </p:nvSpPr>
        <p:spPr>
          <a:xfrm>
            <a:off x="4143375" y="0"/>
            <a:ext cx="3170238" cy="479425"/>
          </a:xfrm>
          <a:prstGeom prst="rect">
            <a:avLst/>
          </a:prstGeom>
        </p:spPr>
        <p:txBody>
          <a:bodyPr vert="horz" lIns="96661" tIns="48331" rIns="96661" bIns="48331" rtlCol="0"/>
          <a:lstStyle>
            <a:lvl1pPr algn="r" eaLnBrk="1" hangingPunct="1">
              <a:defRPr sz="1300">
                <a:latin typeface="Arial" charset="0"/>
              </a:defRPr>
            </a:lvl1pPr>
          </a:lstStyle>
          <a:p>
            <a:pPr>
              <a:defRPr/>
            </a:pPr>
            <a:fld id="{317D7015-DBDB-4A8C-89DC-BFEFAE03E9CD}" type="datetimeFigureOut">
              <a:rPr lang="en-US"/>
              <a:pPr>
                <a:defRPr/>
              </a:pPr>
              <a:t>10/19/2022</a:t>
            </a:fld>
            <a:endParaRPr lang="en-US"/>
          </a:p>
        </p:txBody>
      </p:sp>
      <p:sp>
        <p:nvSpPr>
          <p:cNvPr id="4" name="Slide Image Placeholder 3">
            <a:extLst>
              <a:ext uri="{FF2B5EF4-FFF2-40B4-BE49-F238E27FC236}">
                <a16:creationId xmlns:a16="http://schemas.microsoft.com/office/drawing/2014/main" id="{AEBC7C20-83F5-0BCC-E5A8-88B993AEBE55}"/>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a:extLst>
              <a:ext uri="{FF2B5EF4-FFF2-40B4-BE49-F238E27FC236}">
                <a16:creationId xmlns:a16="http://schemas.microsoft.com/office/drawing/2014/main" id="{CAA2EFC9-3A2D-85CB-4B3C-12AB770BA897}"/>
              </a:ext>
            </a:extLst>
          </p:cNvPr>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BB38539-CD06-3A52-08EF-46519CBBD2B4}"/>
              </a:ext>
            </a:extLst>
          </p:cNvPr>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45E6837D-EAE5-82DB-269A-0B8029D0DADE}"/>
              </a:ext>
            </a:extLst>
          </p:cNvPr>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fld id="{173681F2-B052-4E34-9756-D142760915D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4E98DB90-D53A-0728-5158-88CB4CB3AB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ABBBE11-5B2D-1BFF-1318-519C96E76D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01FEF5EF-5A88-AD72-029B-C306F86F27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8F19A7-4667-45ED-8C20-885517810D81}" type="slidenum">
              <a:rPr lang="en-US" altLang="en-US"/>
              <a:pPr/>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0B2F5B2F-1956-DCFB-228E-4BF68280F7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D92CF56F-6995-1776-8ACE-8495704AE5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B28BEBF1-78D4-3CFB-B390-9477D75562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228A5B-2774-4DB4-A0E6-1603E6223774}" type="slidenum">
              <a:rPr lang="en-US" altLang="en-US"/>
              <a:pPr/>
              <a:t>34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0DFDD956-1F61-DC2A-C71F-DE13BFFE75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43D84D08-3173-39B5-ADF5-85F204C18F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E0F83BBD-BE9D-EF60-E5ED-0383D75F60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139937-BEB8-4779-B8EA-7B75AD7908B1}" type="slidenum">
              <a:rPr lang="en-US" altLang="en-US"/>
              <a:pPr/>
              <a:t>35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1725ABAF-3B93-07AB-214E-9344D08ED6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893DA976-6651-4AF1-24E6-0621FAAACD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7C677EF9-93CE-6863-16DB-27ADDB6AA9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8BF7C4-27E7-4EED-917A-A743F2B8E7AB}" type="slidenum">
              <a:rPr lang="en-US" altLang="en-US"/>
              <a:pPr/>
              <a:t>36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4BB33F-0401-46E3-223D-23696D487F6A}"/>
              </a:ext>
            </a:extLst>
          </p:cNvPr>
          <p:cNvSpPr/>
          <p:nvPr userDrawn="1"/>
        </p:nvSpPr>
        <p:spPr>
          <a:xfrm>
            <a:off x="0" y="0"/>
            <a:ext cx="914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4292BC93-52C2-96B5-BBEE-065F8947ED67}"/>
              </a:ext>
            </a:extLst>
          </p:cNvPr>
          <p:cNvSpPr/>
          <p:nvPr userDrawn="1"/>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a:extLst>
              <a:ext uri="{FF2B5EF4-FFF2-40B4-BE49-F238E27FC236}">
                <a16:creationId xmlns:a16="http://schemas.microsoft.com/office/drawing/2014/main" id="{89B1A125-EF5E-6097-EF63-67A17DD91472}"/>
              </a:ext>
            </a:extLst>
          </p:cNvPr>
          <p:cNvSpPr>
            <a:spLocks noGrp="1"/>
          </p:cNvSpPr>
          <p:nvPr>
            <p:ph type="dt" sz="half" idx="10"/>
          </p:nvPr>
        </p:nvSpPr>
        <p:spPr/>
        <p:txBody>
          <a:bodyPr/>
          <a:lstStyle>
            <a:lvl1pPr>
              <a:defRPr/>
            </a:lvl1pPr>
          </a:lstStyle>
          <a:p>
            <a:pPr>
              <a:defRPr/>
            </a:pPr>
            <a:fld id="{20BC7892-722C-459F-81B0-2C164AF485A2}" type="datetimeFigureOut">
              <a:rPr lang="en-US"/>
              <a:pPr>
                <a:defRPr/>
              </a:pPr>
              <a:t>10/19/2022</a:t>
            </a:fld>
            <a:endParaRPr lang="en-US"/>
          </a:p>
        </p:txBody>
      </p:sp>
      <p:sp>
        <p:nvSpPr>
          <p:cNvPr id="7" name="Footer Placeholder 4">
            <a:extLst>
              <a:ext uri="{FF2B5EF4-FFF2-40B4-BE49-F238E27FC236}">
                <a16:creationId xmlns:a16="http://schemas.microsoft.com/office/drawing/2014/main" id="{F4DBFE73-C221-59F4-B087-F41F72EE387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D6E3B0A-9AEB-5C21-FA46-6ABD9B0E7D87}"/>
              </a:ext>
            </a:extLst>
          </p:cNvPr>
          <p:cNvSpPr>
            <a:spLocks noGrp="1"/>
          </p:cNvSpPr>
          <p:nvPr>
            <p:ph type="sldNum" sz="quarter" idx="12"/>
          </p:nvPr>
        </p:nvSpPr>
        <p:spPr/>
        <p:txBody>
          <a:bodyPr/>
          <a:lstStyle>
            <a:lvl1pPr>
              <a:defRPr/>
            </a:lvl1pPr>
          </a:lstStyle>
          <a:p>
            <a:fld id="{8370499F-C6EC-48F7-8F18-3A0B464D7013}" type="slidenum">
              <a:rPr lang="en-US" altLang="en-US"/>
              <a:pPr/>
              <a:t>‹#›</a:t>
            </a:fld>
            <a:endParaRPr lang="en-US" altLang="en-US"/>
          </a:p>
        </p:txBody>
      </p:sp>
    </p:spTree>
    <p:extLst>
      <p:ext uri="{BB962C8B-B14F-4D97-AF65-F5344CB8AC3E}">
        <p14:creationId xmlns:p14="http://schemas.microsoft.com/office/powerpoint/2010/main" val="304626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8F42E-15E2-CAB7-3D56-FECE127476A5}"/>
              </a:ext>
            </a:extLst>
          </p:cNvPr>
          <p:cNvSpPr>
            <a:spLocks noGrp="1"/>
          </p:cNvSpPr>
          <p:nvPr>
            <p:ph type="dt" sz="half" idx="10"/>
          </p:nvPr>
        </p:nvSpPr>
        <p:spPr/>
        <p:txBody>
          <a:bodyPr/>
          <a:lstStyle>
            <a:lvl1pPr>
              <a:defRPr/>
            </a:lvl1pPr>
          </a:lstStyle>
          <a:p>
            <a:pPr>
              <a:defRPr/>
            </a:pPr>
            <a:fld id="{D8761F9C-A810-4EC5-8651-6B286BE44D92}" type="datetimeFigureOut">
              <a:rPr lang="en-US"/>
              <a:pPr>
                <a:defRPr/>
              </a:pPr>
              <a:t>10/19/2022</a:t>
            </a:fld>
            <a:endParaRPr lang="en-US"/>
          </a:p>
        </p:txBody>
      </p:sp>
      <p:sp>
        <p:nvSpPr>
          <p:cNvPr id="5" name="Footer Placeholder 4">
            <a:extLst>
              <a:ext uri="{FF2B5EF4-FFF2-40B4-BE49-F238E27FC236}">
                <a16:creationId xmlns:a16="http://schemas.microsoft.com/office/drawing/2014/main" id="{AEBF7854-5859-063E-CBA4-71C9904FB4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48FC9A1-D31A-4657-A47D-182FD49E3F6D}"/>
              </a:ext>
            </a:extLst>
          </p:cNvPr>
          <p:cNvSpPr>
            <a:spLocks noGrp="1"/>
          </p:cNvSpPr>
          <p:nvPr>
            <p:ph type="sldNum" sz="quarter" idx="12"/>
          </p:nvPr>
        </p:nvSpPr>
        <p:spPr/>
        <p:txBody>
          <a:bodyPr/>
          <a:lstStyle>
            <a:lvl1pPr>
              <a:defRPr/>
            </a:lvl1pPr>
          </a:lstStyle>
          <a:p>
            <a:fld id="{F30EECD1-C033-4C53-99FB-17E4A82C53E0}" type="slidenum">
              <a:rPr lang="en-US" altLang="en-US"/>
              <a:pPr/>
              <a:t>‹#›</a:t>
            </a:fld>
            <a:endParaRPr lang="en-US" altLang="en-US"/>
          </a:p>
        </p:txBody>
      </p:sp>
    </p:spTree>
    <p:extLst>
      <p:ext uri="{BB962C8B-B14F-4D97-AF65-F5344CB8AC3E}">
        <p14:creationId xmlns:p14="http://schemas.microsoft.com/office/powerpoint/2010/main" val="141042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E3D26-1EC9-1ECE-5DFB-A3DBDA082A6F}"/>
              </a:ext>
            </a:extLst>
          </p:cNvPr>
          <p:cNvSpPr>
            <a:spLocks noGrp="1"/>
          </p:cNvSpPr>
          <p:nvPr>
            <p:ph type="dt" sz="half" idx="10"/>
          </p:nvPr>
        </p:nvSpPr>
        <p:spPr/>
        <p:txBody>
          <a:bodyPr/>
          <a:lstStyle>
            <a:lvl1pPr>
              <a:defRPr/>
            </a:lvl1pPr>
          </a:lstStyle>
          <a:p>
            <a:pPr>
              <a:defRPr/>
            </a:pPr>
            <a:fld id="{7CEB077D-5D7C-41AC-9D19-6CBA6141CB37}" type="datetimeFigureOut">
              <a:rPr lang="en-US"/>
              <a:pPr>
                <a:defRPr/>
              </a:pPr>
              <a:t>10/19/2022</a:t>
            </a:fld>
            <a:endParaRPr lang="en-US"/>
          </a:p>
        </p:txBody>
      </p:sp>
      <p:sp>
        <p:nvSpPr>
          <p:cNvPr id="5" name="Footer Placeholder 4">
            <a:extLst>
              <a:ext uri="{FF2B5EF4-FFF2-40B4-BE49-F238E27FC236}">
                <a16:creationId xmlns:a16="http://schemas.microsoft.com/office/drawing/2014/main" id="{F2F42D7B-42B4-3D1D-CFDD-2A97DC455C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73EEC3-7D55-456D-B254-9E95AECB7FC3}"/>
              </a:ext>
            </a:extLst>
          </p:cNvPr>
          <p:cNvSpPr>
            <a:spLocks noGrp="1"/>
          </p:cNvSpPr>
          <p:nvPr>
            <p:ph type="sldNum" sz="quarter" idx="12"/>
          </p:nvPr>
        </p:nvSpPr>
        <p:spPr/>
        <p:txBody>
          <a:bodyPr/>
          <a:lstStyle>
            <a:lvl1pPr>
              <a:defRPr/>
            </a:lvl1pPr>
          </a:lstStyle>
          <a:p>
            <a:fld id="{A158DD7A-CA95-488D-84BA-AFE3E5EE24CE}" type="slidenum">
              <a:rPr lang="en-US" altLang="en-US"/>
              <a:pPr/>
              <a:t>‹#›</a:t>
            </a:fld>
            <a:endParaRPr lang="en-US" altLang="en-US"/>
          </a:p>
        </p:txBody>
      </p:sp>
    </p:spTree>
    <p:extLst>
      <p:ext uri="{BB962C8B-B14F-4D97-AF65-F5344CB8AC3E}">
        <p14:creationId xmlns:p14="http://schemas.microsoft.com/office/powerpoint/2010/main" val="47706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58050-B670-FAB4-3D9F-3D504E7077B1}"/>
              </a:ext>
            </a:extLst>
          </p:cNvPr>
          <p:cNvSpPr>
            <a:spLocks noGrp="1"/>
          </p:cNvSpPr>
          <p:nvPr>
            <p:ph type="dt" sz="half" idx="10"/>
          </p:nvPr>
        </p:nvSpPr>
        <p:spPr/>
        <p:txBody>
          <a:bodyPr/>
          <a:lstStyle>
            <a:lvl1pPr>
              <a:defRPr/>
            </a:lvl1pPr>
          </a:lstStyle>
          <a:p>
            <a:pPr>
              <a:defRPr/>
            </a:pPr>
            <a:fld id="{FA71511F-C011-4C91-9600-CD1847C7B54A}" type="datetimeFigureOut">
              <a:rPr lang="en-US"/>
              <a:pPr>
                <a:defRPr/>
              </a:pPr>
              <a:t>10/19/2022</a:t>
            </a:fld>
            <a:endParaRPr lang="en-US"/>
          </a:p>
        </p:txBody>
      </p:sp>
      <p:sp>
        <p:nvSpPr>
          <p:cNvPr id="5" name="Footer Placeholder 4">
            <a:extLst>
              <a:ext uri="{FF2B5EF4-FFF2-40B4-BE49-F238E27FC236}">
                <a16:creationId xmlns:a16="http://schemas.microsoft.com/office/drawing/2014/main" id="{5E68D19A-BE33-FDA0-D545-41A41C2B18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A59988-10EF-E92B-40AE-E4BFACAA3059}"/>
              </a:ext>
            </a:extLst>
          </p:cNvPr>
          <p:cNvSpPr>
            <a:spLocks noGrp="1"/>
          </p:cNvSpPr>
          <p:nvPr>
            <p:ph type="sldNum" sz="quarter" idx="12"/>
          </p:nvPr>
        </p:nvSpPr>
        <p:spPr/>
        <p:txBody>
          <a:bodyPr/>
          <a:lstStyle>
            <a:lvl1pPr>
              <a:defRPr/>
            </a:lvl1pPr>
          </a:lstStyle>
          <a:p>
            <a:fld id="{F1B8BDAF-DFD1-436C-BC9F-4800E0BDB595}" type="slidenum">
              <a:rPr lang="en-US" altLang="en-US"/>
              <a:pPr/>
              <a:t>‹#›</a:t>
            </a:fld>
            <a:endParaRPr lang="en-US" altLang="en-US"/>
          </a:p>
        </p:txBody>
      </p:sp>
    </p:spTree>
    <p:extLst>
      <p:ext uri="{BB962C8B-B14F-4D97-AF65-F5344CB8AC3E}">
        <p14:creationId xmlns:p14="http://schemas.microsoft.com/office/powerpoint/2010/main" val="228224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12FD3-117A-4FC5-7E6A-D6E252C78FFE}"/>
              </a:ext>
            </a:extLst>
          </p:cNvPr>
          <p:cNvSpPr>
            <a:spLocks noGrp="1"/>
          </p:cNvSpPr>
          <p:nvPr>
            <p:ph type="dt" sz="half" idx="10"/>
          </p:nvPr>
        </p:nvSpPr>
        <p:spPr/>
        <p:txBody>
          <a:bodyPr/>
          <a:lstStyle>
            <a:lvl1pPr>
              <a:defRPr/>
            </a:lvl1pPr>
          </a:lstStyle>
          <a:p>
            <a:pPr>
              <a:defRPr/>
            </a:pPr>
            <a:fld id="{137F590D-B582-407F-A458-7F8A3F70D6C2}" type="datetimeFigureOut">
              <a:rPr lang="en-US"/>
              <a:pPr>
                <a:defRPr/>
              </a:pPr>
              <a:t>10/19/2022</a:t>
            </a:fld>
            <a:endParaRPr lang="en-US"/>
          </a:p>
        </p:txBody>
      </p:sp>
      <p:sp>
        <p:nvSpPr>
          <p:cNvPr id="5" name="Footer Placeholder 4">
            <a:extLst>
              <a:ext uri="{FF2B5EF4-FFF2-40B4-BE49-F238E27FC236}">
                <a16:creationId xmlns:a16="http://schemas.microsoft.com/office/drawing/2014/main" id="{54F474EE-F491-6111-1775-FBF1CE1407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6CB29E-B802-0815-45EC-0AE5F20482AD}"/>
              </a:ext>
            </a:extLst>
          </p:cNvPr>
          <p:cNvSpPr>
            <a:spLocks noGrp="1"/>
          </p:cNvSpPr>
          <p:nvPr>
            <p:ph type="sldNum" sz="quarter" idx="12"/>
          </p:nvPr>
        </p:nvSpPr>
        <p:spPr/>
        <p:txBody>
          <a:bodyPr/>
          <a:lstStyle>
            <a:lvl1pPr>
              <a:defRPr/>
            </a:lvl1pPr>
          </a:lstStyle>
          <a:p>
            <a:fld id="{16C1B3CC-036E-493E-A63A-F26DE9895938}" type="slidenum">
              <a:rPr lang="en-US" altLang="en-US"/>
              <a:pPr/>
              <a:t>‹#›</a:t>
            </a:fld>
            <a:endParaRPr lang="en-US" altLang="en-US"/>
          </a:p>
        </p:txBody>
      </p:sp>
    </p:spTree>
    <p:extLst>
      <p:ext uri="{BB962C8B-B14F-4D97-AF65-F5344CB8AC3E}">
        <p14:creationId xmlns:p14="http://schemas.microsoft.com/office/powerpoint/2010/main" val="177957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491F005-F4E7-192D-10B4-01BF3B329549}"/>
              </a:ext>
            </a:extLst>
          </p:cNvPr>
          <p:cNvSpPr>
            <a:spLocks noGrp="1"/>
          </p:cNvSpPr>
          <p:nvPr>
            <p:ph type="dt" sz="half" idx="10"/>
          </p:nvPr>
        </p:nvSpPr>
        <p:spPr/>
        <p:txBody>
          <a:bodyPr/>
          <a:lstStyle>
            <a:lvl1pPr>
              <a:defRPr/>
            </a:lvl1pPr>
          </a:lstStyle>
          <a:p>
            <a:pPr>
              <a:defRPr/>
            </a:pPr>
            <a:fld id="{79F68609-ACD8-4510-B968-8818D2CC737B}" type="datetimeFigureOut">
              <a:rPr lang="en-US"/>
              <a:pPr>
                <a:defRPr/>
              </a:pPr>
              <a:t>10/19/2022</a:t>
            </a:fld>
            <a:endParaRPr lang="en-US"/>
          </a:p>
        </p:txBody>
      </p:sp>
      <p:sp>
        <p:nvSpPr>
          <p:cNvPr id="6" name="Footer Placeholder 4">
            <a:extLst>
              <a:ext uri="{FF2B5EF4-FFF2-40B4-BE49-F238E27FC236}">
                <a16:creationId xmlns:a16="http://schemas.microsoft.com/office/drawing/2014/main" id="{5D9C03A2-CA24-A829-AD77-F11E32856ED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52A5AC0-CA58-3927-C439-CA4BE24AE011}"/>
              </a:ext>
            </a:extLst>
          </p:cNvPr>
          <p:cNvSpPr>
            <a:spLocks noGrp="1"/>
          </p:cNvSpPr>
          <p:nvPr>
            <p:ph type="sldNum" sz="quarter" idx="12"/>
          </p:nvPr>
        </p:nvSpPr>
        <p:spPr/>
        <p:txBody>
          <a:bodyPr/>
          <a:lstStyle>
            <a:lvl1pPr>
              <a:defRPr/>
            </a:lvl1pPr>
          </a:lstStyle>
          <a:p>
            <a:fld id="{EC082EB6-CD82-4F38-B408-17824D120893}" type="slidenum">
              <a:rPr lang="en-US" altLang="en-US"/>
              <a:pPr/>
              <a:t>‹#›</a:t>
            </a:fld>
            <a:endParaRPr lang="en-US" altLang="en-US"/>
          </a:p>
        </p:txBody>
      </p:sp>
    </p:spTree>
    <p:extLst>
      <p:ext uri="{BB962C8B-B14F-4D97-AF65-F5344CB8AC3E}">
        <p14:creationId xmlns:p14="http://schemas.microsoft.com/office/powerpoint/2010/main" val="152406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03118A0-7282-3F38-8E49-FD288A3B0982}"/>
              </a:ext>
            </a:extLst>
          </p:cNvPr>
          <p:cNvSpPr>
            <a:spLocks noGrp="1"/>
          </p:cNvSpPr>
          <p:nvPr>
            <p:ph type="dt" sz="half" idx="10"/>
          </p:nvPr>
        </p:nvSpPr>
        <p:spPr/>
        <p:txBody>
          <a:bodyPr/>
          <a:lstStyle>
            <a:lvl1pPr>
              <a:defRPr/>
            </a:lvl1pPr>
          </a:lstStyle>
          <a:p>
            <a:pPr>
              <a:defRPr/>
            </a:pPr>
            <a:fld id="{4ED003F7-79E5-45DF-8C07-11045AADE55B}" type="datetimeFigureOut">
              <a:rPr lang="en-US"/>
              <a:pPr>
                <a:defRPr/>
              </a:pPr>
              <a:t>10/19/2022</a:t>
            </a:fld>
            <a:endParaRPr lang="en-US"/>
          </a:p>
        </p:txBody>
      </p:sp>
      <p:sp>
        <p:nvSpPr>
          <p:cNvPr id="8" name="Footer Placeholder 4">
            <a:extLst>
              <a:ext uri="{FF2B5EF4-FFF2-40B4-BE49-F238E27FC236}">
                <a16:creationId xmlns:a16="http://schemas.microsoft.com/office/drawing/2014/main" id="{425C89A5-B491-7103-D2BA-23097B1BA60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783039A-5689-80FA-E3D4-5FB8FD30A8D0}"/>
              </a:ext>
            </a:extLst>
          </p:cNvPr>
          <p:cNvSpPr>
            <a:spLocks noGrp="1"/>
          </p:cNvSpPr>
          <p:nvPr>
            <p:ph type="sldNum" sz="quarter" idx="12"/>
          </p:nvPr>
        </p:nvSpPr>
        <p:spPr/>
        <p:txBody>
          <a:bodyPr/>
          <a:lstStyle>
            <a:lvl1pPr>
              <a:defRPr/>
            </a:lvl1pPr>
          </a:lstStyle>
          <a:p>
            <a:fld id="{629A7B33-8FCE-465C-8EF9-47165268F941}" type="slidenum">
              <a:rPr lang="en-US" altLang="en-US"/>
              <a:pPr/>
              <a:t>‹#›</a:t>
            </a:fld>
            <a:endParaRPr lang="en-US" altLang="en-US"/>
          </a:p>
        </p:txBody>
      </p:sp>
    </p:spTree>
    <p:extLst>
      <p:ext uri="{BB962C8B-B14F-4D97-AF65-F5344CB8AC3E}">
        <p14:creationId xmlns:p14="http://schemas.microsoft.com/office/powerpoint/2010/main" val="119789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0B71964-0BED-029D-E4FA-93AD9D8BB2A1}"/>
              </a:ext>
            </a:extLst>
          </p:cNvPr>
          <p:cNvSpPr>
            <a:spLocks noGrp="1"/>
          </p:cNvSpPr>
          <p:nvPr>
            <p:ph type="dt" sz="half" idx="10"/>
          </p:nvPr>
        </p:nvSpPr>
        <p:spPr/>
        <p:txBody>
          <a:bodyPr/>
          <a:lstStyle>
            <a:lvl1pPr>
              <a:defRPr/>
            </a:lvl1pPr>
          </a:lstStyle>
          <a:p>
            <a:pPr>
              <a:defRPr/>
            </a:pPr>
            <a:fld id="{899093F7-5123-4ECF-B509-6A504E037A8C}" type="datetimeFigureOut">
              <a:rPr lang="en-US"/>
              <a:pPr>
                <a:defRPr/>
              </a:pPr>
              <a:t>10/19/2022</a:t>
            </a:fld>
            <a:endParaRPr lang="en-US"/>
          </a:p>
        </p:txBody>
      </p:sp>
      <p:sp>
        <p:nvSpPr>
          <p:cNvPr id="4" name="Footer Placeholder 4">
            <a:extLst>
              <a:ext uri="{FF2B5EF4-FFF2-40B4-BE49-F238E27FC236}">
                <a16:creationId xmlns:a16="http://schemas.microsoft.com/office/drawing/2014/main" id="{3AB77300-50F2-9F89-8391-71383CF82F6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5EF4481-5D0A-562A-ED8D-3EE6EB77942A}"/>
              </a:ext>
            </a:extLst>
          </p:cNvPr>
          <p:cNvSpPr>
            <a:spLocks noGrp="1"/>
          </p:cNvSpPr>
          <p:nvPr>
            <p:ph type="sldNum" sz="quarter" idx="12"/>
          </p:nvPr>
        </p:nvSpPr>
        <p:spPr/>
        <p:txBody>
          <a:bodyPr/>
          <a:lstStyle>
            <a:lvl1pPr>
              <a:defRPr/>
            </a:lvl1pPr>
          </a:lstStyle>
          <a:p>
            <a:fld id="{F086219C-6405-466C-B4D8-E6DCB6212134}" type="slidenum">
              <a:rPr lang="en-US" altLang="en-US"/>
              <a:pPr/>
              <a:t>‹#›</a:t>
            </a:fld>
            <a:endParaRPr lang="en-US" altLang="en-US"/>
          </a:p>
        </p:txBody>
      </p:sp>
    </p:spTree>
    <p:extLst>
      <p:ext uri="{BB962C8B-B14F-4D97-AF65-F5344CB8AC3E}">
        <p14:creationId xmlns:p14="http://schemas.microsoft.com/office/powerpoint/2010/main" val="367380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97A6446-2BDA-80C0-0DB0-AB135FAE5761}"/>
              </a:ext>
            </a:extLst>
          </p:cNvPr>
          <p:cNvSpPr>
            <a:spLocks noGrp="1"/>
          </p:cNvSpPr>
          <p:nvPr>
            <p:ph type="dt" sz="half" idx="10"/>
          </p:nvPr>
        </p:nvSpPr>
        <p:spPr/>
        <p:txBody>
          <a:bodyPr/>
          <a:lstStyle>
            <a:lvl1pPr>
              <a:defRPr/>
            </a:lvl1pPr>
          </a:lstStyle>
          <a:p>
            <a:pPr>
              <a:defRPr/>
            </a:pPr>
            <a:fld id="{25803065-E6DA-4E54-AD23-AF865080B7EA}" type="datetimeFigureOut">
              <a:rPr lang="en-US"/>
              <a:pPr>
                <a:defRPr/>
              </a:pPr>
              <a:t>10/19/2022</a:t>
            </a:fld>
            <a:endParaRPr lang="en-US"/>
          </a:p>
        </p:txBody>
      </p:sp>
      <p:sp>
        <p:nvSpPr>
          <p:cNvPr id="3" name="Footer Placeholder 4">
            <a:extLst>
              <a:ext uri="{FF2B5EF4-FFF2-40B4-BE49-F238E27FC236}">
                <a16:creationId xmlns:a16="http://schemas.microsoft.com/office/drawing/2014/main" id="{D6BDC83B-4B70-1730-D260-7EB524D4926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15EBFC9-55A1-1005-2F31-E0D91254BF49}"/>
              </a:ext>
            </a:extLst>
          </p:cNvPr>
          <p:cNvSpPr>
            <a:spLocks noGrp="1"/>
          </p:cNvSpPr>
          <p:nvPr>
            <p:ph type="sldNum" sz="quarter" idx="12"/>
          </p:nvPr>
        </p:nvSpPr>
        <p:spPr/>
        <p:txBody>
          <a:bodyPr/>
          <a:lstStyle>
            <a:lvl1pPr>
              <a:defRPr/>
            </a:lvl1pPr>
          </a:lstStyle>
          <a:p>
            <a:fld id="{D48FE61D-27D9-4927-9E06-9FBD18DC02D5}" type="slidenum">
              <a:rPr lang="en-US" altLang="en-US"/>
              <a:pPr/>
              <a:t>‹#›</a:t>
            </a:fld>
            <a:endParaRPr lang="en-US" altLang="en-US"/>
          </a:p>
        </p:txBody>
      </p:sp>
    </p:spTree>
    <p:extLst>
      <p:ext uri="{BB962C8B-B14F-4D97-AF65-F5344CB8AC3E}">
        <p14:creationId xmlns:p14="http://schemas.microsoft.com/office/powerpoint/2010/main" val="168971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CD81980-3CB4-4080-5E1F-7D93973BB130}"/>
              </a:ext>
            </a:extLst>
          </p:cNvPr>
          <p:cNvSpPr>
            <a:spLocks noGrp="1"/>
          </p:cNvSpPr>
          <p:nvPr>
            <p:ph type="dt" sz="half" idx="10"/>
          </p:nvPr>
        </p:nvSpPr>
        <p:spPr/>
        <p:txBody>
          <a:bodyPr/>
          <a:lstStyle>
            <a:lvl1pPr>
              <a:defRPr/>
            </a:lvl1pPr>
          </a:lstStyle>
          <a:p>
            <a:pPr>
              <a:defRPr/>
            </a:pPr>
            <a:fld id="{3A921FDC-749C-4195-9D4A-186F1A52B153}" type="datetimeFigureOut">
              <a:rPr lang="en-US"/>
              <a:pPr>
                <a:defRPr/>
              </a:pPr>
              <a:t>10/19/2022</a:t>
            </a:fld>
            <a:endParaRPr lang="en-US"/>
          </a:p>
        </p:txBody>
      </p:sp>
      <p:sp>
        <p:nvSpPr>
          <p:cNvPr id="6" name="Footer Placeholder 4">
            <a:extLst>
              <a:ext uri="{FF2B5EF4-FFF2-40B4-BE49-F238E27FC236}">
                <a16:creationId xmlns:a16="http://schemas.microsoft.com/office/drawing/2014/main" id="{4261E5E1-4DFD-FE74-6F42-23330FB8361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FAD2C8A-612C-C448-D99F-1633ABA3F050}"/>
              </a:ext>
            </a:extLst>
          </p:cNvPr>
          <p:cNvSpPr>
            <a:spLocks noGrp="1"/>
          </p:cNvSpPr>
          <p:nvPr>
            <p:ph type="sldNum" sz="quarter" idx="12"/>
          </p:nvPr>
        </p:nvSpPr>
        <p:spPr/>
        <p:txBody>
          <a:bodyPr/>
          <a:lstStyle>
            <a:lvl1pPr>
              <a:defRPr/>
            </a:lvl1pPr>
          </a:lstStyle>
          <a:p>
            <a:fld id="{A9511DD4-3865-408F-B6AF-9A7D4A0BD8C2}" type="slidenum">
              <a:rPr lang="en-US" altLang="en-US"/>
              <a:pPr/>
              <a:t>‹#›</a:t>
            </a:fld>
            <a:endParaRPr lang="en-US" altLang="en-US"/>
          </a:p>
        </p:txBody>
      </p:sp>
    </p:spTree>
    <p:extLst>
      <p:ext uri="{BB962C8B-B14F-4D97-AF65-F5344CB8AC3E}">
        <p14:creationId xmlns:p14="http://schemas.microsoft.com/office/powerpoint/2010/main" val="323616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CEA6A94-9F70-F236-C137-D99EB22265FD}"/>
              </a:ext>
            </a:extLst>
          </p:cNvPr>
          <p:cNvSpPr>
            <a:spLocks noGrp="1"/>
          </p:cNvSpPr>
          <p:nvPr>
            <p:ph type="dt" sz="half" idx="10"/>
          </p:nvPr>
        </p:nvSpPr>
        <p:spPr/>
        <p:txBody>
          <a:bodyPr/>
          <a:lstStyle>
            <a:lvl1pPr>
              <a:defRPr/>
            </a:lvl1pPr>
          </a:lstStyle>
          <a:p>
            <a:pPr>
              <a:defRPr/>
            </a:pPr>
            <a:fld id="{AD0FA098-81C7-4025-875F-26F1F984218D}" type="datetimeFigureOut">
              <a:rPr lang="en-US"/>
              <a:pPr>
                <a:defRPr/>
              </a:pPr>
              <a:t>10/19/2022</a:t>
            </a:fld>
            <a:endParaRPr lang="en-US"/>
          </a:p>
        </p:txBody>
      </p:sp>
      <p:sp>
        <p:nvSpPr>
          <p:cNvPr id="6" name="Footer Placeholder 4">
            <a:extLst>
              <a:ext uri="{FF2B5EF4-FFF2-40B4-BE49-F238E27FC236}">
                <a16:creationId xmlns:a16="http://schemas.microsoft.com/office/drawing/2014/main" id="{D765DFF3-0441-538A-25E9-B7FF73354C0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5887BE3-0D48-632B-9D4B-26791BCBC301}"/>
              </a:ext>
            </a:extLst>
          </p:cNvPr>
          <p:cNvSpPr>
            <a:spLocks noGrp="1"/>
          </p:cNvSpPr>
          <p:nvPr>
            <p:ph type="sldNum" sz="quarter" idx="12"/>
          </p:nvPr>
        </p:nvSpPr>
        <p:spPr/>
        <p:txBody>
          <a:bodyPr/>
          <a:lstStyle>
            <a:lvl1pPr>
              <a:defRPr/>
            </a:lvl1pPr>
          </a:lstStyle>
          <a:p>
            <a:fld id="{2C3B39BE-FB22-4D4F-B53E-D26ABBEDB774}" type="slidenum">
              <a:rPr lang="en-US" altLang="en-US"/>
              <a:pPr/>
              <a:t>‹#›</a:t>
            </a:fld>
            <a:endParaRPr lang="en-US" altLang="en-US"/>
          </a:p>
        </p:txBody>
      </p:sp>
    </p:spTree>
    <p:extLst>
      <p:ext uri="{BB962C8B-B14F-4D97-AF65-F5344CB8AC3E}">
        <p14:creationId xmlns:p14="http://schemas.microsoft.com/office/powerpoint/2010/main" val="186048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2565E49-8CC9-B4F8-7CF5-52084270914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75B3860-5C8C-04F4-68E6-0BAF6228C61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2503B66-F166-BD44-E733-9A95C7D86D29}"/>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077E098-2312-4BE6-9F1C-03478FAB2CBD}" type="datetimeFigureOut">
              <a:rPr lang="en-US"/>
              <a:pPr>
                <a:defRPr/>
              </a:pPr>
              <a:t>10/19/2022</a:t>
            </a:fld>
            <a:endParaRPr lang="en-US"/>
          </a:p>
        </p:txBody>
      </p:sp>
      <p:sp>
        <p:nvSpPr>
          <p:cNvPr id="5" name="Footer Placeholder 4">
            <a:extLst>
              <a:ext uri="{FF2B5EF4-FFF2-40B4-BE49-F238E27FC236}">
                <a16:creationId xmlns:a16="http://schemas.microsoft.com/office/drawing/2014/main" id="{06EE9F30-C5E7-329A-96CE-989C8BEB964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65EEACF-E85A-6EFE-06C0-D1026152270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E13285D2-25A1-49B8-AE51-9BF4114A921F}" type="slidenum">
              <a:rPr lang="en-US" altLang="en-US"/>
              <a:pPr/>
              <a:t>‹#›</a:t>
            </a:fld>
            <a:endParaRPr lang="en-US" altLang="en-US"/>
          </a:p>
        </p:txBody>
      </p:sp>
      <p:sp>
        <p:nvSpPr>
          <p:cNvPr id="7" name="Rectangle 6">
            <a:extLst>
              <a:ext uri="{FF2B5EF4-FFF2-40B4-BE49-F238E27FC236}">
                <a16:creationId xmlns:a16="http://schemas.microsoft.com/office/drawing/2014/main" id="{A0499E0A-B69C-55B6-DB8C-7FCE08AAA41C}"/>
              </a:ext>
            </a:extLst>
          </p:cNvPr>
          <p:cNvSpPr/>
          <p:nvPr userDrawn="1"/>
        </p:nvSpPr>
        <p:spPr>
          <a:xfrm>
            <a:off x="0" y="0"/>
            <a:ext cx="914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 name="Rectangle 7">
            <a:extLst>
              <a:ext uri="{FF2B5EF4-FFF2-40B4-BE49-F238E27FC236}">
                <a16:creationId xmlns:a16="http://schemas.microsoft.com/office/drawing/2014/main" id="{8B0238B1-0345-4AD6-D67C-F031723EF701}"/>
              </a:ext>
            </a:extLst>
          </p:cNvPr>
          <p:cNvSpPr/>
          <p:nvPr userDrawn="1"/>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a:extLst>
              <a:ext uri="{FF2B5EF4-FFF2-40B4-BE49-F238E27FC236}">
                <a16:creationId xmlns:a16="http://schemas.microsoft.com/office/drawing/2014/main" id="{158991B9-A965-545B-089E-B5C2D5C504E2}"/>
              </a:ext>
            </a:extLst>
          </p:cNvPr>
          <p:cNvSpPr>
            <a:spLocks noGrp="1"/>
          </p:cNvSpPr>
          <p:nvPr>
            <p:ph type="subTitle" idx="1"/>
          </p:nvPr>
        </p:nvSpPr>
        <p:spPr>
          <a:xfrm>
            <a:off x="621263" y="1231641"/>
            <a:ext cx="7924800" cy="3995834"/>
          </a:xfrm>
        </p:spPr>
        <p:txBody>
          <a:bodyPr/>
          <a:lstStyle/>
          <a:p>
            <a:pPr eaLnBrk="1" hangingPunct="1"/>
            <a:r>
              <a:rPr lang="en-US" altLang="en-US" sz="2000" b="1" dirty="0">
                <a:solidFill>
                  <a:schemeClr val="tx1"/>
                </a:solidFill>
                <a:latin typeface="Cambria"/>
                <a:ea typeface="Cambria"/>
                <a:cs typeface="Cambria" panose="02040503050406030204" pitchFamily="18" charset="0"/>
              </a:rPr>
              <a:t>Mandar </a:t>
            </a:r>
            <a:r>
              <a:rPr lang="en-US" altLang="en-US" sz="2000" b="1" dirty="0" err="1">
                <a:solidFill>
                  <a:schemeClr val="tx1"/>
                </a:solidFill>
                <a:latin typeface="Cambria"/>
                <a:ea typeface="Cambria"/>
                <a:cs typeface="Cambria" panose="02040503050406030204" pitchFamily="18" charset="0"/>
              </a:rPr>
              <a:t>Hajare</a:t>
            </a:r>
            <a:r>
              <a:rPr lang="en-US" altLang="en-US" sz="2000" b="1" dirty="0">
                <a:solidFill>
                  <a:schemeClr val="tx1"/>
                </a:solidFill>
                <a:latin typeface="Cambria"/>
                <a:ea typeface="Cambria"/>
                <a:cs typeface="Cambria" panose="02040503050406030204" pitchFamily="18" charset="0"/>
              </a:rPr>
              <a:t>(59)</a:t>
            </a:r>
            <a:endParaRPr lang="en-US" altLang="en-US" sz="2000"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r>
              <a:rPr lang="en-US" altLang="en-US" sz="2000" b="1" dirty="0">
                <a:solidFill>
                  <a:schemeClr val="tx1"/>
                </a:solidFill>
                <a:latin typeface="Cambria"/>
                <a:ea typeface="Cambria"/>
                <a:cs typeface="Cambria" panose="02040503050406030204" pitchFamily="18" charset="0"/>
              </a:rPr>
              <a:t>Vedang Patil(81)</a:t>
            </a:r>
            <a:endParaRPr lang="en-US" altLang="en-US" sz="2000"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r>
              <a:rPr lang="en-US" altLang="en-US" sz="2000" b="1" dirty="0">
                <a:solidFill>
                  <a:schemeClr val="tx1"/>
                </a:solidFill>
                <a:latin typeface="Cambria"/>
                <a:ea typeface="Cambria"/>
                <a:cs typeface="Cambria" panose="02040503050406030204" pitchFamily="18" charset="0"/>
              </a:rPr>
              <a:t>Ayush Kedar(41)</a:t>
            </a:r>
            <a:endParaRPr lang="en-US" altLang="en-US" sz="2000"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r>
              <a:rPr lang="en-US" altLang="en-US" sz="2000" b="1" dirty="0" err="1">
                <a:solidFill>
                  <a:schemeClr val="tx1"/>
                </a:solidFill>
                <a:latin typeface="Cambria"/>
                <a:ea typeface="Cambria"/>
                <a:cs typeface="Cambria" panose="02040503050406030204" pitchFamily="18" charset="0"/>
              </a:rPr>
              <a:t>Budharam</a:t>
            </a:r>
            <a:r>
              <a:rPr lang="en-US" altLang="en-US" sz="2000" b="1" dirty="0">
                <a:solidFill>
                  <a:schemeClr val="tx1"/>
                </a:solidFill>
                <a:latin typeface="Cambria"/>
                <a:ea typeface="Cambria"/>
                <a:cs typeface="Cambria" panose="02040503050406030204" pitchFamily="18" charset="0"/>
              </a:rPr>
              <a:t> </a:t>
            </a:r>
            <a:r>
              <a:rPr lang="en-US" altLang="en-US" sz="2000" b="1" dirty="0" err="1">
                <a:solidFill>
                  <a:schemeClr val="tx1"/>
                </a:solidFill>
                <a:latin typeface="Cambria"/>
                <a:ea typeface="Cambria"/>
                <a:cs typeface="Cambria" panose="02040503050406030204" pitchFamily="18" charset="0"/>
              </a:rPr>
              <a:t>Kumbhre</a:t>
            </a:r>
            <a:r>
              <a:rPr lang="en-US" altLang="en-US" sz="2000" b="1" dirty="0">
                <a:solidFill>
                  <a:schemeClr val="tx1"/>
                </a:solidFill>
                <a:latin typeface="Cambria"/>
                <a:ea typeface="Cambria"/>
                <a:cs typeface="Cambria" panose="02040503050406030204" pitchFamily="18" charset="0"/>
              </a:rPr>
              <a:t>(43)</a:t>
            </a:r>
            <a:endParaRPr lang="en-US" altLang="en-US" sz="2000"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r>
              <a:rPr lang="en-US" altLang="en-US" sz="2000" b="1" dirty="0">
                <a:solidFill>
                  <a:schemeClr val="tx1"/>
                </a:solidFill>
                <a:latin typeface="Cambria"/>
                <a:ea typeface="Cambria"/>
                <a:cs typeface="Cambria" panose="02040503050406030204" pitchFamily="18" charset="0"/>
              </a:rPr>
              <a:t>Musab Sheikh(60)</a:t>
            </a:r>
            <a:endParaRPr lang="en-US" altLang="en-US" sz="2000"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r>
              <a:rPr lang="en-US" altLang="en-US" sz="2000" b="1" dirty="0">
                <a:solidFill>
                  <a:schemeClr val="tx1"/>
                </a:solidFill>
                <a:latin typeface="Cambria"/>
                <a:ea typeface="Cambria"/>
                <a:cs typeface="Cambria" panose="02040503050406030204" pitchFamily="18" charset="0"/>
              </a:rPr>
              <a:t>Himanshu Samrit(56)</a:t>
            </a:r>
            <a:endParaRPr lang="en-US" altLang="en-US" sz="2000"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a:solidFill>
                <a:schemeClr val="tx1"/>
              </a:solidFill>
              <a:latin typeface="Cambria"/>
              <a:ea typeface="Cambria"/>
              <a:cs typeface="Cambria" panose="02040503050406030204" pitchFamily="18" charset="0"/>
            </a:endParaRPr>
          </a:p>
          <a:p>
            <a:r>
              <a:rPr lang="en-US" altLang="en-US" sz="2000" b="1" dirty="0">
                <a:solidFill>
                  <a:schemeClr val="tx1"/>
                </a:solidFill>
                <a:latin typeface="Cambria"/>
                <a:ea typeface="Cambria"/>
                <a:cs typeface="Cambria" panose="02040503050406030204" pitchFamily="18" charset="0"/>
              </a:rPr>
              <a:t>Guided by</a:t>
            </a:r>
            <a:endParaRPr lang="en-US" sz="2000" dirty="0">
              <a:solidFill>
                <a:schemeClr val="tx1"/>
              </a:solidFill>
              <a:ea typeface="Calibri"/>
              <a:cs typeface="Calibri"/>
            </a:endParaRPr>
          </a:p>
          <a:p>
            <a:pPr eaLnBrk="1" hangingPunct="1"/>
            <a:r>
              <a:rPr lang="en-US" altLang="en-US" sz="2000" b="1" dirty="0">
                <a:solidFill>
                  <a:schemeClr val="tx1"/>
                </a:solidFill>
                <a:latin typeface="Cambria"/>
                <a:ea typeface="Cambria"/>
                <a:cs typeface="Cambria" panose="02040503050406030204" pitchFamily="18" charset="0"/>
              </a:rPr>
              <a:t>Jagdish Yadhav</a:t>
            </a:r>
          </a:p>
          <a:p>
            <a:pPr eaLnBrk="1" hangingPunct="1"/>
            <a:endParaRPr lang="en-US" altLang="en-US" b="1">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6" name="TextBox 5">
            <a:extLst>
              <a:ext uri="{FF2B5EF4-FFF2-40B4-BE49-F238E27FC236}">
                <a16:creationId xmlns:a16="http://schemas.microsoft.com/office/drawing/2014/main" id="{54A678FD-E1DD-ED98-F7A6-FA853F491765}"/>
              </a:ext>
            </a:extLst>
          </p:cNvPr>
          <p:cNvSpPr txBox="1"/>
          <p:nvPr/>
        </p:nvSpPr>
        <p:spPr>
          <a:xfrm>
            <a:off x="272921" y="176504"/>
            <a:ext cx="8641701" cy="923330"/>
          </a:xfrm>
          <a:prstGeom prst="rect">
            <a:avLst/>
          </a:prstGeom>
          <a:noFill/>
        </p:spPr>
        <p:txBody>
          <a:bodyPr wrap="square" lIns="91440" tIns="45720" rIns="91440" bIns="45720" anchor="t">
            <a:spAutoFit/>
          </a:bodyPr>
          <a:lstStyle/>
          <a:p>
            <a:pPr algn="ctr">
              <a:defRPr/>
            </a:pPr>
            <a:r>
              <a:rPr lang="en-US" b="1">
                <a:solidFill>
                  <a:schemeClr val="bg1">
                    <a:lumMod val="95000"/>
                  </a:schemeClr>
                </a:solidFill>
                <a:latin typeface="Times New Roman"/>
                <a:ea typeface="Cambria"/>
                <a:cs typeface="Times New Roman"/>
              </a:rPr>
              <a:t>ROBOT CAR AUTOMATION USING HAND GESTURE RECOGNITION WITH PYTHON AND ARDUINO UNO</a:t>
            </a:r>
            <a:endParaRPr lang="en-US" b="1">
              <a:solidFill>
                <a:schemeClr val="bg1">
                  <a:lumMod val="95000"/>
                </a:schemeClr>
              </a:solidFill>
              <a:latin typeface="Times New Roman"/>
              <a:ea typeface="Cambria" pitchFamily="18" charset="0"/>
              <a:cs typeface="Times New Roman"/>
            </a:endParaRPr>
          </a:p>
          <a:p>
            <a:pPr>
              <a:defRPr/>
            </a:pPr>
            <a:endParaRPr lang="en-IN">
              <a:latin typeface="Cambria" pitchFamily="18" charset="0"/>
              <a:ea typeface="Cambria" pitchFamily="18" charset="0"/>
            </a:endParaRPr>
          </a:p>
        </p:txBody>
      </p:sp>
      <p:sp>
        <p:nvSpPr>
          <p:cNvPr id="7" name="TextBox 6">
            <a:extLst>
              <a:ext uri="{FF2B5EF4-FFF2-40B4-BE49-F238E27FC236}">
                <a16:creationId xmlns:a16="http://schemas.microsoft.com/office/drawing/2014/main" id="{388342E9-6E54-1788-887D-6F4AF90D436E}"/>
              </a:ext>
            </a:extLst>
          </p:cNvPr>
          <p:cNvSpPr txBox="1"/>
          <p:nvPr/>
        </p:nvSpPr>
        <p:spPr>
          <a:xfrm>
            <a:off x="152400" y="6324600"/>
            <a:ext cx="8763000" cy="369888"/>
          </a:xfrm>
          <a:prstGeom prst="rect">
            <a:avLst/>
          </a:prstGeom>
          <a:noFill/>
        </p:spPr>
        <p:txBody>
          <a:bodyPr>
            <a:spAutoFit/>
          </a:bodyPr>
          <a:lstStyle/>
          <a:p>
            <a:pPr algn="ctr">
              <a:defRPr/>
            </a:pPr>
            <a:r>
              <a:rPr lang="en-US" b="1">
                <a:solidFill>
                  <a:schemeClr val="bg1">
                    <a:lumMod val="95000"/>
                  </a:schemeClr>
                </a:solidFill>
                <a:latin typeface="Cambria" pitchFamily="18" charset="0"/>
                <a:ea typeface="Cambria" pitchFamily="18" charset="0"/>
              </a:rPr>
              <a:t>Session 2022-23</a:t>
            </a:r>
          </a:p>
        </p:txBody>
      </p:sp>
      <p:sp>
        <p:nvSpPr>
          <p:cNvPr id="4101" name="TextBox 7">
            <a:extLst>
              <a:ext uri="{FF2B5EF4-FFF2-40B4-BE49-F238E27FC236}">
                <a16:creationId xmlns:a16="http://schemas.microsoft.com/office/drawing/2014/main" id="{F13F361A-B2F1-DEFE-65E6-76F84A222608}"/>
              </a:ext>
            </a:extLst>
          </p:cNvPr>
          <p:cNvSpPr txBox="1">
            <a:spLocks noChangeArrowheads="1"/>
          </p:cNvSpPr>
          <p:nvPr/>
        </p:nvSpPr>
        <p:spPr bwMode="auto">
          <a:xfrm>
            <a:off x="269875" y="5638800"/>
            <a:ext cx="876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Cambria"/>
                <a:ea typeface="Cambria"/>
                <a:cs typeface="Cambria" panose="02040503050406030204" pitchFamily="18" charset="0"/>
              </a:rPr>
              <a:t>Department of Information Technology</a:t>
            </a:r>
          </a:p>
          <a:p>
            <a:pPr algn="ctr">
              <a:spcBef>
                <a:spcPct val="0"/>
              </a:spcBef>
              <a:buFontTx/>
              <a:buNone/>
            </a:pPr>
            <a:r>
              <a:rPr lang="en-US" altLang="en-US" sz="1800" b="1" err="1">
                <a:latin typeface="Cambria"/>
                <a:ea typeface="Cambria"/>
                <a:cs typeface="Cambria" panose="02040503050406030204" pitchFamily="18" charset="0"/>
              </a:rPr>
              <a:t>Yeshwantrao</a:t>
            </a:r>
            <a:r>
              <a:rPr lang="en-US" altLang="en-US" sz="1800" b="1">
                <a:latin typeface="Cambria"/>
                <a:ea typeface="Cambria"/>
                <a:cs typeface="Cambria" panose="02040503050406030204" pitchFamily="18" charset="0"/>
              </a:rPr>
              <a:t> Chavan College of Engineering, Nagpur</a:t>
            </a:r>
          </a:p>
        </p:txBody>
      </p:sp>
      <p:pic>
        <p:nvPicPr>
          <p:cNvPr id="4102" name="Picture 8">
            <a:extLst>
              <a:ext uri="{FF2B5EF4-FFF2-40B4-BE49-F238E27FC236}">
                <a16:creationId xmlns:a16="http://schemas.microsoft.com/office/drawing/2014/main" id="{06E6BC90-9EE2-C6A5-A9C4-5075893B01F4}"/>
              </a:ext>
            </a:extLst>
          </p:cNvPr>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4090696" y="3577513"/>
            <a:ext cx="10048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69B3-DB8B-E0FE-EF36-CB70686F1EE9}"/>
              </a:ext>
            </a:extLst>
          </p:cNvPr>
          <p:cNvSpPr>
            <a:spLocks noGrp="1"/>
          </p:cNvSpPr>
          <p:nvPr>
            <p:ph type="title"/>
          </p:nvPr>
        </p:nvSpPr>
        <p:spPr>
          <a:xfrm>
            <a:off x="457200" y="64700"/>
            <a:ext cx="8229600" cy="851418"/>
          </a:xfrm>
        </p:spPr>
        <p:txBody>
          <a:bodyPr/>
          <a:lstStyle/>
          <a:p>
            <a:r>
              <a:rPr lang="en-GB" sz="2000" b="1" dirty="0">
                <a:solidFill>
                  <a:schemeClr val="bg1"/>
                </a:solidFill>
                <a:latin typeface="Times New Roman"/>
                <a:ea typeface="Cambria"/>
                <a:cs typeface="Calibri"/>
              </a:rPr>
              <a:t>IMPLEMENTATION AND APPROACHES</a:t>
            </a:r>
            <a:endParaRPr lang="en-GB" sz="2000" b="1">
              <a:solidFill>
                <a:schemeClr val="bg1"/>
              </a:solidFill>
              <a:latin typeface="Times New Roman"/>
              <a:ea typeface="Cambria"/>
              <a:cs typeface="Times New Roman"/>
            </a:endParaRPr>
          </a:p>
        </p:txBody>
      </p:sp>
      <p:sp>
        <p:nvSpPr>
          <p:cNvPr id="3" name="Content Placeholder 2">
            <a:extLst>
              <a:ext uri="{FF2B5EF4-FFF2-40B4-BE49-F238E27FC236}">
                <a16:creationId xmlns:a16="http://schemas.microsoft.com/office/drawing/2014/main" id="{AFF35D8D-8A01-06D5-6BA0-6B321826A98E}"/>
              </a:ext>
            </a:extLst>
          </p:cNvPr>
          <p:cNvSpPr>
            <a:spLocks noGrp="1"/>
          </p:cNvSpPr>
          <p:nvPr>
            <p:ph idx="1"/>
          </p:nvPr>
        </p:nvSpPr>
        <p:spPr>
          <a:xfrm>
            <a:off x="2333" y="923731"/>
            <a:ext cx="9127671" cy="5424034"/>
          </a:xfrm>
        </p:spPr>
        <p:txBody>
          <a:bodyPr/>
          <a:lstStyle/>
          <a:p>
            <a:pPr>
              <a:buFont typeface="Wingdings" panose="020B0604020202020204" pitchFamily="34" charset="0"/>
              <a:buChar char="Ø"/>
            </a:pPr>
            <a:r>
              <a:rPr lang="en-GB" sz="2800" b="1" dirty="0">
                <a:latin typeface="Cambria"/>
                <a:ea typeface="Cambria"/>
              </a:rPr>
              <a:t>STEPS (Arduino Uno Connection and Code)-</a:t>
            </a:r>
          </a:p>
          <a:p>
            <a:pPr marL="0" indent="0" algn="just">
              <a:buNone/>
            </a:pPr>
            <a:r>
              <a:rPr lang="en-GB" sz="2800" b="1" dirty="0">
                <a:latin typeface="Cambria"/>
                <a:ea typeface="Cambria"/>
                <a:cs typeface="Calibri"/>
              </a:rPr>
              <a:t>  1. </a:t>
            </a:r>
            <a:r>
              <a:rPr lang="en-GB" sz="2800" dirty="0">
                <a:latin typeface="Cambria"/>
                <a:ea typeface="Cambria"/>
                <a:cs typeface="Calibri"/>
              </a:rPr>
              <a:t>Arduino uno is connected with an USB port cable to the laptop where we are going to upload the code through Arduino IDE. </a:t>
            </a:r>
          </a:p>
          <a:p>
            <a:pPr marL="0" indent="0" algn="just">
              <a:buNone/>
            </a:pPr>
            <a:r>
              <a:rPr lang="en-GB" sz="2800" dirty="0">
                <a:latin typeface="Cambria"/>
                <a:ea typeface="Cambria"/>
                <a:cs typeface="Calibri"/>
              </a:rPr>
              <a:t>  </a:t>
            </a:r>
            <a:r>
              <a:rPr lang="en-GB" sz="2800" b="1" dirty="0">
                <a:latin typeface="Cambria"/>
                <a:ea typeface="Cambria"/>
                <a:cs typeface="Calibri"/>
              </a:rPr>
              <a:t>2. </a:t>
            </a:r>
            <a:r>
              <a:rPr lang="en-GB" sz="2800" dirty="0">
                <a:latin typeface="Cambria"/>
                <a:ea typeface="Cambria"/>
                <a:cs typeface="Calibri"/>
              </a:rPr>
              <a:t>We are using </a:t>
            </a:r>
            <a:r>
              <a:rPr lang="en-GB" sz="2800" dirty="0" err="1">
                <a:latin typeface="Cambria"/>
                <a:ea typeface="Cambria"/>
                <a:cs typeface="Calibri"/>
              </a:rPr>
              <a:t>firmata</a:t>
            </a:r>
            <a:r>
              <a:rPr lang="en-GB" sz="2800" dirty="0">
                <a:latin typeface="Cambria"/>
                <a:ea typeface="Cambria"/>
                <a:cs typeface="Calibri"/>
              </a:rPr>
              <a:t> sketch in Arduino IDE in order to integrate it with python's </a:t>
            </a:r>
            <a:r>
              <a:rPr lang="en-GB" sz="2800" dirty="0" err="1">
                <a:latin typeface="Cambria"/>
                <a:ea typeface="Cambria"/>
                <a:cs typeface="Calibri"/>
              </a:rPr>
              <a:t>pyfirmata</a:t>
            </a:r>
            <a:r>
              <a:rPr lang="en-GB" sz="2800" dirty="0">
                <a:latin typeface="Cambria"/>
                <a:ea typeface="Cambria"/>
                <a:cs typeface="Calibri"/>
              </a:rPr>
              <a:t> interface so that we can run our python code and use </a:t>
            </a:r>
            <a:r>
              <a:rPr lang="en-GB" sz="2800" dirty="0" err="1">
                <a:latin typeface="Cambria"/>
                <a:ea typeface="Cambria"/>
                <a:cs typeface="Calibri"/>
              </a:rPr>
              <a:t>arduino</a:t>
            </a:r>
            <a:r>
              <a:rPr lang="en-GB" sz="2800" dirty="0">
                <a:latin typeface="Cambria"/>
                <a:ea typeface="Cambria"/>
                <a:cs typeface="Calibri"/>
              </a:rPr>
              <a:t> with it instead of coding in </a:t>
            </a:r>
            <a:r>
              <a:rPr lang="en-GB" sz="2800" dirty="0" err="1">
                <a:latin typeface="Cambria"/>
                <a:ea typeface="Cambria"/>
                <a:cs typeface="Calibri"/>
              </a:rPr>
              <a:t>arduino</a:t>
            </a:r>
            <a:r>
              <a:rPr lang="en-GB" sz="2800" dirty="0">
                <a:latin typeface="Cambria"/>
                <a:ea typeface="Cambria"/>
                <a:cs typeface="Calibri"/>
              </a:rPr>
              <a:t> itself. It makes the job easier.</a:t>
            </a:r>
          </a:p>
          <a:p>
            <a:pPr marL="0" indent="0" algn="just">
              <a:buNone/>
            </a:pPr>
            <a:r>
              <a:rPr lang="en-GB" sz="2800" b="1" dirty="0">
                <a:latin typeface="Cambria"/>
                <a:ea typeface="Cambria"/>
                <a:cs typeface="Calibri"/>
              </a:rPr>
              <a:t> 3. </a:t>
            </a:r>
            <a:r>
              <a:rPr lang="en-GB" sz="2800" dirty="0">
                <a:latin typeface="Cambria"/>
                <a:ea typeface="Cambria"/>
                <a:cs typeface="Calibri"/>
              </a:rPr>
              <a:t>We start Arduino IDE and we go to examples and then we go to </a:t>
            </a:r>
            <a:r>
              <a:rPr lang="en-GB" sz="2800" dirty="0" err="1">
                <a:latin typeface="Cambria"/>
                <a:ea typeface="Cambria"/>
                <a:cs typeface="Calibri"/>
              </a:rPr>
              <a:t>firmata</a:t>
            </a:r>
            <a:r>
              <a:rPr lang="en-GB" sz="2800" dirty="0">
                <a:latin typeface="Cambria"/>
                <a:ea typeface="Cambria"/>
                <a:cs typeface="Calibri"/>
              </a:rPr>
              <a:t> from there we go to </a:t>
            </a:r>
            <a:r>
              <a:rPr lang="en-GB" sz="2800" dirty="0" err="1">
                <a:latin typeface="Cambria"/>
                <a:ea typeface="Cambria"/>
                <a:cs typeface="Calibri"/>
              </a:rPr>
              <a:t>StandardFirmata</a:t>
            </a:r>
            <a:r>
              <a:rPr lang="en-GB" sz="2800" dirty="0">
                <a:latin typeface="Cambria"/>
                <a:ea typeface="Cambria"/>
                <a:cs typeface="Calibri"/>
              </a:rPr>
              <a:t> Sketch so that we can flash our </a:t>
            </a:r>
            <a:r>
              <a:rPr lang="en-GB" sz="2800" dirty="0" err="1">
                <a:latin typeface="Cambria"/>
                <a:ea typeface="Cambria"/>
                <a:cs typeface="Calibri"/>
              </a:rPr>
              <a:t>arduino</a:t>
            </a:r>
            <a:r>
              <a:rPr lang="en-GB" sz="2800" dirty="0">
                <a:latin typeface="Cambria"/>
                <a:ea typeface="Cambria"/>
                <a:cs typeface="Calibri"/>
              </a:rPr>
              <a:t> uno and make our </a:t>
            </a:r>
            <a:r>
              <a:rPr lang="en-GB" sz="2800" dirty="0" err="1">
                <a:latin typeface="Cambria"/>
                <a:ea typeface="Cambria"/>
                <a:cs typeface="Calibri"/>
              </a:rPr>
              <a:t>arduino</a:t>
            </a:r>
            <a:r>
              <a:rPr lang="en-GB" sz="2800" dirty="0">
                <a:latin typeface="Cambria"/>
                <a:ea typeface="Cambria"/>
                <a:cs typeface="Calibri"/>
              </a:rPr>
              <a:t> understand </a:t>
            </a:r>
            <a:r>
              <a:rPr lang="en-GB" sz="2800" dirty="0" err="1">
                <a:latin typeface="Cambria"/>
                <a:ea typeface="Cambria"/>
                <a:cs typeface="Calibri"/>
              </a:rPr>
              <a:t>pyfirmata</a:t>
            </a:r>
            <a:r>
              <a:rPr lang="en-GB" sz="2800" dirty="0">
                <a:latin typeface="Cambria"/>
                <a:ea typeface="Cambria"/>
                <a:cs typeface="Calibri"/>
              </a:rPr>
              <a:t> program.</a:t>
            </a:r>
            <a:r>
              <a:rPr lang="en-GB" sz="2400" dirty="0">
                <a:latin typeface="Cambria"/>
                <a:ea typeface="Cambria"/>
                <a:cs typeface="Calibri"/>
              </a:rPr>
              <a:t> </a:t>
            </a:r>
            <a:endParaRPr lang="en-GB" sz="2400">
              <a:cs typeface="Calibri"/>
            </a:endParaRPr>
          </a:p>
          <a:p>
            <a:pPr marL="0" indent="0">
              <a:buNone/>
            </a:pPr>
            <a:endParaRPr lang="en-GB" sz="2800" b="1" dirty="0">
              <a:latin typeface="Cambria"/>
              <a:ea typeface="Cambria"/>
              <a:cs typeface="Calibri"/>
            </a:endParaRPr>
          </a:p>
        </p:txBody>
      </p:sp>
    </p:spTree>
    <p:extLst>
      <p:ext uri="{BB962C8B-B14F-4D97-AF65-F5344CB8AC3E}">
        <p14:creationId xmlns:p14="http://schemas.microsoft.com/office/powerpoint/2010/main" val="337031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69B3-DB8B-E0FE-EF36-CB70686F1EE9}"/>
              </a:ext>
            </a:extLst>
          </p:cNvPr>
          <p:cNvSpPr>
            <a:spLocks noGrp="1"/>
          </p:cNvSpPr>
          <p:nvPr>
            <p:ph type="title"/>
          </p:nvPr>
        </p:nvSpPr>
        <p:spPr>
          <a:xfrm>
            <a:off x="457200" y="64700"/>
            <a:ext cx="8229600" cy="851418"/>
          </a:xfrm>
        </p:spPr>
        <p:txBody>
          <a:bodyPr/>
          <a:lstStyle/>
          <a:p>
            <a:r>
              <a:rPr lang="en-GB" sz="2000" b="1" dirty="0">
                <a:solidFill>
                  <a:schemeClr val="bg1"/>
                </a:solidFill>
                <a:latin typeface="Times New Roman"/>
                <a:ea typeface="Cambria"/>
                <a:cs typeface="Calibri"/>
              </a:rPr>
              <a:t>IMPLEMENTATION AND APPROACHES</a:t>
            </a:r>
            <a:endParaRPr lang="en-GB" sz="2000" b="1">
              <a:solidFill>
                <a:schemeClr val="bg1"/>
              </a:solidFill>
              <a:latin typeface="Times New Roman"/>
              <a:ea typeface="Cambria"/>
              <a:cs typeface="Times New Roman"/>
            </a:endParaRPr>
          </a:p>
        </p:txBody>
      </p:sp>
      <p:sp>
        <p:nvSpPr>
          <p:cNvPr id="3" name="Content Placeholder 2">
            <a:extLst>
              <a:ext uri="{FF2B5EF4-FFF2-40B4-BE49-F238E27FC236}">
                <a16:creationId xmlns:a16="http://schemas.microsoft.com/office/drawing/2014/main" id="{AFF35D8D-8A01-06D5-6BA0-6B321826A98E}"/>
              </a:ext>
            </a:extLst>
          </p:cNvPr>
          <p:cNvSpPr>
            <a:spLocks noGrp="1"/>
          </p:cNvSpPr>
          <p:nvPr>
            <p:ph idx="1"/>
          </p:nvPr>
        </p:nvSpPr>
        <p:spPr>
          <a:xfrm>
            <a:off x="2333" y="923731"/>
            <a:ext cx="9127671" cy="5424034"/>
          </a:xfrm>
        </p:spPr>
        <p:txBody>
          <a:bodyPr/>
          <a:lstStyle/>
          <a:p>
            <a:pPr>
              <a:buFont typeface="Wingdings" panose="020B0604020202020204" pitchFamily="34" charset="0"/>
              <a:buChar char="Ø"/>
            </a:pPr>
            <a:r>
              <a:rPr lang="en-GB" sz="2800" b="1" dirty="0">
                <a:latin typeface="Cambria"/>
                <a:ea typeface="Cambria"/>
              </a:rPr>
              <a:t>STEPS (Arduino Uno Connection and Code)-</a:t>
            </a:r>
          </a:p>
          <a:p>
            <a:pPr marL="0" indent="0">
              <a:buNone/>
            </a:pPr>
            <a:r>
              <a:rPr lang="en-GB" sz="2800" b="1" dirty="0">
                <a:latin typeface="Cambria"/>
                <a:ea typeface="Cambria"/>
                <a:cs typeface="Calibri"/>
              </a:rPr>
              <a:t>  4. </a:t>
            </a:r>
            <a:r>
              <a:rPr lang="en-GB" sz="2800" dirty="0">
                <a:latin typeface="Cambria"/>
                <a:ea typeface="Cambria"/>
                <a:cs typeface="Calibri"/>
              </a:rPr>
              <a:t> These are the steps mentioned in step 3 : </a:t>
            </a:r>
          </a:p>
          <a:p>
            <a:pPr marL="0" indent="0">
              <a:buNone/>
            </a:pPr>
            <a:endParaRPr lang="en-GB" sz="2800" b="1" dirty="0">
              <a:latin typeface="Cambria"/>
              <a:ea typeface="Cambria"/>
              <a:cs typeface="Calibri"/>
            </a:endParaRPr>
          </a:p>
        </p:txBody>
      </p:sp>
      <p:pic>
        <p:nvPicPr>
          <p:cNvPr id="4" name="Picture 4" descr="Graphical user interface, text&#10;&#10;Description automatically generated">
            <a:extLst>
              <a:ext uri="{FF2B5EF4-FFF2-40B4-BE49-F238E27FC236}">
                <a16:creationId xmlns:a16="http://schemas.microsoft.com/office/drawing/2014/main" id="{2B89E126-EFFB-19DA-31DE-2BED86F74CFA}"/>
              </a:ext>
            </a:extLst>
          </p:cNvPr>
          <p:cNvPicPr>
            <a:picLocks noChangeAspect="1"/>
          </p:cNvPicPr>
          <p:nvPr/>
        </p:nvPicPr>
        <p:blipFill>
          <a:blip r:embed="rId2"/>
          <a:stretch>
            <a:fillRect/>
          </a:stretch>
        </p:blipFill>
        <p:spPr>
          <a:xfrm>
            <a:off x="377890" y="1985119"/>
            <a:ext cx="8504852" cy="4147394"/>
          </a:xfrm>
          <a:prstGeom prst="rect">
            <a:avLst/>
          </a:prstGeom>
        </p:spPr>
      </p:pic>
    </p:spTree>
    <p:extLst>
      <p:ext uri="{BB962C8B-B14F-4D97-AF65-F5344CB8AC3E}">
        <p14:creationId xmlns:p14="http://schemas.microsoft.com/office/powerpoint/2010/main" val="106961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69B3-DB8B-E0FE-EF36-CB70686F1EE9}"/>
              </a:ext>
            </a:extLst>
          </p:cNvPr>
          <p:cNvSpPr>
            <a:spLocks noGrp="1"/>
          </p:cNvSpPr>
          <p:nvPr>
            <p:ph type="title"/>
          </p:nvPr>
        </p:nvSpPr>
        <p:spPr>
          <a:xfrm>
            <a:off x="457200" y="64700"/>
            <a:ext cx="8229600" cy="851418"/>
          </a:xfrm>
        </p:spPr>
        <p:txBody>
          <a:bodyPr/>
          <a:lstStyle/>
          <a:p>
            <a:r>
              <a:rPr lang="en-GB" sz="2000" b="1" dirty="0">
                <a:solidFill>
                  <a:schemeClr val="bg1"/>
                </a:solidFill>
                <a:latin typeface="Times New Roman"/>
                <a:ea typeface="Cambria"/>
                <a:cs typeface="Calibri"/>
              </a:rPr>
              <a:t>IMPLEMENTATION AND APPROACHES</a:t>
            </a:r>
            <a:endParaRPr lang="en-GB" sz="2000" b="1">
              <a:solidFill>
                <a:schemeClr val="bg1"/>
              </a:solidFill>
              <a:latin typeface="Times New Roman"/>
              <a:ea typeface="Cambria"/>
              <a:cs typeface="Times New Roman"/>
            </a:endParaRPr>
          </a:p>
        </p:txBody>
      </p:sp>
      <p:sp>
        <p:nvSpPr>
          <p:cNvPr id="3" name="Content Placeholder 2">
            <a:extLst>
              <a:ext uri="{FF2B5EF4-FFF2-40B4-BE49-F238E27FC236}">
                <a16:creationId xmlns:a16="http://schemas.microsoft.com/office/drawing/2014/main" id="{AFF35D8D-8A01-06D5-6BA0-6B321826A98E}"/>
              </a:ext>
            </a:extLst>
          </p:cNvPr>
          <p:cNvSpPr>
            <a:spLocks noGrp="1"/>
          </p:cNvSpPr>
          <p:nvPr>
            <p:ph idx="1"/>
          </p:nvPr>
        </p:nvSpPr>
        <p:spPr>
          <a:xfrm>
            <a:off x="2333" y="923731"/>
            <a:ext cx="9127671" cy="5424034"/>
          </a:xfrm>
        </p:spPr>
        <p:txBody>
          <a:bodyPr/>
          <a:lstStyle/>
          <a:p>
            <a:pPr>
              <a:buFont typeface="Wingdings" panose="020B0604020202020204" pitchFamily="34" charset="0"/>
              <a:buChar char="Ø"/>
            </a:pPr>
            <a:r>
              <a:rPr lang="en-GB" sz="2800" b="1" dirty="0">
                <a:latin typeface="Cambria"/>
                <a:ea typeface="Cambria"/>
              </a:rPr>
              <a:t>STEPS (Arduino Uno Connection and Code)-</a:t>
            </a:r>
          </a:p>
          <a:p>
            <a:pPr marL="0" indent="0" algn="just">
              <a:buNone/>
            </a:pPr>
            <a:r>
              <a:rPr lang="en-GB" sz="2800" b="1" dirty="0">
                <a:latin typeface="Cambria"/>
                <a:ea typeface="Cambria"/>
                <a:cs typeface="Calibri"/>
              </a:rPr>
              <a:t>       5. </a:t>
            </a:r>
            <a:r>
              <a:rPr lang="en-GB" sz="2800" dirty="0">
                <a:latin typeface="Cambria"/>
                <a:ea typeface="Cambria"/>
                <a:cs typeface="Calibri"/>
              </a:rPr>
              <a:t>Select the USB port to which your </a:t>
            </a:r>
            <a:r>
              <a:rPr lang="en-GB" sz="2800" dirty="0" err="1">
                <a:latin typeface="Cambria"/>
                <a:ea typeface="Cambria"/>
                <a:cs typeface="Calibri"/>
              </a:rPr>
              <a:t>arduino</a:t>
            </a:r>
            <a:r>
              <a:rPr lang="en-GB" sz="2800" dirty="0">
                <a:latin typeface="Cambria"/>
                <a:ea typeface="Cambria"/>
                <a:cs typeface="Calibri"/>
              </a:rPr>
              <a:t> uno is connected.</a:t>
            </a:r>
          </a:p>
          <a:p>
            <a:pPr marL="0" indent="0" algn="just">
              <a:buNone/>
            </a:pPr>
            <a:r>
              <a:rPr lang="en-GB" sz="2800" b="1" dirty="0">
                <a:latin typeface="Cambria"/>
                <a:ea typeface="Cambria"/>
                <a:cs typeface="Calibri"/>
              </a:rPr>
              <a:t>     6. </a:t>
            </a:r>
            <a:r>
              <a:rPr lang="en-GB" sz="2800" dirty="0">
                <a:latin typeface="Cambria"/>
                <a:ea typeface="Cambria"/>
                <a:cs typeface="Calibri"/>
              </a:rPr>
              <a:t> After that we uploaded that </a:t>
            </a:r>
            <a:r>
              <a:rPr lang="en-GB" sz="2800" dirty="0" err="1">
                <a:latin typeface="Cambria"/>
                <a:ea typeface="Cambria"/>
                <a:cs typeface="Calibri"/>
              </a:rPr>
              <a:t>firmata</a:t>
            </a:r>
            <a:r>
              <a:rPr lang="en-GB" sz="2800" dirty="0">
                <a:latin typeface="Cambria"/>
                <a:ea typeface="Cambria"/>
                <a:cs typeface="Calibri"/>
              </a:rPr>
              <a:t> sketch into our </a:t>
            </a:r>
            <a:r>
              <a:rPr lang="en-GB" sz="2800" dirty="0" err="1">
                <a:latin typeface="Cambria"/>
                <a:ea typeface="Cambria"/>
                <a:cs typeface="Calibri"/>
              </a:rPr>
              <a:t>arduino</a:t>
            </a:r>
            <a:r>
              <a:rPr lang="en-GB" sz="2800" dirty="0">
                <a:latin typeface="Cambria"/>
                <a:ea typeface="Cambria"/>
                <a:cs typeface="Calibri"/>
              </a:rPr>
              <a:t> uno model. In this way we flashed our </a:t>
            </a:r>
            <a:r>
              <a:rPr lang="en-GB" sz="2800" dirty="0" err="1">
                <a:latin typeface="Cambria"/>
                <a:ea typeface="Cambria"/>
                <a:cs typeface="Calibri"/>
              </a:rPr>
              <a:t>arduino</a:t>
            </a:r>
            <a:r>
              <a:rPr lang="en-GB" sz="2800" dirty="0">
                <a:latin typeface="Cambria"/>
                <a:ea typeface="Cambria"/>
                <a:cs typeface="Calibri"/>
              </a:rPr>
              <a:t> uno chipset.</a:t>
            </a:r>
            <a:endParaRPr lang="en-GB" sz="2800">
              <a:cs typeface="Calibri"/>
            </a:endParaRPr>
          </a:p>
          <a:p>
            <a:pPr marL="0" indent="0" algn="just">
              <a:buNone/>
            </a:pPr>
            <a:r>
              <a:rPr lang="en-GB" sz="2800" dirty="0">
                <a:latin typeface="Cambria"/>
                <a:ea typeface="Cambria"/>
                <a:cs typeface="Calibri"/>
              </a:rPr>
              <a:t>    </a:t>
            </a:r>
            <a:r>
              <a:rPr lang="en-GB" sz="2800" b="1" dirty="0">
                <a:latin typeface="Cambria"/>
                <a:ea typeface="Cambria"/>
                <a:cs typeface="Calibri"/>
              </a:rPr>
              <a:t>7. </a:t>
            </a:r>
            <a:r>
              <a:rPr lang="en-GB" sz="2800" dirty="0">
                <a:latin typeface="Cambria"/>
                <a:ea typeface="Cambria"/>
                <a:cs typeface="Calibri"/>
              </a:rPr>
              <a:t>Now our </a:t>
            </a:r>
            <a:r>
              <a:rPr lang="en-GB" sz="2800" err="1">
                <a:latin typeface="Cambria"/>
                <a:ea typeface="Cambria"/>
                <a:cs typeface="Calibri"/>
              </a:rPr>
              <a:t>arduino</a:t>
            </a:r>
            <a:r>
              <a:rPr lang="en-GB" sz="2800" dirty="0">
                <a:latin typeface="Cambria"/>
                <a:ea typeface="Cambria"/>
                <a:cs typeface="Calibri"/>
              </a:rPr>
              <a:t> uno is set for </a:t>
            </a:r>
            <a:r>
              <a:rPr lang="en-GB" sz="2800" err="1">
                <a:latin typeface="Cambria"/>
                <a:ea typeface="Cambria"/>
                <a:cs typeface="Calibri"/>
              </a:rPr>
              <a:t>pyfirmata</a:t>
            </a:r>
            <a:r>
              <a:rPr lang="en-GB" sz="2800" dirty="0">
                <a:latin typeface="Cambria"/>
                <a:ea typeface="Cambria"/>
                <a:cs typeface="Calibri"/>
              </a:rPr>
              <a:t> python interface program. We can run aur python program to </a:t>
            </a:r>
            <a:r>
              <a:rPr lang="en-GB" sz="2800" dirty="0" err="1">
                <a:latin typeface="Cambria"/>
                <a:ea typeface="Cambria"/>
                <a:cs typeface="Calibri"/>
              </a:rPr>
              <a:t>manupulate</a:t>
            </a:r>
            <a:r>
              <a:rPr lang="en-GB" sz="2800" dirty="0">
                <a:latin typeface="Cambria"/>
                <a:ea typeface="Cambria"/>
                <a:cs typeface="Calibri"/>
              </a:rPr>
              <a:t> the </a:t>
            </a:r>
            <a:r>
              <a:rPr lang="en-GB" sz="2800" dirty="0" err="1">
                <a:latin typeface="Cambria"/>
                <a:ea typeface="Cambria"/>
                <a:cs typeface="Calibri"/>
              </a:rPr>
              <a:t>arduino</a:t>
            </a:r>
            <a:r>
              <a:rPr lang="en-GB" sz="2800" dirty="0">
                <a:latin typeface="Cambria"/>
                <a:ea typeface="Cambria"/>
                <a:cs typeface="Calibri"/>
              </a:rPr>
              <a:t> uno according to our needs.</a:t>
            </a:r>
          </a:p>
          <a:p>
            <a:pPr marL="0" indent="0">
              <a:buNone/>
            </a:pPr>
            <a:endParaRPr lang="en-GB" sz="2800" b="1" dirty="0">
              <a:latin typeface="Cambria"/>
              <a:ea typeface="Cambria"/>
              <a:cs typeface="Calibri"/>
            </a:endParaRPr>
          </a:p>
        </p:txBody>
      </p:sp>
    </p:spTree>
    <p:extLst>
      <p:ext uri="{BB962C8B-B14F-4D97-AF65-F5344CB8AC3E}">
        <p14:creationId xmlns:p14="http://schemas.microsoft.com/office/powerpoint/2010/main" val="393990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buNone/>
            </a:pPr>
            <a:r>
              <a:rPr lang="en-GB" sz="2800" b="1" dirty="0">
                <a:latin typeface="Cambria"/>
                <a:ea typeface="Cambria"/>
                <a:cs typeface="Calibri"/>
              </a:rPr>
              <a:t>     </a:t>
            </a:r>
            <a:r>
              <a:rPr lang="en-GB" sz="2400" b="1" dirty="0">
                <a:latin typeface="Cambria"/>
                <a:ea typeface="Cambria"/>
                <a:cs typeface="Calibri"/>
              </a:rPr>
              <a:t>1.</a:t>
            </a:r>
            <a:r>
              <a:rPr lang="en-GB" sz="2400" dirty="0">
                <a:latin typeface="Cambria"/>
                <a:ea typeface="Cambria"/>
                <a:cs typeface="Calibri"/>
              </a:rPr>
              <a:t> We will need a module which will declare all the pins and its functions to </a:t>
            </a:r>
            <a:r>
              <a:rPr lang="en-GB" sz="2400" dirty="0" err="1">
                <a:latin typeface="Cambria"/>
                <a:ea typeface="Cambria"/>
                <a:cs typeface="Calibri"/>
              </a:rPr>
              <a:t>arduino</a:t>
            </a:r>
            <a:r>
              <a:rPr lang="en-GB" sz="2400" dirty="0">
                <a:latin typeface="Cambria"/>
                <a:ea typeface="Cambria"/>
                <a:cs typeface="Calibri"/>
              </a:rPr>
              <a:t>. In order to do that we create a microcontroller module . In python we import the library using  "import </a:t>
            </a:r>
            <a:r>
              <a:rPr lang="en-GB" sz="2400" dirty="0" err="1">
                <a:latin typeface="Cambria"/>
                <a:ea typeface="Cambria"/>
                <a:cs typeface="Calibri"/>
              </a:rPr>
              <a:t>pyfirmata</a:t>
            </a:r>
            <a:r>
              <a:rPr lang="en-GB" sz="2400" dirty="0">
                <a:latin typeface="Cambria"/>
                <a:ea typeface="Cambria"/>
                <a:cs typeface="Calibri"/>
              </a:rPr>
              <a:t> as </a:t>
            </a:r>
            <a:r>
              <a:rPr lang="en-GB" sz="2400" dirty="0" err="1">
                <a:latin typeface="Cambria"/>
                <a:ea typeface="Cambria"/>
                <a:cs typeface="Calibri"/>
              </a:rPr>
              <a:t>py</a:t>
            </a:r>
            <a:r>
              <a:rPr lang="en-GB" sz="2400" dirty="0">
                <a:latin typeface="Cambria"/>
                <a:ea typeface="Cambria"/>
                <a:cs typeface="Calibri"/>
              </a:rPr>
              <a:t>" also we are going to define what port our </a:t>
            </a:r>
            <a:r>
              <a:rPr lang="en-GB" sz="2400" dirty="0" err="1">
                <a:latin typeface="Cambria"/>
                <a:ea typeface="Cambria"/>
                <a:cs typeface="Calibri"/>
              </a:rPr>
              <a:t>arduino</a:t>
            </a:r>
            <a:r>
              <a:rPr lang="en-GB" sz="2400" dirty="0">
                <a:latin typeface="Cambria"/>
                <a:ea typeface="Cambria"/>
                <a:cs typeface="Calibri"/>
              </a:rPr>
              <a:t> is connected to, that can be checked in the device managers in </a:t>
            </a:r>
            <a:r>
              <a:rPr lang="en-GB" sz="2400" dirty="0" err="1">
                <a:latin typeface="Cambria"/>
                <a:ea typeface="Cambria"/>
                <a:cs typeface="Calibri"/>
              </a:rPr>
              <a:t>arduino</a:t>
            </a:r>
            <a:r>
              <a:rPr lang="en-GB" sz="2400" dirty="0">
                <a:latin typeface="Cambria"/>
                <a:ea typeface="Cambria"/>
                <a:cs typeface="Calibri"/>
              </a:rPr>
              <a:t> IDE. Then we pass that port number to Arduino method which is only for Arduino Uno. For other board it differs.</a:t>
            </a:r>
            <a:endParaRPr lang="en-GB" sz="2800" b="1" dirty="0">
              <a:latin typeface="Cambria"/>
              <a:ea typeface="Cambria"/>
              <a:cs typeface="Calibri"/>
            </a:endParaRP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pic>
        <p:nvPicPr>
          <p:cNvPr id="4" name="Picture 4" descr="Text&#10;&#10;Description automatically generated">
            <a:extLst>
              <a:ext uri="{FF2B5EF4-FFF2-40B4-BE49-F238E27FC236}">
                <a16:creationId xmlns:a16="http://schemas.microsoft.com/office/drawing/2014/main" id="{8615EA51-44D5-D34F-D4C9-5D92F5DCBB2D}"/>
              </a:ext>
            </a:extLst>
          </p:cNvPr>
          <p:cNvPicPr>
            <a:picLocks noChangeAspect="1"/>
          </p:cNvPicPr>
          <p:nvPr/>
        </p:nvPicPr>
        <p:blipFill>
          <a:blip r:embed="rId2"/>
          <a:stretch>
            <a:fillRect/>
          </a:stretch>
        </p:blipFill>
        <p:spPr>
          <a:xfrm>
            <a:off x="2741550" y="4236487"/>
            <a:ext cx="3171045" cy="2035628"/>
          </a:xfrm>
          <a:prstGeom prst="rect">
            <a:avLst/>
          </a:prstGeom>
        </p:spPr>
      </p:pic>
    </p:spTree>
    <p:extLst>
      <p:ext uri="{BB962C8B-B14F-4D97-AF65-F5344CB8AC3E}">
        <p14:creationId xmlns:p14="http://schemas.microsoft.com/office/powerpoint/2010/main" val="275512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buNone/>
            </a:pPr>
            <a:r>
              <a:rPr lang="en-GB" sz="2800" b="1" dirty="0">
                <a:latin typeface="Cambria"/>
                <a:ea typeface="Cambria"/>
                <a:cs typeface="Calibri"/>
              </a:rPr>
              <a:t>     </a:t>
            </a:r>
            <a:r>
              <a:rPr lang="en-GB" sz="2400" b="1" dirty="0">
                <a:latin typeface="Cambria"/>
                <a:ea typeface="Cambria"/>
                <a:cs typeface="Calibri"/>
              </a:rPr>
              <a:t>2. </a:t>
            </a:r>
            <a:r>
              <a:rPr lang="en-GB" sz="2400" dirty="0">
                <a:latin typeface="Cambria"/>
                <a:ea typeface="Cambria"/>
                <a:cs typeface="Calibri"/>
              </a:rPr>
              <a:t>We define the pins on Arduino using .</a:t>
            </a:r>
            <a:r>
              <a:rPr lang="en-GB" sz="2400" dirty="0" err="1">
                <a:latin typeface="Cambria"/>
                <a:ea typeface="Cambria"/>
                <a:cs typeface="Calibri"/>
              </a:rPr>
              <a:t>get_pin</a:t>
            </a:r>
            <a:r>
              <a:rPr lang="en-GB" sz="2400" dirty="0">
                <a:latin typeface="Cambria"/>
                <a:ea typeface="Cambria"/>
                <a:cs typeface="Calibri"/>
              </a:rPr>
              <a:t>() commands.</a:t>
            </a:r>
          </a:p>
          <a:p>
            <a:pPr marL="0" indent="0">
              <a:buNone/>
            </a:pPr>
            <a:endParaRPr lang="en-GB" sz="2400" dirty="0">
              <a:latin typeface="Cambria"/>
              <a:ea typeface="Cambria"/>
              <a:cs typeface="Calibri"/>
            </a:endParaRPr>
          </a:p>
          <a:p>
            <a:pPr marL="0" indent="0">
              <a:buNone/>
            </a:pPr>
            <a:endParaRPr lang="en-GB" sz="2400" dirty="0">
              <a:latin typeface="Cambria"/>
              <a:ea typeface="Cambria"/>
              <a:cs typeface="Calibri"/>
            </a:endParaRPr>
          </a:p>
          <a:p>
            <a:pPr marL="0" indent="0">
              <a:buNone/>
            </a:pPr>
            <a:endParaRPr lang="en-GB" sz="2400" dirty="0">
              <a:latin typeface="Cambria"/>
              <a:ea typeface="Cambria"/>
              <a:cs typeface="Calibri"/>
            </a:endParaRPr>
          </a:p>
          <a:p>
            <a:pPr marL="0" indent="0">
              <a:buNone/>
            </a:pPr>
            <a:endParaRPr lang="en-GB" sz="2400" dirty="0">
              <a:latin typeface="Cambria"/>
              <a:ea typeface="Cambria"/>
              <a:cs typeface="Calibri"/>
            </a:endParaRPr>
          </a:p>
          <a:p>
            <a:pPr marL="0" indent="0">
              <a:buNone/>
            </a:pPr>
            <a:endParaRPr lang="en-GB" sz="2400" dirty="0">
              <a:latin typeface="Cambria"/>
              <a:ea typeface="Cambria"/>
              <a:cs typeface="Calibri"/>
            </a:endParaRPr>
          </a:p>
          <a:p>
            <a:pPr marL="0" indent="0">
              <a:buNone/>
            </a:pPr>
            <a:r>
              <a:rPr lang="en-GB" sz="2400" dirty="0">
                <a:latin typeface="Cambria"/>
                <a:ea typeface="Cambria"/>
                <a:cs typeface="Calibri"/>
              </a:rPr>
              <a:t>   First we define the pin type. ‘a’ for </a:t>
            </a:r>
            <a:r>
              <a:rPr lang="en-GB" sz="2400" dirty="0" err="1">
                <a:latin typeface="Cambria"/>
                <a:ea typeface="Cambria"/>
                <a:cs typeface="Calibri"/>
              </a:rPr>
              <a:t>analog</a:t>
            </a:r>
            <a:r>
              <a:rPr lang="en-GB" sz="2400" dirty="0">
                <a:latin typeface="Cambria"/>
                <a:ea typeface="Cambria"/>
                <a:cs typeface="Calibri"/>
              </a:rPr>
              <a:t> and ‘d’ for digital. Then we give the pin number which are the pins we use on Arduino board. Next we define the Pin mode which will be ‘o’ for output and ‘</a:t>
            </a:r>
            <a:r>
              <a:rPr lang="en-GB" sz="2400" dirty="0" err="1">
                <a:latin typeface="Cambria"/>
                <a:ea typeface="Cambria"/>
                <a:cs typeface="Calibri"/>
              </a:rPr>
              <a:t>i</a:t>
            </a:r>
            <a:r>
              <a:rPr lang="en-GB" sz="2400" dirty="0">
                <a:latin typeface="Cambria"/>
                <a:ea typeface="Cambria"/>
                <a:cs typeface="Calibri"/>
              </a:rPr>
              <a:t>’ for input. </a:t>
            </a:r>
            <a:endParaRPr lang="en-GB"/>
          </a:p>
          <a:p>
            <a:pPr marL="0" indent="0">
              <a:buNone/>
            </a:pPr>
            <a:r>
              <a:rPr lang="en-GB" sz="2400" dirty="0">
                <a:latin typeface="Cambria"/>
                <a:ea typeface="Cambria"/>
                <a:cs typeface="Calibri"/>
              </a:rPr>
              <a:t>    </a:t>
            </a:r>
            <a:r>
              <a:rPr lang="en-GB" sz="2400" i="1" dirty="0" err="1">
                <a:ea typeface="+mn-lt"/>
                <a:cs typeface="+mn-lt"/>
              </a:rPr>
              <a:t>pin_number</a:t>
            </a:r>
            <a:r>
              <a:rPr lang="en-GB" sz="2400" i="1" dirty="0">
                <a:ea typeface="+mn-lt"/>
                <a:cs typeface="+mn-lt"/>
              </a:rPr>
              <a:t> = </a:t>
            </a:r>
            <a:r>
              <a:rPr lang="en-GB" sz="2400" i="1" dirty="0" err="1">
                <a:ea typeface="+mn-lt"/>
                <a:cs typeface="+mn-lt"/>
              </a:rPr>
              <a:t>board.get_pin</a:t>
            </a:r>
            <a:r>
              <a:rPr lang="en-GB" sz="2400" i="1" dirty="0">
                <a:ea typeface="+mn-lt"/>
                <a:cs typeface="+mn-lt"/>
              </a:rPr>
              <a:t>( </a:t>
            </a:r>
            <a:r>
              <a:rPr lang="en-GB" sz="2400" b="1" i="1" dirty="0">
                <a:ea typeface="+mn-lt"/>
                <a:cs typeface="+mn-lt"/>
              </a:rPr>
              <a:t>‘ </a:t>
            </a:r>
            <a:r>
              <a:rPr lang="en-GB" sz="2400" i="1" dirty="0" err="1">
                <a:ea typeface="+mn-lt"/>
                <a:cs typeface="+mn-lt"/>
              </a:rPr>
              <a:t>pin_type</a:t>
            </a:r>
            <a:r>
              <a:rPr lang="en-GB" sz="2400" i="1" dirty="0">
                <a:ea typeface="+mn-lt"/>
                <a:cs typeface="+mn-lt"/>
              </a:rPr>
              <a:t> : </a:t>
            </a:r>
            <a:r>
              <a:rPr lang="en-GB" sz="2400" i="1" dirty="0" err="1">
                <a:ea typeface="+mn-lt"/>
                <a:cs typeface="+mn-lt"/>
              </a:rPr>
              <a:t>pin_number</a:t>
            </a:r>
            <a:r>
              <a:rPr lang="en-GB" sz="2400" i="1" dirty="0">
                <a:ea typeface="+mn-lt"/>
                <a:cs typeface="+mn-lt"/>
              </a:rPr>
              <a:t> : </a:t>
            </a:r>
            <a:r>
              <a:rPr lang="en-GB" sz="2400" i="1" dirty="0" err="1">
                <a:ea typeface="+mn-lt"/>
                <a:cs typeface="+mn-lt"/>
              </a:rPr>
              <a:t>pin_mode</a:t>
            </a:r>
            <a:r>
              <a:rPr lang="en-GB" sz="2400" i="1" dirty="0">
                <a:ea typeface="+mn-lt"/>
                <a:cs typeface="+mn-lt"/>
              </a:rPr>
              <a:t> </a:t>
            </a:r>
            <a:r>
              <a:rPr lang="en-GB" sz="2400" b="1" i="1" dirty="0">
                <a:ea typeface="+mn-lt"/>
                <a:cs typeface="+mn-lt"/>
              </a:rPr>
              <a:t>’ </a:t>
            </a:r>
            <a:r>
              <a:rPr lang="en-GB" sz="2400" i="1" dirty="0">
                <a:ea typeface="+mn-lt"/>
                <a:cs typeface="+mn-lt"/>
              </a:rPr>
              <a:t>)</a:t>
            </a:r>
            <a:endParaRPr lang="en-GB" sz="2400" dirty="0">
              <a:latin typeface="Cambria"/>
              <a:ea typeface="Cambria"/>
              <a:cs typeface="Calibri"/>
            </a:endParaRP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pic>
        <p:nvPicPr>
          <p:cNvPr id="5" name="Picture 5" descr="Text, letter&#10;&#10;Description automatically generated">
            <a:extLst>
              <a:ext uri="{FF2B5EF4-FFF2-40B4-BE49-F238E27FC236}">
                <a16:creationId xmlns:a16="http://schemas.microsoft.com/office/drawing/2014/main" id="{29AC8D24-C8F8-FB13-A207-C12AE5DC42A0}"/>
              </a:ext>
            </a:extLst>
          </p:cNvPr>
          <p:cNvPicPr>
            <a:picLocks noChangeAspect="1"/>
          </p:cNvPicPr>
          <p:nvPr/>
        </p:nvPicPr>
        <p:blipFill>
          <a:blip r:embed="rId2"/>
          <a:stretch>
            <a:fillRect/>
          </a:stretch>
        </p:blipFill>
        <p:spPr>
          <a:xfrm>
            <a:off x="272921" y="1957506"/>
            <a:ext cx="8539842" cy="1974936"/>
          </a:xfrm>
          <a:prstGeom prst="rect">
            <a:avLst/>
          </a:prstGeom>
        </p:spPr>
      </p:pic>
    </p:spTree>
    <p:extLst>
      <p:ext uri="{BB962C8B-B14F-4D97-AF65-F5344CB8AC3E}">
        <p14:creationId xmlns:p14="http://schemas.microsoft.com/office/powerpoint/2010/main" val="277987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buNone/>
            </a:pPr>
            <a:r>
              <a:rPr lang="en-GB" sz="2800" b="1" dirty="0">
                <a:latin typeface="Cambria"/>
                <a:ea typeface="Cambria"/>
                <a:cs typeface="Calibri"/>
              </a:rPr>
              <a:t>     3</a:t>
            </a:r>
            <a:r>
              <a:rPr lang="en-GB" sz="2400" b="1" dirty="0">
                <a:latin typeface="Cambria"/>
                <a:ea typeface="Cambria"/>
                <a:cs typeface="Calibri"/>
              </a:rPr>
              <a:t>.  </a:t>
            </a:r>
            <a:r>
              <a:rPr lang="en-GB" sz="2400" dirty="0">
                <a:latin typeface="Cambria"/>
                <a:ea typeface="Cambria"/>
                <a:cs typeface="Calibri"/>
              </a:rPr>
              <a:t>The Ln293 motor module also allows us to control speed via the enable pins. For both tires we introduce speed variables. Speed is an </a:t>
            </a:r>
            <a:r>
              <a:rPr lang="en-GB" sz="2400" dirty="0" err="1">
                <a:latin typeface="Cambria"/>
                <a:ea typeface="Cambria"/>
                <a:cs typeface="Calibri"/>
              </a:rPr>
              <a:t>analog</a:t>
            </a:r>
            <a:r>
              <a:rPr lang="en-GB" sz="2400" dirty="0">
                <a:latin typeface="Cambria"/>
                <a:ea typeface="Cambria"/>
                <a:cs typeface="Calibri"/>
              </a:rPr>
              <a:t> value but we have set a certain speed (full in our case) hence we configure those as digital. In this case we first digitally enable the pins for left and right motor and then we digitally write one pin high for right motor and another for left motor.</a:t>
            </a: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pic>
        <p:nvPicPr>
          <p:cNvPr id="4" name="Picture 5" descr="A picture containing text&#10;&#10;Description automatically generated">
            <a:extLst>
              <a:ext uri="{FF2B5EF4-FFF2-40B4-BE49-F238E27FC236}">
                <a16:creationId xmlns:a16="http://schemas.microsoft.com/office/drawing/2014/main" id="{A1AF1FD2-C980-DA24-4DFD-2ECA9EDFEF1F}"/>
              </a:ext>
            </a:extLst>
          </p:cNvPr>
          <p:cNvPicPr>
            <a:picLocks noChangeAspect="1"/>
          </p:cNvPicPr>
          <p:nvPr/>
        </p:nvPicPr>
        <p:blipFill>
          <a:blip r:embed="rId2"/>
          <a:stretch>
            <a:fillRect/>
          </a:stretch>
        </p:blipFill>
        <p:spPr>
          <a:xfrm>
            <a:off x="272921" y="3716885"/>
            <a:ext cx="8539842" cy="2468342"/>
          </a:xfrm>
          <a:prstGeom prst="rect">
            <a:avLst/>
          </a:prstGeom>
        </p:spPr>
      </p:pic>
    </p:spTree>
    <p:extLst>
      <p:ext uri="{BB962C8B-B14F-4D97-AF65-F5344CB8AC3E}">
        <p14:creationId xmlns:p14="http://schemas.microsoft.com/office/powerpoint/2010/main" val="138369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buNone/>
            </a:pPr>
            <a:r>
              <a:rPr lang="en-GB" sz="2800" b="1" dirty="0">
                <a:latin typeface="Cambria"/>
                <a:ea typeface="Cambria"/>
                <a:cs typeface="Calibri"/>
              </a:rPr>
              <a:t>     4</a:t>
            </a:r>
            <a:r>
              <a:rPr lang="en-GB" sz="2400" b="1" dirty="0">
                <a:latin typeface="Cambria"/>
                <a:ea typeface="Cambria"/>
                <a:cs typeface="Calibri"/>
              </a:rPr>
              <a:t>. </a:t>
            </a:r>
            <a:r>
              <a:rPr lang="en-GB" sz="2400" dirty="0">
                <a:latin typeface="Cambria"/>
                <a:ea typeface="Cambria"/>
                <a:cs typeface="Calibri"/>
              </a:rPr>
              <a:t>We output HIGH (1) on speed pins for full speed. However speed can be controlled by setting the speed pins as </a:t>
            </a:r>
            <a:r>
              <a:rPr lang="en-GB" sz="2400" dirty="0" err="1">
                <a:latin typeface="Cambria"/>
                <a:ea typeface="Cambria"/>
                <a:cs typeface="Calibri"/>
              </a:rPr>
              <a:t>analog</a:t>
            </a:r>
            <a:r>
              <a:rPr lang="en-GB" sz="2400" b="1" dirty="0">
                <a:latin typeface="Cambria"/>
                <a:ea typeface="Cambria"/>
                <a:cs typeface="Calibri"/>
              </a:rPr>
              <a:t>. </a:t>
            </a:r>
          </a:p>
          <a:p>
            <a:pPr marL="0" indent="0">
              <a:buNone/>
            </a:pPr>
            <a:endParaRPr lang="en-GB"/>
          </a:p>
          <a:p>
            <a:pPr marL="0" indent="0">
              <a:buNone/>
            </a:pPr>
            <a:endParaRPr lang="en-GB" dirty="0">
              <a:latin typeface="Calibri"/>
              <a:ea typeface="Cambria"/>
              <a:cs typeface="Calibri"/>
            </a:endParaRPr>
          </a:p>
          <a:p>
            <a:pPr marL="0" indent="0">
              <a:buNone/>
            </a:pPr>
            <a:endParaRPr lang="en-GB" dirty="0">
              <a:latin typeface="Calibri"/>
              <a:ea typeface="Cambria"/>
              <a:cs typeface="Calibri"/>
            </a:endParaRPr>
          </a:p>
          <a:p>
            <a:pPr marL="0" indent="0">
              <a:buNone/>
            </a:pPr>
            <a:endParaRPr lang="en-GB" dirty="0">
              <a:latin typeface="Calibri"/>
              <a:ea typeface="Cambria"/>
              <a:cs typeface="Calibri"/>
            </a:endParaRPr>
          </a:p>
          <a:p>
            <a:pPr marL="0" indent="0">
              <a:buNone/>
            </a:pPr>
            <a:r>
              <a:rPr lang="en-GB" dirty="0">
                <a:latin typeface="Calibri"/>
                <a:ea typeface="Cambria"/>
                <a:cs typeface="Calibri"/>
              </a:rPr>
              <a:t>   </a:t>
            </a:r>
            <a:r>
              <a:rPr lang="en-GB" sz="2800" b="1" dirty="0">
                <a:latin typeface="Cambria"/>
                <a:ea typeface="Cambria"/>
                <a:cs typeface="Calibri"/>
              </a:rPr>
              <a:t>5. </a:t>
            </a:r>
            <a:r>
              <a:rPr lang="en-GB" sz="2400" dirty="0">
                <a:latin typeface="Cambria"/>
                <a:ea typeface="Cambria"/>
                <a:cs typeface="Calibri"/>
              </a:rPr>
              <a:t>For making our program interactive we developed a small </a:t>
            </a:r>
            <a:r>
              <a:rPr lang="en-GB" sz="2400" dirty="0" err="1">
                <a:latin typeface="Cambria"/>
                <a:ea typeface="Cambria"/>
                <a:cs typeface="Calibri"/>
              </a:rPr>
              <a:t>gui</a:t>
            </a:r>
            <a:r>
              <a:rPr lang="en-GB" sz="2400" dirty="0">
                <a:latin typeface="Cambria"/>
                <a:ea typeface="Cambria"/>
                <a:cs typeface="Calibri"/>
              </a:rPr>
              <a:t> window that : </a:t>
            </a:r>
            <a:endParaRPr lang="en-GB" sz="2400" b="1" dirty="0">
              <a:latin typeface="Cambria"/>
              <a:ea typeface="Cambria"/>
              <a:cs typeface="Calibri"/>
            </a:endParaRPr>
          </a:p>
          <a:p>
            <a:pPr marL="0" indent="0">
              <a:buNone/>
            </a:pPr>
            <a:r>
              <a:rPr lang="en-GB" sz="2400" dirty="0">
                <a:latin typeface="Cambria"/>
                <a:ea typeface="Cambria"/>
                <a:cs typeface="Calibri"/>
              </a:rPr>
              <a:t>          - Allows us to run 2 </a:t>
            </a:r>
            <a:r>
              <a:rPr lang="en-GB" sz="2400" dirty="0" err="1">
                <a:latin typeface="Cambria"/>
                <a:ea typeface="Cambria"/>
                <a:cs typeface="Calibri"/>
              </a:rPr>
              <a:t>pre programmed</a:t>
            </a:r>
            <a:r>
              <a:rPr lang="en-GB" sz="2400" dirty="0">
                <a:latin typeface="Cambria"/>
                <a:ea typeface="Cambria"/>
                <a:cs typeface="Calibri"/>
              </a:rPr>
              <a:t> videos .</a:t>
            </a:r>
          </a:p>
          <a:p>
            <a:pPr marL="0" indent="0">
              <a:buNone/>
            </a:pPr>
            <a:r>
              <a:rPr lang="en-GB" sz="2400" dirty="0">
                <a:latin typeface="Cambria"/>
                <a:ea typeface="Cambria"/>
                <a:cs typeface="Calibri"/>
              </a:rPr>
              <a:t>          - Allows to run live webcam and exit the application.</a:t>
            </a: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pic>
        <p:nvPicPr>
          <p:cNvPr id="5" name="Picture 5" descr="Table, calendar&#10;&#10;Description automatically generated">
            <a:extLst>
              <a:ext uri="{FF2B5EF4-FFF2-40B4-BE49-F238E27FC236}">
                <a16:creationId xmlns:a16="http://schemas.microsoft.com/office/drawing/2014/main" id="{BA434787-F0ED-ED37-DC79-C5436EE5B778}"/>
              </a:ext>
            </a:extLst>
          </p:cNvPr>
          <p:cNvPicPr>
            <a:picLocks noChangeAspect="1"/>
          </p:cNvPicPr>
          <p:nvPr/>
        </p:nvPicPr>
        <p:blipFill>
          <a:blip r:embed="rId2"/>
          <a:stretch>
            <a:fillRect/>
          </a:stretch>
        </p:blipFill>
        <p:spPr>
          <a:xfrm>
            <a:off x="447870" y="2287882"/>
            <a:ext cx="8131627" cy="2398869"/>
          </a:xfrm>
          <a:prstGeom prst="rect">
            <a:avLst/>
          </a:prstGeom>
        </p:spPr>
      </p:pic>
    </p:spTree>
    <p:extLst>
      <p:ext uri="{BB962C8B-B14F-4D97-AF65-F5344CB8AC3E}">
        <p14:creationId xmlns:p14="http://schemas.microsoft.com/office/powerpoint/2010/main" val="344567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buNone/>
            </a:pPr>
            <a:r>
              <a:rPr lang="en-GB" sz="2800" b="1" dirty="0">
                <a:latin typeface="Cambria"/>
                <a:ea typeface="Cambria"/>
                <a:cs typeface="Calibri"/>
              </a:rPr>
              <a:t>     6. </a:t>
            </a:r>
            <a:r>
              <a:rPr lang="en-GB" sz="2400" dirty="0">
                <a:latin typeface="Cambria"/>
                <a:ea typeface="Cambria"/>
                <a:cs typeface="Calibri"/>
              </a:rPr>
              <a:t>This is our main .</a:t>
            </a:r>
            <a:r>
              <a:rPr lang="en-GB" sz="2400" dirty="0" err="1">
                <a:latin typeface="Cambria"/>
                <a:ea typeface="Cambria"/>
                <a:cs typeface="Calibri"/>
              </a:rPr>
              <a:t>py</a:t>
            </a:r>
            <a:r>
              <a:rPr lang="en-GB" sz="2400" dirty="0">
                <a:latin typeface="Cambria"/>
                <a:ea typeface="Cambria"/>
                <a:cs typeface="Calibri"/>
              </a:rPr>
              <a:t> code where we will import the recent microcontroller as a module .</a:t>
            </a: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pic>
        <p:nvPicPr>
          <p:cNvPr id="4" name="Picture 5" descr="Text&#10;&#10;Description automatically generated">
            <a:extLst>
              <a:ext uri="{FF2B5EF4-FFF2-40B4-BE49-F238E27FC236}">
                <a16:creationId xmlns:a16="http://schemas.microsoft.com/office/drawing/2014/main" id="{11892983-8730-32C3-57B9-819C3EB31A12}"/>
              </a:ext>
            </a:extLst>
          </p:cNvPr>
          <p:cNvPicPr>
            <a:picLocks noChangeAspect="1"/>
          </p:cNvPicPr>
          <p:nvPr/>
        </p:nvPicPr>
        <p:blipFill>
          <a:blip r:embed="rId2"/>
          <a:stretch>
            <a:fillRect/>
          </a:stretch>
        </p:blipFill>
        <p:spPr>
          <a:xfrm>
            <a:off x="202941" y="2368335"/>
            <a:ext cx="2743200" cy="1841412"/>
          </a:xfrm>
          <a:prstGeom prst="rect">
            <a:avLst/>
          </a:prstGeom>
        </p:spPr>
      </p:pic>
      <p:pic>
        <p:nvPicPr>
          <p:cNvPr id="6" name="Picture 6" descr="Text&#10;&#10;Description automatically generated">
            <a:extLst>
              <a:ext uri="{FF2B5EF4-FFF2-40B4-BE49-F238E27FC236}">
                <a16:creationId xmlns:a16="http://schemas.microsoft.com/office/drawing/2014/main" id="{E92AEF44-3A0B-79DE-FA7D-053D86E6A66A}"/>
              </a:ext>
            </a:extLst>
          </p:cNvPr>
          <p:cNvPicPr>
            <a:picLocks noChangeAspect="1"/>
          </p:cNvPicPr>
          <p:nvPr/>
        </p:nvPicPr>
        <p:blipFill>
          <a:blip r:embed="rId3"/>
          <a:stretch>
            <a:fillRect/>
          </a:stretch>
        </p:blipFill>
        <p:spPr>
          <a:xfrm>
            <a:off x="3083767" y="2277127"/>
            <a:ext cx="5134169" cy="4006582"/>
          </a:xfrm>
          <a:prstGeom prst="rect">
            <a:avLst/>
          </a:prstGeom>
        </p:spPr>
      </p:pic>
    </p:spTree>
    <p:extLst>
      <p:ext uri="{BB962C8B-B14F-4D97-AF65-F5344CB8AC3E}">
        <p14:creationId xmlns:p14="http://schemas.microsoft.com/office/powerpoint/2010/main" val="258439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pic>
        <p:nvPicPr>
          <p:cNvPr id="5" name="Picture 6" descr="Graphical user interface, text, application, email&#10;&#10;Description automatically generated">
            <a:extLst>
              <a:ext uri="{FF2B5EF4-FFF2-40B4-BE49-F238E27FC236}">
                <a16:creationId xmlns:a16="http://schemas.microsoft.com/office/drawing/2014/main" id="{87DDA669-6A0B-D62F-E0CB-809361EBE937}"/>
              </a:ext>
            </a:extLst>
          </p:cNvPr>
          <p:cNvPicPr>
            <a:picLocks noChangeAspect="1"/>
          </p:cNvPicPr>
          <p:nvPr/>
        </p:nvPicPr>
        <p:blipFill>
          <a:blip r:embed="rId2"/>
          <a:stretch>
            <a:fillRect/>
          </a:stretch>
        </p:blipFill>
        <p:spPr>
          <a:xfrm>
            <a:off x="121298" y="1491676"/>
            <a:ext cx="8563169" cy="4726065"/>
          </a:xfrm>
          <a:prstGeom prst="rect">
            <a:avLst/>
          </a:prstGeom>
        </p:spPr>
      </p:pic>
    </p:spTree>
    <p:extLst>
      <p:ext uri="{BB962C8B-B14F-4D97-AF65-F5344CB8AC3E}">
        <p14:creationId xmlns:p14="http://schemas.microsoft.com/office/powerpoint/2010/main" val="209055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pic>
        <p:nvPicPr>
          <p:cNvPr id="4" name="Picture 5" descr="Graphical user interface, text, application&#10;&#10;Description automatically generated">
            <a:extLst>
              <a:ext uri="{FF2B5EF4-FFF2-40B4-BE49-F238E27FC236}">
                <a16:creationId xmlns:a16="http://schemas.microsoft.com/office/drawing/2014/main" id="{B638C004-A87F-543F-DC85-9583BC694B52}"/>
              </a:ext>
            </a:extLst>
          </p:cNvPr>
          <p:cNvPicPr>
            <a:picLocks noChangeAspect="1"/>
          </p:cNvPicPr>
          <p:nvPr/>
        </p:nvPicPr>
        <p:blipFill>
          <a:blip r:embed="rId2"/>
          <a:stretch>
            <a:fillRect/>
          </a:stretch>
        </p:blipFill>
        <p:spPr>
          <a:xfrm>
            <a:off x="272921" y="1447664"/>
            <a:ext cx="8656474" cy="4872403"/>
          </a:xfrm>
          <a:prstGeom prst="rect">
            <a:avLst/>
          </a:prstGeom>
        </p:spPr>
      </p:pic>
    </p:spTree>
    <p:extLst>
      <p:ext uri="{BB962C8B-B14F-4D97-AF65-F5344CB8AC3E}">
        <p14:creationId xmlns:p14="http://schemas.microsoft.com/office/powerpoint/2010/main" val="260951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a:extLst>
              <a:ext uri="{FF2B5EF4-FFF2-40B4-BE49-F238E27FC236}">
                <a16:creationId xmlns:a16="http://schemas.microsoft.com/office/drawing/2014/main" id="{CF56469F-FFE2-78CF-840F-3230DDE52BAE}"/>
              </a:ext>
            </a:extLst>
          </p:cNvPr>
          <p:cNvSpPr txBox="1">
            <a:spLocks noChangeArrowheads="1"/>
          </p:cNvSpPr>
          <p:nvPr/>
        </p:nvSpPr>
        <p:spPr bwMode="auto">
          <a:xfrm>
            <a:off x="152400" y="206051"/>
            <a:ext cx="861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altLang="en-US" sz="2400" b="1">
                <a:solidFill>
                  <a:schemeClr val="bg1"/>
                </a:solidFill>
                <a:latin typeface="Times New Roman"/>
                <a:ea typeface="Cambria"/>
                <a:cs typeface="Times New Roman"/>
              </a:rPr>
              <a:t>OUTLINE</a:t>
            </a:r>
            <a:endParaRPr lang="en-IN" altLang="en-US" sz="2400">
              <a:solidFill>
                <a:schemeClr val="bg1"/>
              </a:solidFill>
              <a:latin typeface="Times New Roman"/>
              <a:ea typeface="Cambria"/>
              <a:cs typeface="Times New Roman"/>
            </a:endParaRPr>
          </a:p>
        </p:txBody>
      </p:sp>
      <p:sp>
        <p:nvSpPr>
          <p:cNvPr id="5123" name="TextBox 2">
            <a:extLst>
              <a:ext uri="{FF2B5EF4-FFF2-40B4-BE49-F238E27FC236}">
                <a16:creationId xmlns:a16="http://schemas.microsoft.com/office/drawing/2014/main" id="{EE5EA038-5698-9831-21DC-1220EEF1FBB5}"/>
              </a:ext>
            </a:extLst>
          </p:cNvPr>
          <p:cNvSpPr txBox="1">
            <a:spLocks noChangeArrowheads="1"/>
          </p:cNvSpPr>
          <p:nvPr/>
        </p:nvSpPr>
        <p:spPr bwMode="auto">
          <a:xfrm>
            <a:off x="152400" y="1447800"/>
            <a:ext cx="899160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AutoNum type="arabicPeriod"/>
            </a:pPr>
            <a:r>
              <a:rPr lang="en-US" altLang="en-US" sz="4000">
                <a:latin typeface="Cambria"/>
                <a:ea typeface="Cambria"/>
                <a:cs typeface="Cambria" panose="02040503050406030204" pitchFamily="18" charset="0"/>
              </a:rPr>
              <a:t>Problem statement</a:t>
            </a:r>
          </a:p>
          <a:p>
            <a:pPr>
              <a:spcBef>
                <a:spcPct val="0"/>
              </a:spcBef>
              <a:buFontTx/>
              <a:buAutoNum type="arabicPeriod"/>
            </a:pPr>
            <a:r>
              <a:rPr lang="en-US" altLang="en-US" sz="4000">
                <a:latin typeface="Cambria"/>
                <a:ea typeface="Cambria"/>
                <a:cs typeface="Cambria" panose="02040503050406030204" pitchFamily="18" charset="0"/>
              </a:rPr>
              <a:t>Aim &amp; Objective</a:t>
            </a:r>
          </a:p>
          <a:p>
            <a:pPr>
              <a:spcBef>
                <a:spcPct val="0"/>
              </a:spcBef>
              <a:buFontTx/>
              <a:buAutoNum type="arabicPeriod"/>
            </a:pPr>
            <a:r>
              <a:rPr lang="en-US" altLang="en-US" sz="4000">
                <a:latin typeface="Cambria"/>
                <a:ea typeface="Cambria"/>
                <a:cs typeface="Cambria" panose="02040503050406030204" pitchFamily="18" charset="0"/>
              </a:rPr>
              <a:t>Technology Used</a:t>
            </a:r>
          </a:p>
          <a:p>
            <a:pPr marL="0" indent="0">
              <a:spcBef>
                <a:spcPct val="0"/>
              </a:spcBef>
              <a:buNone/>
            </a:pPr>
            <a:r>
              <a:rPr lang="en-US" altLang="en-US" sz="4000">
                <a:latin typeface="Cambria"/>
                <a:ea typeface="Cambria"/>
                <a:cs typeface="Cambria" panose="02040503050406030204" pitchFamily="18" charset="0"/>
              </a:rPr>
              <a:t>4. Implementation and Approaches</a:t>
            </a:r>
          </a:p>
          <a:p>
            <a:pPr marL="0" indent="0">
              <a:spcBef>
                <a:spcPct val="0"/>
              </a:spcBef>
              <a:buNone/>
            </a:pPr>
            <a:r>
              <a:rPr lang="en-US" altLang="en-US" sz="4000">
                <a:latin typeface="Cambria"/>
                <a:ea typeface="Cambria"/>
                <a:cs typeface="Cambria" panose="02040503050406030204" pitchFamily="18" charset="0"/>
              </a:rPr>
              <a:t>5.Results</a:t>
            </a:r>
            <a:endParaRPr lang="en-US" altLang="en-US" sz="3600">
              <a:latin typeface="Cambria" panose="02040503050406030204" pitchFamily="18" charset="0"/>
              <a:ea typeface="Cambria" panose="02040503050406030204" pitchFamily="18" charset="0"/>
              <a:cs typeface="Cambria" panose="02040503050406030204" pitchFamily="18" charset="0"/>
            </a:endParaRPr>
          </a:p>
          <a:p>
            <a:pPr marL="0" indent="0">
              <a:spcBef>
                <a:spcPct val="0"/>
              </a:spcBef>
              <a:buNone/>
            </a:pPr>
            <a:r>
              <a:rPr lang="en-US" altLang="en-US" sz="4000">
                <a:latin typeface="Cambria"/>
                <a:ea typeface="Cambria"/>
                <a:cs typeface="Cambria" panose="02040503050406030204" pitchFamily="18" charset="0"/>
              </a:rPr>
              <a:t>6.Conclusion</a:t>
            </a:r>
            <a:endParaRPr lang="en-US" altLang="en-US" sz="4000">
              <a:latin typeface="Cambria" panose="02040503050406030204" pitchFamily="18" charset="0"/>
              <a:ea typeface="Cambria" panose="02040503050406030204" pitchFamily="18" charset="0"/>
              <a:cs typeface="Cambria" panose="02040503050406030204" pitchFamily="18" charset="0"/>
            </a:endParaRPr>
          </a:p>
          <a:p>
            <a:pPr marL="0" indent="0">
              <a:spcBef>
                <a:spcPct val="0"/>
              </a:spcBef>
              <a:buNone/>
            </a:pPr>
            <a:r>
              <a:rPr lang="en-US" altLang="en-US" sz="4000">
                <a:latin typeface="Cambria"/>
                <a:ea typeface="Cambria"/>
                <a:cs typeface="Cambria" panose="02040503050406030204" pitchFamily="18" charset="0"/>
              </a:rPr>
              <a:t>7.References</a:t>
            </a:r>
            <a:endParaRPr lang="en-US" altLang="en-US" sz="4000">
              <a:latin typeface="Cambria" panose="02040503050406030204" pitchFamily="18" charset="0"/>
              <a:ea typeface="Cambria" panose="02040503050406030204" pitchFamily="18" charset="0"/>
              <a:cs typeface="Cambria" panose="02040503050406030204" pitchFamily="18" charset="0"/>
            </a:endParaRPr>
          </a:p>
          <a:p>
            <a:pPr>
              <a:spcBef>
                <a:spcPct val="0"/>
              </a:spcBef>
              <a:buFontTx/>
              <a:buAutoNum type="arabicPeriod"/>
            </a:pPr>
            <a:endParaRPr lang="en-IN" altLang="en-US" sz="18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pic>
        <p:nvPicPr>
          <p:cNvPr id="5" name="Picture 5" descr="Text&#10;&#10;Description automatically generated">
            <a:extLst>
              <a:ext uri="{FF2B5EF4-FFF2-40B4-BE49-F238E27FC236}">
                <a16:creationId xmlns:a16="http://schemas.microsoft.com/office/drawing/2014/main" id="{EAB7FD0A-D031-8B4E-8AEE-4CFEF3BE6197}"/>
              </a:ext>
            </a:extLst>
          </p:cNvPr>
          <p:cNvPicPr>
            <a:picLocks noChangeAspect="1"/>
          </p:cNvPicPr>
          <p:nvPr/>
        </p:nvPicPr>
        <p:blipFill>
          <a:blip r:embed="rId2"/>
          <a:stretch>
            <a:fillRect/>
          </a:stretch>
        </p:blipFill>
        <p:spPr>
          <a:xfrm>
            <a:off x="412880" y="1472591"/>
            <a:ext cx="8399883" cy="4565962"/>
          </a:xfrm>
          <a:prstGeom prst="rect">
            <a:avLst/>
          </a:prstGeom>
        </p:spPr>
      </p:pic>
    </p:spTree>
    <p:extLst>
      <p:ext uri="{BB962C8B-B14F-4D97-AF65-F5344CB8AC3E}">
        <p14:creationId xmlns:p14="http://schemas.microsoft.com/office/powerpoint/2010/main" val="39549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3" name="Content Placeholder 2">
            <a:extLst>
              <a:ext uri="{FF2B5EF4-FFF2-40B4-BE49-F238E27FC236}">
                <a16:creationId xmlns:a16="http://schemas.microsoft.com/office/drawing/2014/main" id="{9F639098-E156-2DDD-CECA-7C74574DE6C8}"/>
              </a:ext>
            </a:extLst>
          </p:cNvPr>
          <p:cNvSpPr>
            <a:spLocks noGrp="1"/>
          </p:cNvSpPr>
          <p:nvPr>
            <p:ph idx="1"/>
          </p:nvPr>
        </p:nvSpPr>
        <p:spPr>
          <a:xfrm>
            <a:off x="2333" y="935394"/>
            <a:ext cx="9139334" cy="5447360"/>
          </a:xfrm>
        </p:spPr>
        <p:txBody>
          <a:bodyPr/>
          <a:lstStyle/>
          <a:p>
            <a:r>
              <a:rPr lang="en-GB" sz="2800" b="1" dirty="0">
                <a:latin typeface="Cambria"/>
                <a:ea typeface="Cambria"/>
                <a:cs typeface="Calibri"/>
              </a:rPr>
              <a:t>STEPS (</a:t>
            </a:r>
            <a:r>
              <a:rPr lang="en-GB" sz="2800" b="1" dirty="0" err="1">
                <a:latin typeface="Cambria"/>
                <a:ea typeface="Cambria"/>
                <a:cs typeface="Calibri"/>
              </a:rPr>
              <a:t>Pyfirmata</a:t>
            </a:r>
            <a:r>
              <a:rPr lang="en-GB" sz="2800" b="1" dirty="0">
                <a:latin typeface="Cambria"/>
                <a:ea typeface="Cambria"/>
                <a:cs typeface="Calibri"/>
              </a:rPr>
              <a:t> and Python)-</a:t>
            </a:r>
          </a:p>
          <a:p>
            <a:pPr marL="0" indent="0" algn="just">
              <a:buNone/>
            </a:pPr>
            <a:r>
              <a:rPr lang="en-GB" sz="2400" b="1" dirty="0">
                <a:latin typeface="Cambria"/>
                <a:ea typeface="Cambria"/>
                <a:cs typeface="Calibri"/>
              </a:rPr>
              <a:t>    </a:t>
            </a:r>
            <a:r>
              <a:rPr lang="en-GB" sz="2400" dirty="0">
                <a:latin typeface="Cambria"/>
                <a:ea typeface="Cambria"/>
                <a:cs typeface="Calibri"/>
              </a:rPr>
              <a:t>In the end of our approach application we run the main code and it opens up a window where we select if we want to run a premade window or open webcam and take commands from there. </a:t>
            </a:r>
          </a:p>
          <a:p>
            <a:pPr marL="0" indent="0" algn="just">
              <a:buNone/>
            </a:pPr>
            <a:r>
              <a:rPr lang="en-GB" sz="2400" dirty="0">
                <a:latin typeface="Cambria"/>
                <a:ea typeface="Cambria"/>
                <a:cs typeface="Calibri"/>
              </a:rPr>
              <a:t>    In this way we successfully implemented the Hand Gesture Recognition Automation with the help of Arduino Uno and Machine Learning with Python, OpenCV.</a:t>
            </a: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endParaRPr lang="en-GB" sz="2400" dirty="0">
              <a:latin typeface="Cambria"/>
              <a:ea typeface="Cambria"/>
              <a:cs typeface="Calibri"/>
            </a:endParaRPr>
          </a:p>
          <a:p>
            <a:pPr marL="0" indent="0">
              <a:buNone/>
            </a:pPr>
            <a:r>
              <a:rPr lang="en-GB" sz="2800" b="1" dirty="0">
                <a:latin typeface="Cambria"/>
                <a:ea typeface="Cambria"/>
                <a:cs typeface="Calibri"/>
              </a:rPr>
              <a:t>    </a:t>
            </a:r>
          </a:p>
          <a:p>
            <a:endParaRPr lang="en-GB" b="1" dirty="0">
              <a:latin typeface="Cambria"/>
              <a:ea typeface="Cambria"/>
              <a:cs typeface="Calibri"/>
            </a:endParaRPr>
          </a:p>
        </p:txBody>
      </p:sp>
    </p:spTree>
    <p:extLst>
      <p:ext uri="{BB962C8B-B14F-4D97-AF65-F5344CB8AC3E}">
        <p14:creationId xmlns:p14="http://schemas.microsoft.com/office/powerpoint/2010/main" val="3792178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DEEP LEARNING MATLAB</a:t>
            </a:r>
          </a:p>
        </p:txBody>
      </p:sp>
      <p:pic>
        <p:nvPicPr>
          <p:cNvPr id="3" name="Picture 4">
            <a:extLst>
              <a:ext uri="{FF2B5EF4-FFF2-40B4-BE49-F238E27FC236}">
                <a16:creationId xmlns:a16="http://schemas.microsoft.com/office/drawing/2014/main" id="{B6C4DEF3-A0E1-C531-65CA-54B0EAA7DA29}"/>
              </a:ext>
            </a:extLst>
          </p:cNvPr>
          <p:cNvPicPr>
            <a:picLocks noChangeAspect="1"/>
          </p:cNvPicPr>
          <p:nvPr/>
        </p:nvPicPr>
        <p:blipFill>
          <a:blip r:embed="rId2"/>
          <a:stretch>
            <a:fillRect/>
          </a:stretch>
        </p:blipFill>
        <p:spPr>
          <a:xfrm>
            <a:off x="4666" y="1277391"/>
            <a:ext cx="8936393" cy="4991353"/>
          </a:xfrm>
          <a:prstGeom prst="rect">
            <a:avLst/>
          </a:prstGeom>
        </p:spPr>
      </p:pic>
    </p:spTree>
    <p:extLst>
      <p:ext uri="{BB962C8B-B14F-4D97-AF65-F5344CB8AC3E}">
        <p14:creationId xmlns:p14="http://schemas.microsoft.com/office/powerpoint/2010/main" val="231681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DEEP LEARNING MATLAB</a:t>
            </a:r>
          </a:p>
        </p:txBody>
      </p:sp>
      <p:pic>
        <p:nvPicPr>
          <p:cNvPr id="4" name="Picture 4" descr="Graphical user interface, text, application&#10;&#10;Description automatically generated">
            <a:extLst>
              <a:ext uri="{FF2B5EF4-FFF2-40B4-BE49-F238E27FC236}">
                <a16:creationId xmlns:a16="http://schemas.microsoft.com/office/drawing/2014/main" id="{6E097077-2B8A-B23A-0D58-E96FBA15B957}"/>
              </a:ext>
            </a:extLst>
          </p:cNvPr>
          <p:cNvPicPr>
            <a:picLocks noChangeAspect="1"/>
          </p:cNvPicPr>
          <p:nvPr/>
        </p:nvPicPr>
        <p:blipFill>
          <a:blip r:embed="rId2"/>
          <a:stretch>
            <a:fillRect/>
          </a:stretch>
        </p:blipFill>
        <p:spPr>
          <a:xfrm>
            <a:off x="564502" y="1397595"/>
            <a:ext cx="8154955" cy="4517676"/>
          </a:xfrm>
          <a:prstGeom prst="rect">
            <a:avLst/>
          </a:prstGeom>
        </p:spPr>
      </p:pic>
    </p:spTree>
    <p:extLst>
      <p:ext uri="{BB962C8B-B14F-4D97-AF65-F5344CB8AC3E}">
        <p14:creationId xmlns:p14="http://schemas.microsoft.com/office/powerpoint/2010/main" val="1808414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SVM MODEL</a:t>
            </a:r>
          </a:p>
        </p:txBody>
      </p:sp>
      <p:pic>
        <p:nvPicPr>
          <p:cNvPr id="3" name="Picture 4" descr="Text&#10;&#10;Description automatically generated">
            <a:extLst>
              <a:ext uri="{FF2B5EF4-FFF2-40B4-BE49-F238E27FC236}">
                <a16:creationId xmlns:a16="http://schemas.microsoft.com/office/drawing/2014/main" id="{EDB844FD-691C-CC3A-7D9B-BD0CA19876EB}"/>
              </a:ext>
            </a:extLst>
          </p:cNvPr>
          <p:cNvPicPr>
            <a:picLocks noChangeAspect="1"/>
          </p:cNvPicPr>
          <p:nvPr/>
        </p:nvPicPr>
        <p:blipFill>
          <a:blip r:embed="rId2"/>
          <a:stretch>
            <a:fillRect/>
          </a:stretch>
        </p:blipFill>
        <p:spPr>
          <a:xfrm>
            <a:off x="272922" y="1340361"/>
            <a:ext cx="8738117" cy="4993705"/>
          </a:xfrm>
          <a:prstGeom prst="rect">
            <a:avLst/>
          </a:prstGeom>
        </p:spPr>
      </p:pic>
    </p:spTree>
    <p:extLst>
      <p:ext uri="{BB962C8B-B14F-4D97-AF65-F5344CB8AC3E}">
        <p14:creationId xmlns:p14="http://schemas.microsoft.com/office/powerpoint/2010/main" val="3105019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SVM MODEL</a:t>
            </a:r>
          </a:p>
        </p:txBody>
      </p:sp>
      <p:pic>
        <p:nvPicPr>
          <p:cNvPr id="3" name="Picture 3" descr="A picture containing chart&#10;&#10;Description automatically generated">
            <a:extLst>
              <a:ext uri="{FF2B5EF4-FFF2-40B4-BE49-F238E27FC236}">
                <a16:creationId xmlns:a16="http://schemas.microsoft.com/office/drawing/2014/main" id="{B2851FBD-929F-6F3A-6DAD-25FF75F1E073}"/>
              </a:ext>
            </a:extLst>
          </p:cNvPr>
          <p:cNvPicPr>
            <a:picLocks noChangeAspect="1"/>
          </p:cNvPicPr>
          <p:nvPr/>
        </p:nvPicPr>
        <p:blipFill>
          <a:blip r:embed="rId2"/>
          <a:stretch>
            <a:fillRect/>
          </a:stretch>
        </p:blipFill>
        <p:spPr>
          <a:xfrm>
            <a:off x="331239" y="1444500"/>
            <a:ext cx="8796432" cy="4948712"/>
          </a:xfrm>
          <a:prstGeom prst="rect">
            <a:avLst/>
          </a:prstGeom>
        </p:spPr>
      </p:pic>
    </p:spTree>
    <p:extLst>
      <p:ext uri="{BB962C8B-B14F-4D97-AF65-F5344CB8AC3E}">
        <p14:creationId xmlns:p14="http://schemas.microsoft.com/office/powerpoint/2010/main" val="4171673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NEURAL NETWORKS</a:t>
            </a:r>
          </a:p>
        </p:txBody>
      </p:sp>
      <p:pic>
        <p:nvPicPr>
          <p:cNvPr id="3" name="Picture 3" descr="Text, letter&#10;&#10;Description automatically generated">
            <a:extLst>
              <a:ext uri="{FF2B5EF4-FFF2-40B4-BE49-F238E27FC236}">
                <a16:creationId xmlns:a16="http://schemas.microsoft.com/office/drawing/2014/main" id="{9E3609DC-A769-83DC-525A-C995AC49E1EC}"/>
              </a:ext>
            </a:extLst>
          </p:cNvPr>
          <p:cNvPicPr>
            <a:picLocks noChangeAspect="1"/>
          </p:cNvPicPr>
          <p:nvPr/>
        </p:nvPicPr>
        <p:blipFill>
          <a:blip r:embed="rId2"/>
          <a:stretch>
            <a:fillRect/>
          </a:stretch>
        </p:blipFill>
        <p:spPr>
          <a:xfrm>
            <a:off x="401216" y="1339409"/>
            <a:ext cx="8609822" cy="4983947"/>
          </a:xfrm>
          <a:prstGeom prst="rect">
            <a:avLst/>
          </a:prstGeom>
        </p:spPr>
      </p:pic>
    </p:spTree>
    <p:extLst>
      <p:ext uri="{BB962C8B-B14F-4D97-AF65-F5344CB8AC3E}">
        <p14:creationId xmlns:p14="http://schemas.microsoft.com/office/powerpoint/2010/main" val="238311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NEURAL NETWORKS</a:t>
            </a:r>
          </a:p>
        </p:txBody>
      </p:sp>
      <p:pic>
        <p:nvPicPr>
          <p:cNvPr id="7" name="Picture 7" descr="Graphical user interface, text, application, email&#10;&#10;Description automatically generated">
            <a:extLst>
              <a:ext uri="{FF2B5EF4-FFF2-40B4-BE49-F238E27FC236}">
                <a16:creationId xmlns:a16="http://schemas.microsoft.com/office/drawing/2014/main" id="{3379D366-290F-BDB5-E3C5-A00DE40DB6B7}"/>
              </a:ext>
            </a:extLst>
          </p:cNvPr>
          <p:cNvPicPr>
            <a:picLocks noChangeAspect="1"/>
          </p:cNvPicPr>
          <p:nvPr/>
        </p:nvPicPr>
        <p:blipFill>
          <a:blip r:embed="rId2"/>
          <a:stretch>
            <a:fillRect/>
          </a:stretch>
        </p:blipFill>
        <p:spPr>
          <a:xfrm>
            <a:off x="377891" y="1332793"/>
            <a:ext cx="8691464" cy="4997180"/>
          </a:xfrm>
          <a:prstGeom prst="rect">
            <a:avLst/>
          </a:prstGeom>
        </p:spPr>
      </p:pic>
    </p:spTree>
    <p:extLst>
      <p:ext uri="{BB962C8B-B14F-4D97-AF65-F5344CB8AC3E}">
        <p14:creationId xmlns:p14="http://schemas.microsoft.com/office/powerpoint/2010/main" val="1337648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NEURAL NETWORKS</a:t>
            </a:r>
          </a:p>
        </p:txBody>
      </p:sp>
      <p:pic>
        <p:nvPicPr>
          <p:cNvPr id="3" name="Picture 3" descr="Graphical user interface, application&#10;&#10;Description automatically generated">
            <a:extLst>
              <a:ext uri="{FF2B5EF4-FFF2-40B4-BE49-F238E27FC236}">
                <a16:creationId xmlns:a16="http://schemas.microsoft.com/office/drawing/2014/main" id="{16B39F61-5AA1-FFFC-648D-E79BF4EA9EEE}"/>
              </a:ext>
            </a:extLst>
          </p:cNvPr>
          <p:cNvPicPr>
            <a:picLocks noChangeAspect="1"/>
          </p:cNvPicPr>
          <p:nvPr/>
        </p:nvPicPr>
        <p:blipFill>
          <a:blip r:embed="rId2"/>
          <a:stretch>
            <a:fillRect/>
          </a:stretch>
        </p:blipFill>
        <p:spPr>
          <a:xfrm>
            <a:off x="331239" y="1359572"/>
            <a:ext cx="8726451" cy="5025266"/>
          </a:xfrm>
          <a:prstGeom prst="rect">
            <a:avLst/>
          </a:prstGeom>
        </p:spPr>
      </p:pic>
    </p:spTree>
    <p:extLst>
      <p:ext uri="{BB962C8B-B14F-4D97-AF65-F5344CB8AC3E}">
        <p14:creationId xmlns:p14="http://schemas.microsoft.com/office/powerpoint/2010/main" val="2594615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NEURAL NETWORKS</a:t>
            </a:r>
          </a:p>
        </p:txBody>
      </p:sp>
      <p:pic>
        <p:nvPicPr>
          <p:cNvPr id="4" name="Picture 4">
            <a:extLst>
              <a:ext uri="{FF2B5EF4-FFF2-40B4-BE49-F238E27FC236}">
                <a16:creationId xmlns:a16="http://schemas.microsoft.com/office/drawing/2014/main" id="{2E2A8D4C-669B-681B-E4AE-B838EDFD8416}"/>
              </a:ext>
            </a:extLst>
          </p:cNvPr>
          <p:cNvPicPr>
            <a:picLocks noChangeAspect="1"/>
          </p:cNvPicPr>
          <p:nvPr/>
        </p:nvPicPr>
        <p:blipFill>
          <a:blip r:embed="rId2"/>
          <a:stretch>
            <a:fillRect/>
          </a:stretch>
        </p:blipFill>
        <p:spPr>
          <a:xfrm>
            <a:off x="564502" y="1335773"/>
            <a:ext cx="8014995" cy="2262013"/>
          </a:xfrm>
          <a:prstGeom prst="rect">
            <a:avLst/>
          </a:prstGeom>
        </p:spPr>
      </p:pic>
    </p:spTree>
    <p:extLst>
      <p:ext uri="{BB962C8B-B14F-4D97-AF65-F5344CB8AC3E}">
        <p14:creationId xmlns:p14="http://schemas.microsoft.com/office/powerpoint/2010/main" val="146454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a:extLst>
              <a:ext uri="{FF2B5EF4-FFF2-40B4-BE49-F238E27FC236}">
                <a16:creationId xmlns:a16="http://schemas.microsoft.com/office/drawing/2014/main" id="{9A6DDCBC-8D5A-3C06-2537-FB6DC7A61078}"/>
              </a:ext>
            </a:extLst>
          </p:cNvPr>
          <p:cNvSpPr>
            <a:spLocks noGrp="1"/>
          </p:cNvSpPr>
          <p:nvPr>
            <p:ph type="subTitle" idx="1"/>
          </p:nvPr>
        </p:nvSpPr>
        <p:spPr>
          <a:xfrm>
            <a:off x="177800" y="974725"/>
            <a:ext cx="8763000" cy="5410200"/>
          </a:xfrm>
        </p:spPr>
        <p:txBody>
          <a:bodyPr/>
          <a:lstStyle/>
          <a:p>
            <a:pPr marL="285750" indent="-285750" algn="just">
              <a:buFont typeface="Wingdings" panose="020B0604020202020204" pitchFamily="34" charset="0"/>
              <a:buChar char="§"/>
            </a:pPr>
            <a:r>
              <a:rPr lang="en-US" altLang="en-US" sz="2400">
                <a:solidFill>
                  <a:schemeClr val="tx1"/>
                </a:solidFill>
                <a:latin typeface="Cambria"/>
                <a:ea typeface="Calibri"/>
                <a:cs typeface="Calibri"/>
              </a:rPr>
              <a:t>There are some parts in our society which are not able to access certain </a:t>
            </a:r>
            <a:r>
              <a:rPr lang="en-US" altLang="en-US" sz="2400" err="1">
                <a:solidFill>
                  <a:schemeClr val="tx1"/>
                </a:solidFill>
                <a:latin typeface="Cambria"/>
                <a:ea typeface="Calibri"/>
                <a:cs typeface="Calibri"/>
              </a:rPr>
              <a:t>priviledges</a:t>
            </a:r>
            <a:r>
              <a:rPr lang="en-US" altLang="en-US" sz="2400">
                <a:solidFill>
                  <a:schemeClr val="tx1"/>
                </a:solidFill>
                <a:latin typeface="Cambria"/>
                <a:ea typeface="Calibri"/>
                <a:cs typeface="Calibri"/>
              </a:rPr>
              <a:t> normally through physical touch. Handicapped people are not able to drive a car, or turn on or off lights if they don’t have needed parts or may have been </a:t>
            </a:r>
            <a:r>
              <a:rPr lang="en-US" altLang="en-US" sz="2400" err="1">
                <a:solidFill>
                  <a:schemeClr val="tx1"/>
                </a:solidFill>
                <a:latin typeface="Cambria"/>
                <a:ea typeface="Calibri"/>
                <a:cs typeface="Calibri"/>
              </a:rPr>
              <a:t>paralysed</a:t>
            </a:r>
            <a:r>
              <a:rPr lang="en-US" altLang="en-US" sz="2400">
                <a:solidFill>
                  <a:schemeClr val="tx1"/>
                </a:solidFill>
                <a:latin typeface="Cambria"/>
                <a:ea typeface="Calibri"/>
                <a:cs typeface="Calibri"/>
              </a:rPr>
              <a:t>.</a:t>
            </a:r>
          </a:p>
          <a:p>
            <a:pPr marL="285750" indent="-285750" algn="just">
              <a:buFont typeface="Wingdings" panose="020B0604020202020204" pitchFamily="34" charset="0"/>
              <a:buChar char="§"/>
            </a:pPr>
            <a:r>
              <a:rPr lang="en-US" altLang="en-US" sz="2400">
                <a:solidFill>
                  <a:schemeClr val="tx1"/>
                </a:solidFill>
                <a:latin typeface="Cambria"/>
                <a:ea typeface="Calibri"/>
                <a:cs typeface="Calibri"/>
              </a:rPr>
              <a:t>In order to enhance and improve life experience we are attempting to build a bridge between electronic devices and software interfaces to make life easier for these people.</a:t>
            </a:r>
          </a:p>
          <a:p>
            <a:pPr marL="285750" indent="-285750" algn="just">
              <a:buFont typeface="Wingdings" panose="020B0604020202020204" pitchFamily="34" charset="0"/>
              <a:buChar char="§"/>
            </a:pPr>
            <a:r>
              <a:rPr lang="en-US" altLang="en-US" sz="2400">
                <a:solidFill>
                  <a:schemeClr val="tx1"/>
                </a:solidFill>
                <a:latin typeface="Cambria"/>
                <a:ea typeface="Calibri"/>
                <a:cs typeface="Calibri"/>
              </a:rPr>
              <a:t>Some situations require hands free interaction with the electronic appliances like quarantine situations , or where we need our parked car come straight to us.</a:t>
            </a:r>
          </a:p>
          <a:p>
            <a:pPr algn="just"/>
            <a:endParaRPr lang="en-US" altLang="en-US" sz="2000">
              <a:solidFill>
                <a:schemeClr val="tx1"/>
              </a:solidFill>
              <a:ea typeface="Calibri"/>
              <a:cs typeface="Calibri"/>
            </a:endParaRPr>
          </a:p>
          <a:p>
            <a:pPr algn="just"/>
            <a:endParaRPr lang="en-US" altLang="en-US" sz="2400" b="1">
              <a:solidFill>
                <a:schemeClr val="tx1"/>
              </a:solidFill>
              <a:cs typeface="Times New Roman" panose="02020603050405020304" pitchFamily="18" charset="0"/>
            </a:endParaRPr>
          </a:p>
          <a:p>
            <a:pPr algn="just"/>
            <a:endParaRPr lang="en-US" altLang="en-US" sz="2400" b="1">
              <a:solidFill>
                <a:schemeClr val="tx1"/>
              </a:solidFill>
              <a:cs typeface="Times New Roman" panose="02020603050405020304" pitchFamily="18" charset="0"/>
            </a:endParaRPr>
          </a:p>
          <a:p>
            <a:pPr algn="just"/>
            <a:r>
              <a:rPr lang="en-US" altLang="en-US" sz="2800" b="1">
                <a:solidFill>
                  <a:schemeClr val="tx1"/>
                </a:solidFill>
                <a:cs typeface="Times New Roman"/>
              </a:rPr>
              <a:t>                                                </a:t>
            </a:r>
            <a:endParaRPr lang="en-US" altLang="en-US" sz="2800" b="1">
              <a:solidFill>
                <a:schemeClr val="tx1"/>
              </a:solidFill>
              <a:ea typeface="Calibri"/>
              <a:cs typeface="Times New Roman" panose="02020603050405020304" pitchFamily="18" charset="0"/>
            </a:endParaRPr>
          </a:p>
        </p:txBody>
      </p:sp>
      <p:sp>
        <p:nvSpPr>
          <p:cNvPr id="3" name="TextBox 2">
            <a:extLst>
              <a:ext uri="{FF2B5EF4-FFF2-40B4-BE49-F238E27FC236}">
                <a16:creationId xmlns:a16="http://schemas.microsoft.com/office/drawing/2014/main" id="{0AC9B11D-1DED-1B3C-0239-D8BCCB6CD740}"/>
              </a:ext>
            </a:extLst>
          </p:cNvPr>
          <p:cNvSpPr txBox="1"/>
          <p:nvPr/>
        </p:nvSpPr>
        <p:spPr>
          <a:xfrm>
            <a:off x="288472" y="304800"/>
            <a:ext cx="8660362" cy="461665"/>
          </a:xfrm>
          <a:prstGeom prst="rect">
            <a:avLst/>
          </a:prstGeom>
          <a:noFill/>
        </p:spPr>
        <p:txBody>
          <a:bodyPr wrap="square" lIns="91440" tIns="45720" rIns="91440" bIns="45720" anchor="t">
            <a:spAutoFit/>
          </a:bodyPr>
          <a:lstStyle/>
          <a:p>
            <a:pPr algn="ctr">
              <a:defRPr/>
            </a:pPr>
            <a:r>
              <a:rPr lang="en-IN" sz="2400" b="1">
                <a:solidFill>
                  <a:schemeClr val="bg1"/>
                </a:solidFill>
                <a:latin typeface="Times New Roman"/>
                <a:ea typeface="Cambria"/>
                <a:cs typeface="Times New Roman"/>
              </a:rPr>
              <a:t>PROBLEM DEFINITION</a:t>
            </a:r>
            <a:endParaRPr lang="en-IN" sz="2400" b="1">
              <a:solidFill>
                <a:schemeClr val="bg1"/>
              </a:solidFill>
              <a:latin typeface="Times New Roman"/>
              <a:ea typeface="Cambria" pitchFamily="18" charset="0"/>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PYTHON BASED RASPBERRY PIE</a:t>
            </a:r>
          </a:p>
        </p:txBody>
      </p:sp>
      <p:pic>
        <p:nvPicPr>
          <p:cNvPr id="3" name="Picture 3" descr="Text&#10;&#10;Description automatically generated">
            <a:extLst>
              <a:ext uri="{FF2B5EF4-FFF2-40B4-BE49-F238E27FC236}">
                <a16:creationId xmlns:a16="http://schemas.microsoft.com/office/drawing/2014/main" id="{9F2E96CB-7DD7-7960-CB8B-D3C7ECE15F7D}"/>
              </a:ext>
            </a:extLst>
          </p:cNvPr>
          <p:cNvPicPr>
            <a:picLocks noChangeAspect="1"/>
          </p:cNvPicPr>
          <p:nvPr/>
        </p:nvPicPr>
        <p:blipFill>
          <a:blip r:embed="rId2"/>
          <a:stretch>
            <a:fillRect/>
          </a:stretch>
        </p:blipFill>
        <p:spPr>
          <a:xfrm>
            <a:off x="331237" y="1662796"/>
            <a:ext cx="8598158" cy="4582102"/>
          </a:xfrm>
          <a:prstGeom prst="rect">
            <a:avLst/>
          </a:prstGeom>
        </p:spPr>
      </p:pic>
    </p:spTree>
    <p:extLst>
      <p:ext uri="{BB962C8B-B14F-4D97-AF65-F5344CB8AC3E}">
        <p14:creationId xmlns:p14="http://schemas.microsoft.com/office/powerpoint/2010/main" val="335786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PYTHON BASED RASPBERRY PIE</a:t>
            </a:r>
          </a:p>
        </p:txBody>
      </p:sp>
      <p:pic>
        <p:nvPicPr>
          <p:cNvPr id="3" name="Picture 3">
            <a:extLst>
              <a:ext uri="{FF2B5EF4-FFF2-40B4-BE49-F238E27FC236}">
                <a16:creationId xmlns:a16="http://schemas.microsoft.com/office/drawing/2014/main" id="{228F2C59-A87E-8979-6BC3-609627C640A7}"/>
              </a:ext>
            </a:extLst>
          </p:cNvPr>
          <p:cNvPicPr>
            <a:picLocks noChangeAspect="1"/>
          </p:cNvPicPr>
          <p:nvPr/>
        </p:nvPicPr>
        <p:blipFill>
          <a:blip r:embed="rId2"/>
          <a:stretch>
            <a:fillRect/>
          </a:stretch>
        </p:blipFill>
        <p:spPr>
          <a:xfrm>
            <a:off x="342901" y="1826468"/>
            <a:ext cx="8469862" cy="4488022"/>
          </a:xfrm>
          <a:prstGeom prst="rect">
            <a:avLst/>
          </a:prstGeom>
        </p:spPr>
      </p:pic>
    </p:spTree>
    <p:extLst>
      <p:ext uri="{BB962C8B-B14F-4D97-AF65-F5344CB8AC3E}">
        <p14:creationId xmlns:p14="http://schemas.microsoft.com/office/powerpoint/2010/main" val="3786856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PYTHON BASED RASPBERRY PIE</a:t>
            </a:r>
          </a:p>
        </p:txBody>
      </p:sp>
      <p:pic>
        <p:nvPicPr>
          <p:cNvPr id="3" name="Picture 3" descr="Diagram&#10;&#10;Description automatically generated">
            <a:extLst>
              <a:ext uri="{FF2B5EF4-FFF2-40B4-BE49-F238E27FC236}">
                <a16:creationId xmlns:a16="http://schemas.microsoft.com/office/drawing/2014/main" id="{2CA88F34-CF88-8071-5B03-FBB9ECBA4D25}"/>
              </a:ext>
            </a:extLst>
          </p:cNvPr>
          <p:cNvPicPr>
            <a:picLocks noChangeAspect="1"/>
          </p:cNvPicPr>
          <p:nvPr/>
        </p:nvPicPr>
        <p:blipFill>
          <a:blip r:embed="rId2"/>
          <a:stretch>
            <a:fillRect/>
          </a:stretch>
        </p:blipFill>
        <p:spPr>
          <a:xfrm>
            <a:off x="482860" y="1780349"/>
            <a:ext cx="8283249" cy="4521943"/>
          </a:xfrm>
          <a:prstGeom prst="rect">
            <a:avLst/>
          </a:prstGeom>
        </p:spPr>
      </p:pic>
    </p:spTree>
    <p:extLst>
      <p:ext uri="{BB962C8B-B14F-4D97-AF65-F5344CB8AC3E}">
        <p14:creationId xmlns:p14="http://schemas.microsoft.com/office/powerpoint/2010/main" val="28567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7B2-7C9B-F80C-5A44-1A3801502628}"/>
              </a:ext>
            </a:extLst>
          </p:cNvPr>
          <p:cNvSpPr>
            <a:spLocks noGrp="1"/>
          </p:cNvSpPr>
          <p:nvPr>
            <p:ph type="title"/>
          </p:nvPr>
        </p:nvSpPr>
        <p:spPr>
          <a:xfrm>
            <a:off x="270588" y="6383"/>
            <a:ext cx="8544507" cy="921397"/>
          </a:xfrm>
        </p:spPr>
        <p:txBody>
          <a:bodyPr/>
          <a:lstStyle/>
          <a:p>
            <a:r>
              <a:rPr lang="en-GB" sz="2000" b="1" dirty="0">
                <a:solidFill>
                  <a:schemeClr val="bg1"/>
                </a:solidFill>
                <a:latin typeface="Times New Roman"/>
                <a:ea typeface="Cambria"/>
                <a:cs typeface="Times New Roman"/>
              </a:rPr>
              <a:t>IMPLEMENTATION AND APPROACHES</a:t>
            </a:r>
          </a:p>
        </p:txBody>
      </p:sp>
      <p:sp>
        <p:nvSpPr>
          <p:cNvPr id="6" name="Content Placeholder 5">
            <a:extLst>
              <a:ext uri="{FF2B5EF4-FFF2-40B4-BE49-F238E27FC236}">
                <a16:creationId xmlns:a16="http://schemas.microsoft.com/office/drawing/2014/main" id="{087B28B8-B5E6-69E6-E5AF-C1F9181DCAC8}"/>
              </a:ext>
            </a:extLst>
          </p:cNvPr>
          <p:cNvSpPr>
            <a:spLocks noGrp="1"/>
          </p:cNvSpPr>
          <p:nvPr>
            <p:ph idx="1"/>
          </p:nvPr>
        </p:nvSpPr>
        <p:spPr>
          <a:xfrm>
            <a:off x="2333" y="935394"/>
            <a:ext cx="9127671" cy="5447360"/>
          </a:xfrm>
        </p:spPr>
        <p:txBody>
          <a:bodyPr/>
          <a:lstStyle/>
          <a:p>
            <a:r>
              <a:rPr lang="en-GB" sz="2400" b="1" dirty="0">
                <a:cs typeface="Calibri"/>
              </a:rPr>
              <a:t>HUMAN GESTURE RECOGNITION USING PYTHON BASED RASPBERRY PIE</a:t>
            </a:r>
          </a:p>
        </p:txBody>
      </p:sp>
      <p:pic>
        <p:nvPicPr>
          <p:cNvPr id="3" name="Picture 3" descr="Text&#10;&#10;Description automatically generated">
            <a:extLst>
              <a:ext uri="{FF2B5EF4-FFF2-40B4-BE49-F238E27FC236}">
                <a16:creationId xmlns:a16="http://schemas.microsoft.com/office/drawing/2014/main" id="{5B876D45-932E-AF32-58C6-201A1C75FC97}"/>
              </a:ext>
            </a:extLst>
          </p:cNvPr>
          <p:cNvPicPr>
            <a:picLocks noChangeAspect="1"/>
          </p:cNvPicPr>
          <p:nvPr/>
        </p:nvPicPr>
        <p:blipFill>
          <a:blip r:embed="rId2"/>
          <a:stretch>
            <a:fillRect/>
          </a:stretch>
        </p:blipFill>
        <p:spPr>
          <a:xfrm>
            <a:off x="179615" y="1818375"/>
            <a:ext cx="8703127" cy="4562525"/>
          </a:xfrm>
          <a:prstGeom prst="rect">
            <a:avLst/>
          </a:prstGeom>
        </p:spPr>
      </p:pic>
    </p:spTree>
    <p:extLst>
      <p:ext uri="{BB962C8B-B14F-4D97-AF65-F5344CB8AC3E}">
        <p14:creationId xmlns:p14="http://schemas.microsoft.com/office/powerpoint/2010/main" val="1384679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C16DB8A2-E1C7-38FA-47F0-701E0562BB59}"/>
              </a:ext>
            </a:extLst>
          </p:cNvPr>
          <p:cNvSpPr txBox="1">
            <a:spLocks noChangeArrowheads="1"/>
          </p:cNvSpPr>
          <p:nvPr/>
        </p:nvSpPr>
        <p:spPr bwMode="auto">
          <a:xfrm>
            <a:off x="304800" y="2286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b="1">
                <a:solidFill>
                  <a:schemeClr val="bg1"/>
                </a:solidFill>
                <a:latin typeface="Cambria"/>
                <a:ea typeface="Cambria"/>
                <a:cs typeface="Cambria" panose="02040503050406030204" pitchFamily="18" charset="0"/>
              </a:rPr>
              <a:t>RESULT</a:t>
            </a:r>
            <a:endParaRPr lang="en-IN" altLang="en-US" sz="2000" b="1">
              <a:solidFill>
                <a:schemeClr val="bg1"/>
              </a:solidFill>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8D982C29-2342-F36D-8D15-96C031A14B0E}"/>
              </a:ext>
            </a:extLst>
          </p:cNvPr>
          <p:cNvSpPr txBox="1">
            <a:spLocks noChangeArrowheads="1"/>
          </p:cNvSpPr>
          <p:nvPr/>
        </p:nvSpPr>
        <p:spPr bwMode="auto">
          <a:xfrm>
            <a:off x="274638" y="2286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b="1">
                <a:solidFill>
                  <a:schemeClr val="bg1"/>
                </a:solidFill>
                <a:latin typeface="Cambria"/>
                <a:ea typeface="Cambria"/>
                <a:cs typeface="Cambria" panose="02040503050406030204" pitchFamily="18" charset="0"/>
              </a:rPr>
              <a:t>CONCLUSION</a:t>
            </a:r>
            <a:endParaRPr lang="en-IN" altLang="en-US" sz="2000" b="1">
              <a:solidFill>
                <a:schemeClr val="bg1"/>
              </a:solidFill>
              <a:latin typeface="Cambria" panose="02040503050406030204" pitchFamily="18" charset="0"/>
              <a:ea typeface="Cambria" panose="02040503050406030204" pitchFamily="18" charset="0"/>
              <a:cs typeface="Cambria" panose="02040503050406030204" pitchFamily="18" charset="0"/>
            </a:endParaRPr>
          </a:p>
        </p:txBody>
      </p:sp>
      <p:sp>
        <p:nvSpPr>
          <p:cNvPr id="2" name="TextBox 1">
            <a:extLst>
              <a:ext uri="{FF2B5EF4-FFF2-40B4-BE49-F238E27FC236}">
                <a16:creationId xmlns:a16="http://schemas.microsoft.com/office/drawing/2014/main" id="{2C116B5C-F6EF-B77C-E49E-07E52EF0BCB0}"/>
              </a:ext>
            </a:extLst>
          </p:cNvPr>
          <p:cNvSpPr txBox="1"/>
          <p:nvPr/>
        </p:nvSpPr>
        <p:spPr>
          <a:xfrm>
            <a:off x="112258" y="1026367"/>
            <a:ext cx="892842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sz="2400" dirty="0">
                <a:latin typeface="Cambria"/>
                <a:ea typeface="Cambria"/>
                <a:cs typeface="Arial"/>
              </a:rPr>
              <a:t>In the above explained multiple approached we mainly focused on implementing this project using Machine Learning Python approach using Arduino Uno.</a:t>
            </a:r>
            <a:endParaRPr lang="en-GB" sz="2400" dirty="0">
              <a:latin typeface="Cambria"/>
              <a:ea typeface="Cambria"/>
              <a:cs typeface="Arial" panose="020B0604020202020204" pitchFamily="34" charset="0"/>
            </a:endParaRPr>
          </a:p>
          <a:p>
            <a:pPr marL="285750" indent="-285750">
              <a:buFont typeface="Wingdings"/>
              <a:buChar char="q"/>
            </a:pPr>
            <a:r>
              <a:rPr lang="en-GB" sz="2400" dirty="0">
                <a:latin typeface="Cambria"/>
                <a:ea typeface="Cambria"/>
                <a:cs typeface="Arial"/>
              </a:rPr>
              <a:t>All the other approaches explained above can also be implemented to get the same output.</a:t>
            </a:r>
          </a:p>
          <a:p>
            <a:pPr marL="285750" indent="-285750">
              <a:buFont typeface="Wingdings"/>
              <a:buChar char="q"/>
            </a:pPr>
            <a:r>
              <a:rPr lang="en-GB" sz="2400" dirty="0">
                <a:latin typeface="Cambria"/>
                <a:ea typeface="Cambria"/>
                <a:cs typeface="Arial"/>
              </a:rPr>
              <a:t>We successfully established bridge network between a device and a software.</a:t>
            </a:r>
          </a:p>
          <a:p>
            <a:pPr marL="285750" indent="-285750">
              <a:buFont typeface="Wingdings"/>
              <a:buChar char="q"/>
            </a:pPr>
            <a:r>
              <a:rPr lang="en-GB" sz="2400" dirty="0">
                <a:latin typeface="Cambria"/>
                <a:ea typeface="Cambria"/>
                <a:cs typeface="Arial"/>
              </a:rPr>
              <a:t>In this way we conclude our presentation.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35109-0D13-2F42-EFFF-7EADC902A7D9}"/>
              </a:ext>
            </a:extLst>
          </p:cNvPr>
          <p:cNvSpPr txBox="1"/>
          <p:nvPr/>
        </p:nvSpPr>
        <p:spPr>
          <a:xfrm>
            <a:off x="309466" y="304800"/>
            <a:ext cx="8464420" cy="369332"/>
          </a:xfrm>
          <a:prstGeom prst="rect">
            <a:avLst/>
          </a:prstGeom>
          <a:noFill/>
        </p:spPr>
        <p:txBody>
          <a:bodyPr wrap="square">
            <a:spAutoFit/>
          </a:bodyPr>
          <a:lstStyle/>
          <a:p>
            <a:pPr algn="ctr">
              <a:defRPr/>
            </a:pPr>
            <a:r>
              <a:rPr lang="en-US" b="1" cap="all">
                <a:solidFill>
                  <a:schemeClr val="bg1"/>
                </a:solidFill>
                <a:latin typeface="Cambria" pitchFamily="18" charset="0"/>
                <a:ea typeface="Cambria" pitchFamily="18" charset="0"/>
              </a:rPr>
              <a:t>References</a:t>
            </a:r>
            <a:endParaRPr lang="en-IN">
              <a:solidFill>
                <a:schemeClr val="bg1"/>
              </a:solidFill>
              <a:latin typeface="Cambria" pitchFamily="18" charset="0"/>
              <a:ea typeface="Cambria" pitchFamily="18" charset="0"/>
            </a:endParaRPr>
          </a:p>
        </p:txBody>
      </p:sp>
      <p:sp>
        <p:nvSpPr>
          <p:cNvPr id="15363" name="TextBox 2">
            <a:extLst>
              <a:ext uri="{FF2B5EF4-FFF2-40B4-BE49-F238E27FC236}">
                <a16:creationId xmlns:a16="http://schemas.microsoft.com/office/drawing/2014/main" id="{5F75A3B0-D0A0-0B57-3EFC-5E04D7E362AC}"/>
              </a:ext>
            </a:extLst>
          </p:cNvPr>
          <p:cNvSpPr txBox="1">
            <a:spLocks noChangeArrowheads="1"/>
          </p:cNvSpPr>
          <p:nvPr/>
        </p:nvSpPr>
        <p:spPr bwMode="auto">
          <a:xfrm>
            <a:off x="304800" y="887413"/>
            <a:ext cx="8458200"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1400">
                <a:latin typeface="Times New Roman" panose="02020603050405020304" pitchFamily="18" charset="0"/>
              </a:rPr>
              <a:t>Website</a:t>
            </a:r>
          </a:p>
          <a:p>
            <a:pPr algn="just">
              <a:spcBef>
                <a:spcPct val="0"/>
              </a:spcBef>
              <a:buFontTx/>
              <a:buNone/>
            </a:pPr>
            <a:r>
              <a:rPr lang="en-US" altLang="en-US" sz="1400">
                <a:latin typeface="Times New Roman" panose="02020603050405020304" pitchFamily="18" charset="0"/>
              </a:rPr>
              <a:t>[1] M. Bryant, “10 Great Uses of Image and Face Recognition,” Accessed on Novemeber 2011. [Online]. Available: http://thenextweb.com/apps/2011/08/19/10-great-uses-of-image-and-face-recognition</a:t>
            </a:r>
          </a:p>
          <a:p>
            <a:pPr algn="just">
              <a:spcBef>
                <a:spcPct val="0"/>
              </a:spcBef>
              <a:buFontTx/>
              <a:buNone/>
            </a:pPr>
            <a:r>
              <a:rPr lang="en-US" altLang="en-US" sz="1400">
                <a:latin typeface="Times New Roman" panose="02020603050405020304" pitchFamily="18" charset="0"/>
              </a:rPr>
              <a:t> </a:t>
            </a:r>
          </a:p>
          <a:p>
            <a:pPr algn="just">
              <a:spcBef>
                <a:spcPct val="0"/>
              </a:spcBef>
              <a:buFontTx/>
              <a:buNone/>
            </a:pPr>
            <a:r>
              <a:rPr lang="en-US" altLang="en-US" sz="1400">
                <a:latin typeface="Times New Roman" panose="02020603050405020304" pitchFamily="18" charset="0"/>
              </a:rPr>
              <a:t>Journal</a:t>
            </a:r>
          </a:p>
          <a:p>
            <a:pPr algn="just">
              <a:spcBef>
                <a:spcPct val="0"/>
              </a:spcBef>
              <a:buFontTx/>
              <a:buNone/>
            </a:pPr>
            <a:r>
              <a:rPr lang="en-US" altLang="en-US" sz="1400">
                <a:latin typeface="Times New Roman" panose="02020603050405020304" pitchFamily="18" charset="0"/>
              </a:rPr>
              <a:t>[2] S. Aggarwal and Y. Gulati, “A Multimodal Biometric System using Fingerprint and Face,” </a:t>
            </a:r>
            <a:r>
              <a:rPr lang="en-US" altLang="en-US" sz="1400" i="1">
                <a:latin typeface="Times New Roman" panose="02020603050405020304" pitchFamily="18" charset="0"/>
              </a:rPr>
              <a:t>International Journal of Advanced Research in Computer Engineering &amp; Technology</a:t>
            </a:r>
            <a:r>
              <a:rPr lang="en-US" altLang="en-US" sz="1400">
                <a:latin typeface="Times New Roman" panose="02020603050405020304" pitchFamily="18" charset="0"/>
              </a:rPr>
              <a:t>, vol. 1, no. 4, pp. 341–356, 2012.</a:t>
            </a:r>
          </a:p>
          <a:p>
            <a:pPr algn="just">
              <a:spcBef>
                <a:spcPct val="0"/>
              </a:spcBef>
              <a:buFontTx/>
              <a:buNone/>
            </a:pPr>
            <a:r>
              <a:rPr lang="en-US" altLang="en-US" sz="1400">
                <a:latin typeface="Times New Roman" panose="02020603050405020304" pitchFamily="18" charset="0"/>
              </a:rPr>
              <a:t> </a:t>
            </a:r>
          </a:p>
          <a:p>
            <a:pPr algn="just">
              <a:spcBef>
                <a:spcPct val="0"/>
              </a:spcBef>
              <a:buFontTx/>
              <a:buNone/>
            </a:pPr>
            <a:r>
              <a:rPr lang="en-US" altLang="en-US" sz="1400">
                <a:latin typeface="Times New Roman" panose="02020603050405020304" pitchFamily="18" charset="0"/>
              </a:rPr>
              <a:t>Conference</a:t>
            </a:r>
          </a:p>
          <a:p>
            <a:pPr algn="just">
              <a:spcBef>
                <a:spcPct val="0"/>
              </a:spcBef>
              <a:buFontTx/>
              <a:buNone/>
            </a:pPr>
            <a:r>
              <a:rPr lang="en-US" altLang="en-US" sz="1400">
                <a:latin typeface="Times New Roman" panose="02020603050405020304" pitchFamily="18" charset="0"/>
              </a:rPr>
              <a:t>[3] A. K. Jain, L. Hong, and Y. Kulkarni, “A Multimodal Biometric System using Fingerprint, Face and Speech,” </a:t>
            </a:r>
            <a:r>
              <a:rPr lang="en-US" altLang="en-US" sz="1400" i="1">
                <a:latin typeface="Times New Roman" panose="02020603050405020304" pitchFamily="18" charset="0"/>
              </a:rPr>
              <a:t>in Proceedings of 2nd International Conference on Audio-and Video-based Biometric Person Authentication</a:t>
            </a:r>
            <a:r>
              <a:rPr lang="en-US" altLang="en-US" sz="1400">
                <a:latin typeface="Times New Roman" panose="02020603050405020304" pitchFamily="18" charset="0"/>
              </a:rPr>
              <a:t>, Washington DC, 1999, pp. 182–187.</a:t>
            </a:r>
          </a:p>
          <a:p>
            <a:pPr algn="just">
              <a:spcBef>
                <a:spcPct val="0"/>
              </a:spcBef>
              <a:buFontTx/>
              <a:buNone/>
            </a:pPr>
            <a:r>
              <a:rPr lang="en-US" altLang="en-US" sz="1400">
                <a:latin typeface="Times New Roman" panose="02020603050405020304" pitchFamily="18" charset="0"/>
              </a:rPr>
              <a:t> </a:t>
            </a:r>
          </a:p>
          <a:p>
            <a:pPr algn="just">
              <a:spcBef>
                <a:spcPct val="0"/>
              </a:spcBef>
              <a:buFontTx/>
              <a:buNone/>
            </a:pPr>
            <a:r>
              <a:rPr lang="en-US" altLang="en-US" sz="1400">
                <a:latin typeface="Times New Roman" panose="02020603050405020304" pitchFamily="18" charset="0"/>
              </a:rPr>
              <a:t>Tech Report</a:t>
            </a:r>
          </a:p>
          <a:p>
            <a:pPr algn="just">
              <a:spcBef>
                <a:spcPct val="0"/>
              </a:spcBef>
              <a:buFontTx/>
              <a:buNone/>
            </a:pPr>
            <a:r>
              <a:rPr lang="en-US" altLang="en-US" sz="1400">
                <a:latin typeface="Times New Roman" panose="02020603050405020304" pitchFamily="18" charset="0"/>
              </a:rPr>
              <a:t>[4] D. M. Blackburn, M. Bone, and P. J. Phillips, “Face Recognition Vendor Test 2000:</a:t>
            </a:r>
          </a:p>
          <a:p>
            <a:pPr algn="just">
              <a:spcBef>
                <a:spcPct val="0"/>
              </a:spcBef>
              <a:buFontTx/>
              <a:buNone/>
            </a:pPr>
            <a:r>
              <a:rPr lang="en-US" altLang="en-US" sz="1400">
                <a:latin typeface="Times New Roman" panose="02020603050405020304" pitchFamily="18" charset="0"/>
              </a:rPr>
              <a:t>Evaluation Report,” DTIC Document, Tech. Rep., 2001.</a:t>
            </a:r>
          </a:p>
          <a:p>
            <a:pPr algn="just">
              <a:spcBef>
                <a:spcPct val="0"/>
              </a:spcBef>
              <a:buFontTx/>
              <a:buNone/>
            </a:pPr>
            <a:r>
              <a:rPr lang="en-US" altLang="en-US" sz="1400">
                <a:latin typeface="Times New Roman" panose="02020603050405020304" pitchFamily="18" charset="0"/>
              </a:rPr>
              <a:t> </a:t>
            </a:r>
          </a:p>
          <a:p>
            <a:pPr algn="just">
              <a:spcBef>
                <a:spcPct val="0"/>
              </a:spcBef>
              <a:buFontTx/>
              <a:buNone/>
            </a:pPr>
            <a:r>
              <a:rPr lang="en-US" altLang="en-US" sz="1400">
                <a:latin typeface="Times New Roman" panose="02020603050405020304" pitchFamily="18" charset="0"/>
              </a:rPr>
              <a:t>Patent</a:t>
            </a:r>
          </a:p>
          <a:p>
            <a:pPr algn="just">
              <a:spcBef>
                <a:spcPct val="0"/>
              </a:spcBef>
              <a:buFontTx/>
              <a:buNone/>
            </a:pPr>
            <a:r>
              <a:rPr lang="en-US" altLang="en-US" sz="1400">
                <a:latin typeface="Times New Roman" panose="02020603050405020304" pitchFamily="18" charset="0"/>
              </a:rPr>
              <a:t>[5] T. Kanade, “Picture Processing System by Computer Complex and Recognition of Human Faces,” Kyoto University, Japan, PhD. Thesis, 1974.</a:t>
            </a:r>
          </a:p>
          <a:p>
            <a:pPr algn="just">
              <a:spcBef>
                <a:spcPct val="0"/>
              </a:spcBef>
              <a:buFontTx/>
              <a:buNone/>
            </a:pPr>
            <a:r>
              <a:rPr lang="en-US" altLang="en-US" sz="1400">
                <a:latin typeface="Times New Roman" panose="02020603050405020304" pitchFamily="18" charset="0"/>
              </a:rPr>
              <a:t> </a:t>
            </a:r>
          </a:p>
          <a:p>
            <a:pPr algn="just">
              <a:spcBef>
                <a:spcPct val="0"/>
              </a:spcBef>
              <a:buFontTx/>
              <a:buNone/>
            </a:pPr>
            <a:r>
              <a:rPr lang="en-US" altLang="en-US" sz="1400">
                <a:latin typeface="Times New Roman" panose="02020603050405020304" pitchFamily="18" charset="0"/>
              </a:rPr>
              <a:t>Book</a:t>
            </a:r>
          </a:p>
          <a:p>
            <a:pPr algn="just">
              <a:spcBef>
                <a:spcPct val="0"/>
              </a:spcBef>
              <a:buFontTx/>
              <a:buNone/>
            </a:pPr>
            <a:r>
              <a:rPr lang="en-US" altLang="en-US" sz="1400">
                <a:latin typeface="Times New Roman" panose="02020603050405020304" pitchFamily="18" charset="0"/>
              </a:rPr>
              <a:t>[6] K. I. Diamantaras and S. Y. Kung, Principal Component Neural Networks. Wiley New</a:t>
            </a:r>
          </a:p>
          <a:p>
            <a:pPr algn="just">
              <a:spcBef>
                <a:spcPct val="0"/>
              </a:spcBef>
              <a:buFontTx/>
              <a:buNone/>
            </a:pPr>
            <a:r>
              <a:rPr lang="en-US" altLang="en-US" sz="1400">
                <a:latin typeface="Times New Roman" panose="02020603050405020304" pitchFamily="18" charset="0"/>
              </a:rPr>
              <a:t>York, 2</a:t>
            </a:r>
            <a:r>
              <a:rPr lang="en-US" altLang="en-US" sz="1400" baseline="30000">
                <a:latin typeface="Times New Roman" panose="02020603050405020304" pitchFamily="18" charset="0"/>
              </a:rPr>
              <a:t>nd</a:t>
            </a:r>
            <a:r>
              <a:rPr lang="en-US" altLang="en-US" sz="1400">
                <a:latin typeface="Times New Roman" panose="02020603050405020304" pitchFamily="18" charset="0"/>
              </a:rPr>
              <a:t> edition, 1996.</a:t>
            </a:r>
          </a:p>
          <a:p>
            <a:pPr>
              <a:spcBef>
                <a:spcPct val="0"/>
              </a:spcBef>
              <a:buFontTx/>
              <a:buNone/>
            </a:pPr>
            <a:endParaRPr lang="en-IN" altLang="en-US" sz="140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ubtitle 2">
            <a:extLst>
              <a:ext uri="{FF2B5EF4-FFF2-40B4-BE49-F238E27FC236}">
                <a16:creationId xmlns:a16="http://schemas.microsoft.com/office/drawing/2014/main" id="{13D03B81-9D3B-98B9-19E9-393D1D0EC5DC}"/>
              </a:ext>
            </a:extLst>
          </p:cNvPr>
          <p:cNvSpPr>
            <a:spLocks noGrp="1"/>
          </p:cNvSpPr>
          <p:nvPr>
            <p:ph type="subTitle" idx="1"/>
          </p:nvPr>
        </p:nvSpPr>
        <p:spPr>
          <a:xfrm>
            <a:off x="228600" y="1371600"/>
            <a:ext cx="8763000" cy="3810000"/>
          </a:xfrm>
        </p:spPr>
        <p:txBody>
          <a:bodyPr/>
          <a:lstStyle/>
          <a:p>
            <a:pPr marL="342900" indent="-342900" algn="just" eaLnBrk="1" hangingPunct="1">
              <a:lnSpc>
                <a:spcPct val="150000"/>
              </a:lnSpc>
            </a:pPr>
            <a:endParaRPr lang="en-US" altLang="en-US" sz="4000" b="1">
              <a:solidFill>
                <a:schemeClr val="tx1"/>
              </a:solidFill>
            </a:endParaRPr>
          </a:p>
          <a:p>
            <a:pPr marL="342900" indent="-342900" algn="just" eaLnBrk="1" hangingPunct="1">
              <a:lnSpc>
                <a:spcPct val="150000"/>
              </a:lnSpc>
            </a:pPr>
            <a:endParaRPr lang="en-US" altLang="en-US" sz="4000" b="1">
              <a:solidFill>
                <a:schemeClr val="tx1"/>
              </a:solidFill>
            </a:endParaRPr>
          </a:p>
          <a:p>
            <a:pPr marL="342900" indent="-342900" eaLnBrk="1" hangingPunct="1">
              <a:lnSpc>
                <a:spcPct val="150000"/>
              </a:lnSpc>
            </a:pPr>
            <a:r>
              <a:rPr lang="en-US" altLang="en-US" sz="4000" b="1" dirty="0">
                <a:solidFill>
                  <a:schemeClr val="tx1"/>
                </a:solidFill>
                <a:ea typeface="Calibri"/>
                <a:cs typeface="Calibri"/>
              </a:rPr>
              <a:t>DEMONSTRATION</a:t>
            </a:r>
          </a:p>
        </p:txBody>
      </p:sp>
    </p:spTree>
    <p:extLst>
      <p:ext uri="{BB962C8B-B14F-4D97-AF65-F5344CB8AC3E}">
        <p14:creationId xmlns:p14="http://schemas.microsoft.com/office/powerpoint/2010/main" val="3811541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ubtitle 2">
            <a:extLst>
              <a:ext uri="{FF2B5EF4-FFF2-40B4-BE49-F238E27FC236}">
                <a16:creationId xmlns:a16="http://schemas.microsoft.com/office/drawing/2014/main" id="{13D03B81-9D3B-98B9-19E9-393D1D0EC5DC}"/>
              </a:ext>
            </a:extLst>
          </p:cNvPr>
          <p:cNvSpPr>
            <a:spLocks noGrp="1"/>
          </p:cNvSpPr>
          <p:nvPr>
            <p:ph type="subTitle" idx="1"/>
          </p:nvPr>
        </p:nvSpPr>
        <p:spPr>
          <a:xfrm>
            <a:off x="228600" y="1371600"/>
            <a:ext cx="8763000" cy="3810000"/>
          </a:xfrm>
        </p:spPr>
        <p:txBody>
          <a:bodyPr/>
          <a:lstStyle/>
          <a:p>
            <a:pPr marL="342900" indent="-342900" algn="just" eaLnBrk="1" hangingPunct="1">
              <a:lnSpc>
                <a:spcPct val="150000"/>
              </a:lnSpc>
            </a:pPr>
            <a:endParaRPr lang="en-US" altLang="en-US" sz="4000" b="1">
              <a:solidFill>
                <a:schemeClr val="tx1"/>
              </a:solidFill>
            </a:endParaRPr>
          </a:p>
          <a:p>
            <a:pPr marL="342900" indent="-342900" algn="just" eaLnBrk="1" hangingPunct="1">
              <a:lnSpc>
                <a:spcPct val="150000"/>
              </a:lnSpc>
            </a:pPr>
            <a:endParaRPr lang="en-US" altLang="en-US" sz="4000" b="1">
              <a:solidFill>
                <a:schemeClr val="tx1"/>
              </a:solidFill>
            </a:endParaRPr>
          </a:p>
          <a:p>
            <a:pPr marL="342900" indent="-342900" eaLnBrk="1" hangingPunct="1">
              <a:lnSpc>
                <a:spcPct val="150000"/>
              </a:lnSpc>
            </a:pPr>
            <a:r>
              <a:rPr lang="en-US" altLang="en-US" sz="4000" b="1">
                <a:solidFill>
                  <a:schemeClr val="tx1"/>
                </a:solidFill>
                <a:ea typeface="Calibri"/>
                <a:cs typeface="Calibri"/>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a:extLst>
              <a:ext uri="{FF2B5EF4-FFF2-40B4-BE49-F238E27FC236}">
                <a16:creationId xmlns:a16="http://schemas.microsoft.com/office/drawing/2014/main" id="{6BF2083C-829F-81BB-1322-B4E5746A5898}"/>
              </a:ext>
            </a:extLst>
          </p:cNvPr>
          <p:cNvSpPr>
            <a:spLocks noGrp="1"/>
          </p:cNvSpPr>
          <p:nvPr>
            <p:ph type="subTitle" idx="1"/>
          </p:nvPr>
        </p:nvSpPr>
        <p:spPr>
          <a:xfrm>
            <a:off x="152400" y="1066800"/>
            <a:ext cx="8788400" cy="5105400"/>
          </a:xfrm>
        </p:spPr>
        <p:txBody>
          <a:bodyPr/>
          <a:lstStyle/>
          <a:p>
            <a:pPr algn="just">
              <a:defRPr/>
            </a:pPr>
            <a:r>
              <a:rPr lang="en-US" sz="2400">
                <a:latin typeface="Cambria"/>
                <a:ea typeface="Cambria"/>
              </a:rPr>
              <a:t>Aim - </a:t>
            </a:r>
            <a:endParaRPr lang="en-US" sz="2400">
              <a:solidFill>
                <a:srgbClr val="898989"/>
              </a:solidFill>
              <a:latin typeface="Cambria"/>
              <a:ea typeface="Cambria"/>
            </a:endParaRPr>
          </a:p>
          <a:p>
            <a:pPr marL="457200" indent="-457200" algn="just">
              <a:buFont typeface="Arial" panose="020B0604020202020204" pitchFamily="34" charset="0"/>
              <a:buChar char="•"/>
              <a:defRPr/>
            </a:pPr>
            <a:r>
              <a:rPr lang="en-US" sz="2400">
                <a:solidFill>
                  <a:schemeClr val="tx1"/>
                </a:solidFill>
                <a:latin typeface="Cambria"/>
                <a:ea typeface="Calibri"/>
                <a:cs typeface="Calibri"/>
              </a:rPr>
              <a:t>We aim to establish a connection between electronic devices and software to make life easier.</a:t>
            </a:r>
          </a:p>
          <a:p>
            <a:pPr marL="457200" indent="-457200" algn="just">
              <a:buFont typeface="Arial" panose="020B0604020202020204" pitchFamily="34" charset="0"/>
              <a:buChar char="•"/>
              <a:defRPr/>
            </a:pPr>
            <a:r>
              <a:rPr lang="en-US" sz="2400">
                <a:solidFill>
                  <a:schemeClr val="tx1"/>
                </a:solidFill>
                <a:latin typeface="Cambria"/>
                <a:ea typeface="Calibri"/>
                <a:cs typeface="Calibri"/>
              </a:rPr>
              <a:t>We aim to operate a small motor car using hand gesture recognition algorithm.</a:t>
            </a:r>
          </a:p>
          <a:p>
            <a:pPr algn="just">
              <a:defRPr/>
            </a:pPr>
            <a:endParaRPr lang="en-US" sz="2400">
              <a:solidFill>
                <a:schemeClr val="tx1"/>
              </a:solidFill>
              <a:latin typeface="Cambria"/>
              <a:ea typeface="Cambria"/>
            </a:endParaRPr>
          </a:p>
          <a:p>
            <a:pPr algn="just">
              <a:defRPr/>
            </a:pPr>
            <a:r>
              <a:rPr lang="en-US" sz="2400">
                <a:latin typeface="Cambria"/>
                <a:ea typeface="Cambria"/>
              </a:rPr>
              <a:t>Objective -</a:t>
            </a:r>
            <a:endParaRPr lang="en-US" altLang="en-US" sz="2400" b="1">
              <a:solidFill>
                <a:schemeClr val="tx1"/>
              </a:solidFill>
              <a:latin typeface="Cambria"/>
              <a:ea typeface="Cambria"/>
              <a:cs typeface="Calibri"/>
            </a:endParaRPr>
          </a:p>
          <a:p>
            <a:pPr algn="just">
              <a:defRPr/>
            </a:pPr>
            <a:r>
              <a:rPr lang="en-US" altLang="en-US" sz="2400" b="1">
                <a:solidFill>
                  <a:schemeClr val="tx1"/>
                </a:solidFill>
                <a:latin typeface="Cambria"/>
                <a:ea typeface="Cambria"/>
              </a:rPr>
              <a:t>1.  </a:t>
            </a:r>
            <a:r>
              <a:rPr lang="en-US" altLang="en-US" sz="2400">
                <a:solidFill>
                  <a:schemeClr val="tx1"/>
                </a:solidFill>
                <a:latin typeface="Cambria"/>
                <a:ea typeface="Cambria"/>
              </a:rPr>
              <a:t>To Build a small motor car and program it using Arduino Uno.</a:t>
            </a:r>
            <a:endParaRPr lang="en-US" altLang="en-US" sz="2400" b="1">
              <a:solidFill>
                <a:schemeClr val="tx1"/>
              </a:solidFill>
              <a:latin typeface="Cambria"/>
              <a:ea typeface="Cambria"/>
              <a:cs typeface="Calibri"/>
            </a:endParaRPr>
          </a:p>
          <a:p>
            <a:pPr algn="just">
              <a:defRPr/>
            </a:pPr>
            <a:r>
              <a:rPr lang="en-US" altLang="en-US" sz="2400" b="1">
                <a:solidFill>
                  <a:schemeClr val="tx1"/>
                </a:solidFill>
                <a:latin typeface="Cambria"/>
                <a:ea typeface="Cambria"/>
              </a:rPr>
              <a:t>2. </a:t>
            </a:r>
            <a:r>
              <a:rPr lang="en-US" altLang="en-US" sz="2400">
                <a:solidFill>
                  <a:schemeClr val="tx1"/>
                </a:solidFill>
                <a:latin typeface="Cambria"/>
                <a:ea typeface="Cambria"/>
              </a:rPr>
              <a:t>Integrate that small motor car with our python hand gesture recognition code.</a:t>
            </a:r>
            <a:endParaRPr lang="en-US" altLang="en-US" sz="2400" b="1">
              <a:solidFill>
                <a:schemeClr val="tx1"/>
              </a:solidFill>
              <a:latin typeface="Cambria"/>
              <a:ea typeface="Cambria"/>
              <a:cs typeface="Calibri"/>
            </a:endParaRPr>
          </a:p>
          <a:p>
            <a:pPr algn="just">
              <a:defRPr/>
            </a:pPr>
            <a:r>
              <a:rPr lang="en-US" altLang="en-US" sz="2400" b="1">
                <a:solidFill>
                  <a:schemeClr val="tx1"/>
                </a:solidFill>
                <a:latin typeface="Cambria"/>
                <a:ea typeface="Calibri"/>
                <a:cs typeface="Calibri"/>
              </a:rPr>
              <a:t>3. </a:t>
            </a:r>
            <a:r>
              <a:rPr lang="en-US" altLang="en-US" sz="2400">
                <a:solidFill>
                  <a:schemeClr val="tx1"/>
                </a:solidFill>
                <a:latin typeface="Cambria"/>
                <a:ea typeface="Calibri"/>
                <a:cs typeface="Calibri"/>
              </a:rPr>
              <a:t>  To Drive that motor module using hand gesture only (contactless driving).</a:t>
            </a:r>
          </a:p>
          <a:p>
            <a:pPr algn="just">
              <a:defRPr/>
            </a:pPr>
            <a:endParaRPr lang="en-US" altLang="en-US" sz="2400">
              <a:solidFill>
                <a:schemeClr val="tx1"/>
              </a:solidFill>
              <a:ea typeface="Calibri"/>
              <a:cs typeface="Calibri"/>
            </a:endParaRPr>
          </a:p>
          <a:p>
            <a:pPr marL="457200" indent="-457200" algn="just">
              <a:buFont typeface="Arial" panose="020B0604020202020204" pitchFamily="34" charset="0"/>
              <a:buAutoNum type="romanUcPeriod"/>
              <a:defRPr/>
            </a:pPr>
            <a:endParaRPr lang="en-US" altLang="en-US" sz="2400">
              <a:solidFill>
                <a:schemeClr val="tx1"/>
              </a:solidFill>
              <a:ea typeface="Calibri"/>
              <a:cs typeface="Calibri"/>
            </a:endParaRPr>
          </a:p>
          <a:p>
            <a:pPr algn="just">
              <a:buFont typeface="Arial" charset="0"/>
              <a:buNone/>
              <a:defRPr/>
            </a:pPr>
            <a:endParaRPr lang="en-US" altLang="en-US" sz="2800" b="1">
              <a:solidFill>
                <a:schemeClr val="tx1"/>
              </a:solidFill>
            </a:endParaRPr>
          </a:p>
          <a:p>
            <a:pPr algn="just">
              <a:buFont typeface="Arial" charset="0"/>
              <a:buNone/>
              <a:defRPr/>
            </a:pPr>
            <a:endParaRPr lang="en-US" altLang="en-US" sz="2800" b="1">
              <a:solidFill>
                <a:schemeClr val="tx1"/>
              </a:solidFill>
              <a:ea typeface="Calibri"/>
              <a:cs typeface="Calibri"/>
            </a:endParaRPr>
          </a:p>
          <a:p>
            <a:pPr algn="just">
              <a:buFont typeface="Arial" charset="0"/>
              <a:defRPr/>
            </a:pPr>
            <a:endParaRPr lang="en-US" altLang="en-US" sz="2800" b="1">
              <a:solidFill>
                <a:schemeClr val="tx1"/>
              </a:solidFill>
              <a:ea typeface="Calibri"/>
              <a:cs typeface="Calibri"/>
            </a:endParaRPr>
          </a:p>
          <a:p>
            <a:pPr algn="just">
              <a:buFont typeface="Arial" charset="0"/>
              <a:defRPr/>
            </a:pPr>
            <a:endParaRPr lang="en-US" altLang="en-US" sz="2800" b="1">
              <a:solidFill>
                <a:schemeClr val="tx1"/>
              </a:solidFill>
              <a:ea typeface="Calibri"/>
              <a:cs typeface="Calibri"/>
            </a:endParaRPr>
          </a:p>
          <a:p>
            <a:pPr>
              <a:defRPr/>
            </a:pPr>
            <a:endParaRPr lang="en-US" altLang="en-US" sz="2800" b="1">
              <a:solidFill>
                <a:schemeClr val="tx1"/>
              </a:solidFill>
              <a:ea typeface="Calibri"/>
              <a:cs typeface="Calibri"/>
            </a:endParaRPr>
          </a:p>
        </p:txBody>
      </p:sp>
      <p:sp>
        <p:nvSpPr>
          <p:cNvPr id="7171" name="TextBox 1">
            <a:extLst>
              <a:ext uri="{FF2B5EF4-FFF2-40B4-BE49-F238E27FC236}">
                <a16:creationId xmlns:a16="http://schemas.microsoft.com/office/drawing/2014/main" id="{A2DDA342-DAA1-F9D4-C730-85C5ED381BA9}"/>
              </a:ext>
            </a:extLst>
          </p:cNvPr>
          <p:cNvSpPr txBox="1">
            <a:spLocks noChangeArrowheads="1"/>
          </p:cNvSpPr>
          <p:nvPr/>
        </p:nvSpPr>
        <p:spPr bwMode="auto">
          <a:xfrm>
            <a:off x="274638" y="228600"/>
            <a:ext cx="85841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None/>
            </a:pPr>
            <a:r>
              <a:rPr lang="en-US" altLang="en-US" sz="2400" b="1">
                <a:solidFill>
                  <a:schemeClr val="bg1"/>
                </a:solidFill>
                <a:latin typeface="Times New Roman"/>
                <a:ea typeface="Cambria"/>
                <a:cs typeface="Cambria" panose="02040503050406030204" pitchFamily="18" charset="0"/>
              </a:rPr>
              <a:t>AIM &amp; OBJECTIVE</a:t>
            </a:r>
            <a:endParaRPr lang="en-US" altLang="en-US" sz="2400">
              <a:solidFill>
                <a:schemeClr val="bg1"/>
              </a:solidFill>
              <a:latin typeface="Times New Roman"/>
              <a:ea typeface="Cambria" panose="02040503050406030204" pitchFamily="18" charset="0"/>
              <a:cs typeface="Cambria" panose="02040503050406030204" pitchFamily="18" charset="0"/>
            </a:endParaRPr>
          </a:p>
          <a:p>
            <a:pPr algn="ctr">
              <a:spcBef>
                <a:spcPct val="0"/>
              </a:spcBef>
              <a:buFontTx/>
              <a:buNone/>
            </a:pPr>
            <a:endParaRPr lang="en-IN" altLang="en-US" sz="1800" b="1">
              <a:solidFill>
                <a:schemeClr val="bg1"/>
              </a:solidFill>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F678-2B43-37E6-6D08-7A5E99F9B80F}"/>
              </a:ext>
            </a:extLst>
          </p:cNvPr>
          <p:cNvSpPr>
            <a:spLocks noGrp="1"/>
          </p:cNvSpPr>
          <p:nvPr>
            <p:ph type="title"/>
          </p:nvPr>
        </p:nvSpPr>
        <p:spPr>
          <a:xfrm>
            <a:off x="363894" y="111353"/>
            <a:ext cx="8451201" cy="793102"/>
          </a:xfrm>
        </p:spPr>
        <p:txBody>
          <a:bodyPr/>
          <a:lstStyle/>
          <a:p>
            <a:r>
              <a:rPr lang="en-GB" sz="2000" b="1">
                <a:solidFill>
                  <a:schemeClr val="bg1"/>
                </a:solidFill>
                <a:latin typeface="Times New Roman"/>
                <a:cs typeface="Times New Roman"/>
              </a:rPr>
              <a:t>TECHNOLOGY USED</a:t>
            </a:r>
            <a:endParaRPr lang="en-GB" b="1">
              <a:solidFill>
                <a:schemeClr val="bg1"/>
              </a:solidFill>
            </a:endParaRPr>
          </a:p>
        </p:txBody>
      </p:sp>
      <p:sp>
        <p:nvSpPr>
          <p:cNvPr id="3" name="Content Placeholder 2">
            <a:extLst>
              <a:ext uri="{FF2B5EF4-FFF2-40B4-BE49-F238E27FC236}">
                <a16:creationId xmlns:a16="http://schemas.microsoft.com/office/drawing/2014/main" id="{A75F4F7C-D3CC-41EB-6986-D5D2379D3C9F}"/>
              </a:ext>
            </a:extLst>
          </p:cNvPr>
          <p:cNvSpPr>
            <a:spLocks noGrp="1"/>
          </p:cNvSpPr>
          <p:nvPr>
            <p:ph idx="1"/>
          </p:nvPr>
        </p:nvSpPr>
        <p:spPr>
          <a:xfrm>
            <a:off x="2334" y="912069"/>
            <a:ext cx="9139333" cy="5459022"/>
          </a:xfrm>
        </p:spPr>
        <p:txBody>
          <a:bodyPr/>
          <a:lstStyle/>
          <a:p>
            <a:pPr>
              <a:buFont typeface="Wingdings" panose="020B0604020202020204" pitchFamily="34" charset="0"/>
              <a:buChar char="Ø"/>
            </a:pPr>
            <a:r>
              <a:rPr lang="en-GB" sz="2800">
                <a:latin typeface="Times New Roman"/>
                <a:ea typeface="Calibri"/>
                <a:cs typeface="Calibri"/>
              </a:rPr>
              <a:t> Hardware Components Required [Motor Car] - </a:t>
            </a:r>
          </a:p>
          <a:p>
            <a:pPr marL="0" indent="0">
              <a:buNone/>
            </a:pPr>
            <a:r>
              <a:rPr lang="en-GB" sz="2400" b="1">
                <a:latin typeface="Times New Roman"/>
                <a:ea typeface="Calibri"/>
                <a:cs typeface="Calibri"/>
              </a:rPr>
              <a:t>      1. Arduino Uno : </a:t>
            </a:r>
          </a:p>
          <a:p>
            <a:pPr marL="0" indent="0">
              <a:buNone/>
            </a:pPr>
            <a:r>
              <a:rPr lang="en-GB" sz="2400" b="1">
                <a:latin typeface="Times New Roman"/>
                <a:ea typeface="Calibri"/>
                <a:cs typeface="Calibri"/>
              </a:rPr>
              <a:t>           </a:t>
            </a:r>
            <a:r>
              <a:rPr lang="en-GB" sz="2400">
                <a:latin typeface="Times New Roman"/>
                <a:ea typeface="Calibri"/>
                <a:cs typeface="Calibri"/>
              </a:rPr>
              <a:t>Arduino Uno was used in this project.</a:t>
            </a:r>
            <a:endParaRPr lang="en-GB" sz="2400" i="1">
              <a:latin typeface="Times New Roman"/>
              <a:ea typeface="Calibri"/>
              <a:cs typeface="Calibri"/>
            </a:endParaRPr>
          </a:p>
          <a:p>
            <a:pPr marL="0" indent="0">
              <a:buNone/>
            </a:pPr>
            <a:r>
              <a:rPr lang="en-GB" sz="2800">
                <a:latin typeface="Times New Roman"/>
                <a:ea typeface="Calibri"/>
                <a:cs typeface="Calibri"/>
              </a:rPr>
              <a:t>     </a:t>
            </a:r>
          </a:p>
          <a:p>
            <a:pPr marL="0" indent="0">
              <a:buNone/>
            </a:pPr>
            <a:endParaRPr lang="en-GB" sz="2800">
              <a:latin typeface="Times New Roman"/>
              <a:ea typeface="Calibri"/>
              <a:cs typeface="Calibri"/>
            </a:endParaRPr>
          </a:p>
          <a:p>
            <a:pPr marL="0" indent="0">
              <a:buNone/>
            </a:pPr>
            <a:endParaRPr lang="en-GB" sz="2800">
              <a:latin typeface="Times New Roman"/>
              <a:ea typeface="Calibri"/>
              <a:cs typeface="Calibri"/>
            </a:endParaRPr>
          </a:p>
          <a:p>
            <a:pPr marL="0" indent="0">
              <a:buNone/>
            </a:pPr>
            <a:r>
              <a:rPr lang="en-GB" sz="2400" b="1">
                <a:latin typeface="Cambria"/>
                <a:ea typeface="Calibri"/>
                <a:cs typeface="Calibri"/>
              </a:rPr>
              <a:t>      2. L298N Motor Driver Module :</a:t>
            </a:r>
            <a:endParaRPr lang="en-GB"/>
          </a:p>
        </p:txBody>
      </p:sp>
      <p:pic>
        <p:nvPicPr>
          <p:cNvPr id="4" name="Picture 4" descr="A picture containing electronics, circuit&#10;&#10;Description automatically generated">
            <a:extLst>
              <a:ext uri="{FF2B5EF4-FFF2-40B4-BE49-F238E27FC236}">
                <a16:creationId xmlns:a16="http://schemas.microsoft.com/office/drawing/2014/main" id="{EBF31869-A1E4-32C0-BD9E-63563E61AE32}"/>
              </a:ext>
            </a:extLst>
          </p:cNvPr>
          <p:cNvPicPr>
            <a:picLocks noChangeAspect="1"/>
          </p:cNvPicPr>
          <p:nvPr/>
        </p:nvPicPr>
        <p:blipFill>
          <a:blip r:embed="rId2"/>
          <a:stretch>
            <a:fillRect/>
          </a:stretch>
        </p:blipFill>
        <p:spPr>
          <a:xfrm>
            <a:off x="5285874" y="2311401"/>
            <a:ext cx="1807412" cy="1499938"/>
          </a:xfrm>
          <a:prstGeom prst="rect">
            <a:avLst/>
          </a:prstGeom>
        </p:spPr>
      </p:pic>
      <p:pic>
        <p:nvPicPr>
          <p:cNvPr id="5" name="Picture 5" descr="A picture containing text, electronics, circuit&#10;&#10;Description automatically generated">
            <a:extLst>
              <a:ext uri="{FF2B5EF4-FFF2-40B4-BE49-F238E27FC236}">
                <a16:creationId xmlns:a16="http://schemas.microsoft.com/office/drawing/2014/main" id="{1E332158-5B50-9D42-681D-B28661399AD1}"/>
              </a:ext>
            </a:extLst>
          </p:cNvPr>
          <p:cNvPicPr>
            <a:picLocks noChangeAspect="1"/>
          </p:cNvPicPr>
          <p:nvPr/>
        </p:nvPicPr>
        <p:blipFill>
          <a:blip r:embed="rId3"/>
          <a:stretch>
            <a:fillRect/>
          </a:stretch>
        </p:blipFill>
        <p:spPr>
          <a:xfrm rot="-1020000">
            <a:off x="5166577" y="4224784"/>
            <a:ext cx="2061411" cy="1740570"/>
          </a:xfrm>
          <a:prstGeom prst="rect">
            <a:avLst/>
          </a:prstGeom>
        </p:spPr>
      </p:pic>
    </p:spTree>
    <p:extLst>
      <p:ext uri="{BB962C8B-B14F-4D97-AF65-F5344CB8AC3E}">
        <p14:creationId xmlns:p14="http://schemas.microsoft.com/office/powerpoint/2010/main" val="190560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1633-C7EE-F12F-FF85-B0BF388C441E}"/>
              </a:ext>
            </a:extLst>
          </p:cNvPr>
          <p:cNvSpPr>
            <a:spLocks noGrp="1"/>
          </p:cNvSpPr>
          <p:nvPr>
            <p:ph type="title"/>
          </p:nvPr>
        </p:nvSpPr>
        <p:spPr>
          <a:xfrm>
            <a:off x="203200" y="74113"/>
            <a:ext cx="8777704" cy="888999"/>
          </a:xfrm>
        </p:spPr>
        <p:txBody>
          <a:bodyPr/>
          <a:lstStyle/>
          <a:p>
            <a:r>
              <a:rPr lang="en-GB" sz="2000" b="1">
                <a:solidFill>
                  <a:schemeClr val="bg1"/>
                </a:solidFill>
                <a:latin typeface="Times New Roman"/>
                <a:cs typeface="Times New Roman"/>
              </a:rPr>
              <a:t>TECHNOLOGY USED</a:t>
            </a:r>
          </a:p>
        </p:txBody>
      </p:sp>
      <p:sp>
        <p:nvSpPr>
          <p:cNvPr id="3" name="Content Placeholder 2">
            <a:extLst>
              <a:ext uri="{FF2B5EF4-FFF2-40B4-BE49-F238E27FC236}">
                <a16:creationId xmlns:a16="http://schemas.microsoft.com/office/drawing/2014/main" id="{5D73A408-8F48-65D3-5C3A-AF668DC636DF}"/>
              </a:ext>
            </a:extLst>
          </p:cNvPr>
          <p:cNvSpPr>
            <a:spLocks noGrp="1"/>
          </p:cNvSpPr>
          <p:nvPr>
            <p:ph idx="1"/>
          </p:nvPr>
        </p:nvSpPr>
        <p:spPr>
          <a:xfrm>
            <a:off x="2674" y="958516"/>
            <a:ext cx="9138651" cy="5461752"/>
          </a:xfrm>
        </p:spPr>
        <p:txBody>
          <a:bodyPr/>
          <a:lstStyle/>
          <a:p>
            <a:pPr marL="457200" indent="-457200">
              <a:buFont typeface="Wingdings" panose="020B0604020202020204" pitchFamily="34" charset="0"/>
              <a:buChar char="Ø"/>
            </a:pPr>
            <a:r>
              <a:rPr lang="en-GB" sz="2800">
                <a:latin typeface="Times New Roman"/>
                <a:ea typeface="Calibri"/>
                <a:cs typeface="Times New Roman"/>
              </a:rPr>
              <a:t>Hardware Components Required [Motor Car] - </a:t>
            </a:r>
          </a:p>
          <a:p>
            <a:pPr marL="0" indent="0">
              <a:buNone/>
            </a:pPr>
            <a:r>
              <a:rPr lang="en-GB" sz="2800">
                <a:latin typeface="Times New Roman"/>
                <a:ea typeface="Calibri"/>
                <a:cs typeface="Times New Roman"/>
              </a:rPr>
              <a:t>      </a:t>
            </a:r>
            <a:r>
              <a:rPr lang="en-GB" sz="2400" b="1">
                <a:latin typeface="Times New Roman"/>
                <a:ea typeface="Calibri"/>
                <a:cs typeface="Times New Roman"/>
              </a:rPr>
              <a:t>3. BO Motors with wheels :</a:t>
            </a:r>
          </a:p>
          <a:p>
            <a:pPr marL="0" indent="0">
              <a:buNone/>
            </a:pPr>
            <a:r>
              <a:rPr lang="en-GB" sz="2400" b="1">
                <a:latin typeface="Times New Roman"/>
                <a:ea typeface="Calibri"/>
                <a:cs typeface="Times New Roman"/>
              </a:rPr>
              <a:t>             </a:t>
            </a:r>
            <a:r>
              <a:rPr lang="en-GB" sz="2400">
                <a:latin typeface="Times New Roman"/>
                <a:ea typeface="Calibri"/>
                <a:cs typeface="Times New Roman"/>
              </a:rPr>
              <a:t>Two motors with wheels.</a:t>
            </a:r>
            <a:endParaRPr lang="en-GB" sz="2400" b="1">
              <a:latin typeface="Times New Roman"/>
              <a:ea typeface="Calibri"/>
              <a:cs typeface="Times New Roman"/>
            </a:endParaRPr>
          </a:p>
          <a:p>
            <a:pPr marL="0" indent="0">
              <a:buNone/>
            </a:pPr>
            <a:endParaRPr lang="en-GB" sz="2400" b="1">
              <a:latin typeface="Times New Roman"/>
              <a:ea typeface="Calibri"/>
              <a:cs typeface="Times New Roman"/>
            </a:endParaRPr>
          </a:p>
          <a:p>
            <a:pPr marL="0" indent="0">
              <a:buNone/>
            </a:pPr>
            <a:endParaRPr lang="en-GB" sz="2400" b="1">
              <a:latin typeface="Times New Roman"/>
              <a:ea typeface="Calibri"/>
              <a:cs typeface="Times New Roman"/>
            </a:endParaRPr>
          </a:p>
          <a:p>
            <a:pPr marL="0" indent="0">
              <a:buNone/>
            </a:pPr>
            <a:endParaRPr lang="en-GB" sz="2400" b="1">
              <a:latin typeface="Times New Roman"/>
              <a:ea typeface="Calibri"/>
              <a:cs typeface="Times New Roman"/>
            </a:endParaRPr>
          </a:p>
          <a:p>
            <a:pPr marL="0" indent="0">
              <a:buNone/>
            </a:pPr>
            <a:endParaRPr lang="en-GB" sz="2400" b="1">
              <a:latin typeface="Times New Roman"/>
              <a:ea typeface="Calibri"/>
              <a:cs typeface="Times New Roman"/>
            </a:endParaRPr>
          </a:p>
          <a:p>
            <a:pPr marL="0" indent="0">
              <a:buNone/>
            </a:pPr>
            <a:r>
              <a:rPr lang="en-GB" sz="2400" b="1">
                <a:latin typeface="Times New Roman"/>
                <a:ea typeface="Calibri"/>
                <a:cs typeface="Times New Roman"/>
              </a:rPr>
              <a:t>       4. Caster Wheels :                         5. Li to provide 12V (3) : </a:t>
            </a:r>
            <a:endParaRPr lang="en-GB" sz="2400">
              <a:latin typeface="Times New Roman"/>
              <a:ea typeface="Calibri"/>
              <a:cs typeface="Times New Roman"/>
            </a:endParaRPr>
          </a:p>
        </p:txBody>
      </p:sp>
      <p:pic>
        <p:nvPicPr>
          <p:cNvPr id="4" name="Picture 4">
            <a:extLst>
              <a:ext uri="{FF2B5EF4-FFF2-40B4-BE49-F238E27FC236}">
                <a16:creationId xmlns:a16="http://schemas.microsoft.com/office/drawing/2014/main" id="{3C0367D1-B996-0C60-83DF-67DD99C5F26F}"/>
              </a:ext>
            </a:extLst>
          </p:cNvPr>
          <p:cNvPicPr>
            <a:picLocks noChangeAspect="1"/>
          </p:cNvPicPr>
          <p:nvPr/>
        </p:nvPicPr>
        <p:blipFill>
          <a:blip r:embed="rId2"/>
          <a:stretch>
            <a:fillRect/>
          </a:stretch>
        </p:blipFill>
        <p:spPr>
          <a:xfrm>
            <a:off x="3195471" y="2463132"/>
            <a:ext cx="2298534" cy="1664370"/>
          </a:xfrm>
          <a:prstGeom prst="rect">
            <a:avLst/>
          </a:prstGeom>
        </p:spPr>
      </p:pic>
      <p:pic>
        <p:nvPicPr>
          <p:cNvPr id="5" name="Picture 5">
            <a:extLst>
              <a:ext uri="{FF2B5EF4-FFF2-40B4-BE49-F238E27FC236}">
                <a16:creationId xmlns:a16="http://schemas.microsoft.com/office/drawing/2014/main" id="{4FF6A038-9933-6DEA-1190-06C4D328BEA8}"/>
              </a:ext>
            </a:extLst>
          </p:cNvPr>
          <p:cNvPicPr>
            <a:picLocks noChangeAspect="1"/>
          </p:cNvPicPr>
          <p:nvPr/>
        </p:nvPicPr>
        <p:blipFill>
          <a:blip r:embed="rId3"/>
          <a:stretch>
            <a:fillRect/>
          </a:stretch>
        </p:blipFill>
        <p:spPr>
          <a:xfrm>
            <a:off x="1090863" y="4675689"/>
            <a:ext cx="1494590" cy="1610728"/>
          </a:xfrm>
          <a:prstGeom prst="rect">
            <a:avLst/>
          </a:prstGeom>
        </p:spPr>
      </p:pic>
      <p:pic>
        <p:nvPicPr>
          <p:cNvPr id="6" name="Picture 6" descr="A picture containing battery&#10;&#10;Description automatically generated">
            <a:extLst>
              <a:ext uri="{FF2B5EF4-FFF2-40B4-BE49-F238E27FC236}">
                <a16:creationId xmlns:a16="http://schemas.microsoft.com/office/drawing/2014/main" id="{0AA5D449-8C39-8883-BCBA-A0D7946D0DA5}"/>
              </a:ext>
            </a:extLst>
          </p:cNvPr>
          <p:cNvPicPr>
            <a:picLocks noChangeAspect="1"/>
          </p:cNvPicPr>
          <p:nvPr/>
        </p:nvPicPr>
        <p:blipFill>
          <a:blip r:embed="rId4"/>
          <a:stretch>
            <a:fillRect/>
          </a:stretch>
        </p:blipFill>
        <p:spPr>
          <a:xfrm>
            <a:off x="5757529" y="4988593"/>
            <a:ext cx="1933575" cy="971550"/>
          </a:xfrm>
          <a:prstGeom prst="rect">
            <a:avLst/>
          </a:prstGeom>
        </p:spPr>
      </p:pic>
    </p:spTree>
    <p:extLst>
      <p:ext uri="{BB962C8B-B14F-4D97-AF65-F5344CB8AC3E}">
        <p14:creationId xmlns:p14="http://schemas.microsoft.com/office/powerpoint/2010/main" val="228514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56A-3F9A-1FAB-6C26-D0446AC7A537}"/>
              </a:ext>
            </a:extLst>
          </p:cNvPr>
          <p:cNvSpPr>
            <a:spLocks noGrp="1"/>
          </p:cNvSpPr>
          <p:nvPr>
            <p:ph type="title"/>
          </p:nvPr>
        </p:nvSpPr>
        <p:spPr>
          <a:xfrm>
            <a:off x="296779" y="-6098"/>
            <a:ext cx="8523705" cy="915736"/>
          </a:xfrm>
        </p:spPr>
        <p:txBody>
          <a:bodyPr/>
          <a:lstStyle/>
          <a:p>
            <a:r>
              <a:rPr lang="en-GB" sz="2000" b="1">
                <a:solidFill>
                  <a:schemeClr val="bg1"/>
                </a:solidFill>
                <a:latin typeface="Times New Roman"/>
                <a:cs typeface="Times New Roman"/>
              </a:rPr>
              <a:t>TECHNOLOGY USED</a:t>
            </a:r>
            <a:endParaRPr lang="en-GB" sz="2000">
              <a:solidFill>
                <a:schemeClr val="bg1"/>
              </a:solidFill>
            </a:endParaRPr>
          </a:p>
        </p:txBody>
      </p:sp>
      <p:sp>
        <p:nvSpPr>
          <p:cNvPr id="3" name="Content Placeholder 2">
            <a:extLst>
              <a:ext uri="{FF2B5EF4-FFF2-40B4-BE49-F238E27FC236}">
                <a16:creationId xmlns:a16="http://schemas.microsoft.com/office/drawing/2014/main" id="{B8C47D21-C955-996B-2FAE-FC951BFDF742}"/>
              </a:ext>
            </a:extLst>
          </p:cNvPr>
          <p:cNvSpPr>
            <a:spLocks noGrp="1"/>
          </p:cNvSpPr>
          <p:nvPr>
            <p:ph idx="1"/>
          </p:nvPr>
        </p:nvSpPr>
        <p:spPr>
          <a:xfrm>
            <a:off x="2675" y="905042"/>
            <a:ext cx="9138650" cy="5501857"/>
          </a:xfrm>
        </p:spPr>
        <p:txBody>
          <a:bodyPr/>
          <a:lstStyle/>
          <a:p>
            <a:pPr marL="457200" indent="-457200">
              <a:buFont typeface="Wingdings" panose="020B0604020202020204" pitchFamily="34" charset="0"/>
              <a:buChar char="Ø"/>
            </a:pPr>
            <a:r>
              <a:rPr lang="en-GB" sz="2800">
                <a:latin typeface="Times New Roman"/>
                <a:ea typeface="Calibri"/>
                <a:cs typeface="Calibri"/>
              </a:rPr>
              <a:t>Software Component Used [For both Motor Car and Hand Gesture] -</a:t>
            </a:r>
            <a:endParaRPr lang="en-US"/>
          </a:p>
          <a:p>
            <a:pPr marL="0" indent="0">
              <a:buNone/>
            </a:pPr>
            <a:r>
              <a:rPr lang="en-GB" sz="2400" b="1">
                <a:latin typeface="Times New Roman"/>
                <a:ea typeface="Calibri"/>
                <a:cs typeface="Calibri"/>
              </a:rPr>
              <a:t>      1. Arduino IDE :                                   2. Anaconda Distribution :</a:t>
            </a:r>
            <a:endParaRPr lang="en-GB" sz="2800">
              <a:latin typeface="Times New Roman"/>
              <a:ea typeface="Calibri"/>
              <a:cs typeface="Calibri"/>
            </a:endParaRPr>
          </a:p>
          <a:p>
            <a:pPr marL="0" indent="0">
              <a:buNone/>
            </a:pPr>
            <a:endParaRPr lang="en-GB" sz="2800">
              <a:latin typeface="Times New Roman"/>
              <a:ea typeface="Calibri"/>
              <a:cs typeface="Calibri"/>
            </a:endParaRPr>
          </a:p>
          <a:p>
            <a:pPr marL="0" indent="0">
              <a:buNone/>
            </a:pPr>
            <a:endParaRPr lang="en-GB" sz="2800">
              <a:latin typeface="Times New Roman"/>
              <a:ea typeface="Calibri"/>
              <a:cs typeface="Calibri"/>
            </a:endParaRPr>
          </a:p>
          <a:p>
            <a:pPr marL="0" indent="0">
              <a:buFont typeface="Wingdings" panose="020B0604020202020204" pitchFamily="34" charset="0"/>
              <a:buNone/>
            </a:pPr>
            <a:endParaRPr lang="en-GB" sz="2800">
              <a:latin typeface="Times New Roman"/>
              <a:ea typeface="Calibri"/>
              <a:cs typeface="Calibri"/>
            </a:endParaRPr>
          </a:p>
          <a:p>
            <a:pPr marL="0" indent="0">
              <a:buFont typeface="Wingdings" panose="020B0604020202020204" pitchFamily="34" charset="0"/>
              <a:buNone/>
            </a:pPr>
            <a:r>
              <a:rPr lang="en-GB" sz="2400" b="1">
                <a:latin typeface="Times New Roman"/>
                <a:ea typeface="Calibri"/>
                <a:cs typeface="Calibri"/>
              </a:rPr>
              <a:t>      3.</a:t>
            </a:r>
            <a:r>
              <a:rPr lang="en-GB" sz="2800" b="1">
                <a:latin typeface="Times New Roman"/>
                <a:ea typeface="Calibri"/>
                <a:cs typeface="Calibri"/>
              </a:rPr>
              <a:t> </a:t>
            </a:r>
            <a:r>
              <a:rPr lang="en-GB" sz="2400" b="1" err="1">
                <a:latin typeface="Times New Roman"/>
                <a:ea typeface="Calibri"/>
                <a:cs typeface="Calibri"/>
              </a:rPr>
              <a:t>Juptyer</a:t>
            </a:r>
            <a:r>
              <a:rPr lang="en-GB" sz="2400" b="1">
                <a:latin typeface="Times New Roman"/>
                <a:ea typeface="Calibri"/>
                <a:cs typeface="Calibri"/>
              </a:rPr>
              <a:t> Notebook :                           4. </a:t>
            </a:r>
            <a:r>
              <a:rPr lang="en-GB" sz="2400" b="1" err="1">
                <a:latin typeface="Times New Roman"/>
                <a:ea typeface="Calibri"/>
                <a:cs typeface="Calibri"/>
              </a:rPr>
              <a:t>Python</a:t>
            </a:r>
            <a:r>
              <a:rPr lang="en-GB" sz="2400" err="1">
                <a:latin typeface="Times New Roman"/>
                <a:ea typeface="Calibri"/>
                <a:cs typeface="Calibri"/>
              </a:rPr>
              <a:t>~</a:t>
            </a:r>
            <a:r>
              <a:rPr lang="en-GB" sz="2400" b="1" err="1">
                <a:latin typeface="Times New Roman"/>
                <a:ea typeface="Calibri"/>
                <a:cs typeface="Calibri"/>
              </a:rPr>
              <a:t>Pyfirmata</a:t>
            </a:r>
            <a:r>
              <a:rPr lang="en-GB" sz="2400" b="1">
                <a:latin typeface="Times New Roman"/>
                <a:ea typeface="Calibri"/>
                <a:cs typeface="Calibri"/>
              </a:rPr>
              <a:t> :</a:t>
            </a:r>
            <a:endParaRPr lang="en-GB" sz="2800" b="1">
              <a:latin typeface="Times New Roman"/>
              <a:ea typeface="Calibri"/>
              <a:cs typeface="Calibri"/>
            </a:endParaRPr>
          </a:p>
        </p:txBody>
      </p:sp>
      <p:pic>
        <p:nvPicPr>
          <p:cNvPr id="4" name="Picture 4">
            <a:extLst>
              <a:ext uri="{FF2B5EF4-FFF2-40B4-BE49-F238E27FC236}">
                <a16:creationId xmlns:a16="http://schemas.microsoft.com/office/drawing/2014/main" id="{DCC72574-DD1A-FFF1-ADBA-C007D1677D7C}"/>
              </a:ext>
            </a:extLst>
          </p:cNvPr>
          <p:cNvPicPr>
            <a:picLocks noChangeAspect="1"/>
          </p:cNvPicPr>
          <p:nvPr/>
        </p:nvPicPr>
        <p:blipFill>
          <a:blip r:embed="rId2"/>
          <a:stretch>
            <a:fillRect/>
          </a:stretch>
        </p:blipFill>
        <p:spPr>
          <a:xfrm>
            <a:off x="786649" y="2303965"/>
            <a:ext cx="2330280" cy="1541546"/>
          </a:xfrm>
          <a:prstGeom prst="rect">
            <a:avLst/>
          </a:prstGeom>
        </p:spPr>
      </p:pic>
      <p:pic>
        <p:nvPicPr>
          <p:cNvPr id="5" name="Picture 5" descr="Logo, company name&#10;&#10;Description automatically generated">
            <a:extLst>
              <a:ext uri="{FF2B5EF4-FFF2-40B4-BE49-F238E27FC236}">
                <a16:creationId xmlns:a16="http://schemas.microsoft.com/office/drawing/2014/main" id="{504FA892-2642-9321-2F9A-25453CDB3626}"/>
              </a:ext>
            </a:extLst>
          </p:cNvPr>
          <p:cNvPicPr>
            <a:picLocks noChangeAspect="1"/>
          </p:cNvPicPr>
          <p:nvPr/>
        </p:nvPicPr>
        <p:blipFill>
          <a:blip r:embed="rId3"/>
          <a:stretch>
            <a:fillRect/>
          </a:stretch>
        </p:blipFill>
        <p:spPr>
          <a:xfrm>
            <a:off x="5606716" y="2320121"/>
            <a:ext cx="3277935" cy="1736496"/>
          </a:xfrm>
          <a:prstGeom prst="rect">
            <a:avLst/>
          </a:prstGeom>
        </p:spPr>
      </p:pic>
      <p:pic>
        <p:nvPicPr>
          <p:cNvPr id="6" name="Picture 6" descr="Logo, company name&#10;&#10;Description automatically generated">
            <a:extLst>
              <a:ext uri="{FF2B5EF4-FFF2-40B4-BE49-F238E27FC236}">
                <a16:creationId xmlns:a16="http://schemas.microsoft.com/office/drawing/2014/main" id="{634A70AF-63B0-2E19-0240-DB6230D19E47}"/>
              </a:ext>
            </a:extLst>
          </p:cNvPr>
          <p:cNvPicPr>
            <a:picLocks noChangeAspect="1"/>
          </p:cNvPicPr>
          <p:nvPr/>
        </p:nvPicPr>
        <p:blipFill>
          <a:blip r:embed="rId4"/>
          <a:stretch>
            <a:fillRect/>
          </a:stretch>
        </p:blipFill>
        <p:spPr>
          <a:xfrm>
            <a:off x="1041400" y="4375317"/>
            <a:ext cx="1874252" cy="1850524"/>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238E096A-030E-7A29-FC01-B137012393BB}"/>
              </a:ext>
            </a:extLst>
          </p:cNvPr>
          <p:cNvPicPr>
            <a:picLocks noChangeAspect="1"/>
          </p:cNvPicPr>
          <p:nvPr/>
        </p:nvPicPr>
        <p:blipFill>
          <a:blip r:embed="rId5"/>
          <a:stretch>
            <a:fillRect/>
          </a:stretch>
        </p:blipFill>
        <p:spPr>
          <a:xfrm>
            <a:off x="5419558" y="4868672"/>
            <a:ext cx="3398252" cy="877182"/>
          </a:xfrm>
          <a:prstGeom prst="rect">
            <a:avLst/>
          </a:prstGeom>
        </p:spPr>
      </p:pic>
    </p:spTree>
    <p:extLst>
      <p:ext uri="{BB962C8B-B14F-4D97-AF65-F5344CB8AC3E}">
        <p14:creationId xmlns:p14="http://schemas.microsoft.com/office/powerpoint/2010/main" val="146765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CB72-061A-1B50-9EE5-6E29FA966237}"/>
              </a:ext>
            </a:extLst>
          </p:cNvPr>
          <p:cNvSpPr>
            <a:spLocks noGrp="1"/>
          </p:cNvSpPr>
          <p:nvPr>
            <p:ph type="title"/>
          </p:nvPr>
        </p:nvSpPr>
        <p:spPr>
          <a:xfrm>
            <a:off x="293915" y="88026"/>
            <a:ext cx="8602823" cy="816429"/>
          </a:xfrm>
        </p:spPr>
        <p:txBody>
          <a:bodyPr/>
          <a:lstStyle/>
          <a:p>
            <a:r>
              <a:rPr lang="en-GB" sz="2000" b="1">
                <a:solidFill>
                  <a:schemeClr val="bg1"/>
                </a:solidFill>
                <a:latin typeface="Times New Roman"/>
                <a:cs typeface="Times New Roman"/>
              </a:rPr>
              <a:t>IMPLEMENTATION AND APPROACHES</a:t>
            </a:r>
          </a:p>
        </p:txBody>
      </p:sp>
      <p:sp>
        <p:nvSpPr>
          <p:cNvPr id="3" name="Content Placeholder 2">
            <a:extLst>
              <a:ext uri="{FF2B5EF4-FFF2-40B4-BE49-F238E27FC236}">
                <a16:creationId xmlns:a16="http://schemas.microsoft.com/office/drawing/2014/main" id="{ABB1B496-541E-6748-3E37-6F377C8541AF}"/>
              </a:ext>
            </a:extLst>
          </p:cNvPr>
          <p:cNvSpPr>
            <a:spLocks noGrp="1"/>
          </p:cNvSpPr>
          <p:nvPr>
            <p:ph idx="1"/>
          </p:nvPr>
        </p:nvSpPr>
        <p:spPr>
          <a:xfrm>
            <a:off x="2333" y="900405"/>
            <a:ext cx="9139334" cy="5505676"/>
          </a:xfrm>
        </p:spPr>
        <p:txBody>
          <a:bodyPr/>
          <a:lstStyle/>
          <a:p>
            <a:pPr marL="457200" indent="-457200" algn="just">
              <a:buFont typeface="Wingdings" panose="020B0604020202020204" pitchFamily="34" charset="0"/>
              <a:buChar char="q"/>
            </a:pPr>
            <a:r>
              <a:rPr lang="en-GB" sz="2400" dirty="0">
                <a:latin typeface="Cambria"/>
                <a:ea typeface="Calibri"/>
                <a:cs typeface="Calibri"/>
              </a:rPr>
              <a:t>We are going to start it off with hardware implementation and construction. All the 5 different approaches will be discussed later on in this presentation. We implemented the Machine Learning Approach particularly in this project as it is most efficient and makes our </a:t>
            </a:r>
            <a:r>
              <a:rPr lang="en-GB" sz="2400" dirty="0" err="1">
                <a:latin typeface="Cambria"/>
                <a:ea typeface="Calibri"/>
                <a:cs typeface="Calibri"/>
              </a:rPr>
              <a:t>arduino</a:t>
            </a:r>
            <a:r>
              <a:rPr lang="en-GB" sz="2400" dirty="0">
                <a:latin typeface="Cambria"/>
                <a:ea typeface="Calibri"/>
                <a:cs typeface="Calibri"/>
              </a:rPr>
              <a:t> uno integration easier.</a:t>
            </a:r>
            <a:endParaRPr lang="en-US"/>
          </a:p>
          <a:p>
            <a:pPr marL="457200" indent="-457200">
              <a:buFont typeface="Wingdings" panose="020B0604020202020204" pitchFamily="34" charset="0"/>
              <a:buChar char="Ø"/>
            </a:pPr>
            <a:r>
              <a:rPr lang="en-GB" sz="2800" b="1" dirty="0">
                <a:latin typeface="Cambria"/>
                <a:ea typeface="Calibri"/>
                <a:cs typeface="Calibri"/>
              </a:rPr>
              <a:t>STEPS (MOTOR CAR CONSTRUCTION)</a:t>
            </a:r>
            <a:r>
              <a:rPr lang="en-GB" sz="2400" b="1" dirty="0">
                <a:latin typeface="Cambria"/>
                <a:ea typeface="Calibri"/>
                <a:cs typeface="Calibri"/>
              </a:rPr>
              <a:t>-</a:t>
            </a:r>
            <a:endParaRPr lang="en-GB" sz="2400">
              <a:latin typeface="Cambria"/>
              <a:ea typeface="Calibri"/>
              <a:cs typeface="Calibri"/>
            </a:endParaRPr>
          </a:p>
          <a:p>
            <a:pPr marL="0" indent="0" algn="just">
              <a:buNone/>
            </a:pPr>
            <a:r>
              <a:rPr lang="en-GB" sz="2400" b="1" dirty="0">
                <a:latin typeface="Cambria"/>
                <a:ea typeface="Calibri"/>
                <a:cs typeface="Calibri"/>
              </a:rPr>
              <a:t>        1. </a:t>
            </a:r>
            <a:r>
              <a:rPr lang="en-GB" sz="2400" dirty="0">
                <a:latin typeface="Cambria"/>
                <a:ea typeface="Calibri"/>
                <a:cs typeface="Calibri"/>
              </a:rPr>
              <a:t>We will use a metal </a:t>
            </a:r>
            <a:r>
              <a:rPr lang="en-GB" sz="2400" dirty="0" err="1">
                <a:latin typeface="Cambria"/>
                <a:ea typeface="Calibri"/>
                <a:cs typeface="Calibri"/>
              </a:rPr>
              <a:t>mouting</a:t>
            </a:r>
            <a:r>
              <a:rPr lang="en-GB" sz="2400" dirty="0">
                <a:latin typeface="Cambria"/>
                <a:ea typeface="Calibri"/>
                <a:cs typeface="Calibri"/>
              </a:rPr>
              <a:t> board to make a base </a:t>
            </a:r>
            <a:r>
              <a:rPr lang="en-GB" sz="2400" dirty="0" err="1">
                <a:latin typeface="Cambria"/>
                <a:ea typeface="Calibri"/>
                <a:cs typeface="Calibri"/>
              </a:rPr>
              <a:t>chasis</a:t>
            </a:r>
            <a:r>
              <a:rPr lang="en-GB" sz="2400" dirty="0">
                <a:latin typeface="Cambria"/>
                <a:ea typeface="Calibri"/>
                <a:cs typeface="Calibri"/>
              </a:rPr>
              <a:t> for our motor car which will accommodate both Arduino Uno and Motor Driver Module and our both motor wheels.</a:t>
            </a:r>
          </a:p>
          <a:p>
            <a:pPr marL="0" indent="0" algn="just">
              <a:buNone/>
            </a:pPr>
            <a:r>
              <a:rPr lang="en-GB" sz="2400" dirty="0">
                <a:latin typeface="Cambria"/>
                <a:ea typeface="Calibri"/>
                <a:cs typeface="Calibri"/>
              </a:rPr>
              <a:t>        </a:t>
            </a:r>
            <a:r>
              <a:rPr lang="en-GB" sz="2400" b="1" dirty="0">
                <a:latin typeface="Cambria"/>
                <a:ea typeface="Calibri"/>
                <a:cs typeface="Calibri"/>
              </a:rPr>
              <a:t>2. </a:t>
            </a:r>
            <a:r>
              <a:rPr lang="en-GB" sz="2400" dirty="0">
                <a:latin typeface="Cambria"/>
                <a:ea typeface="Calibri"/>
                <a:cs typeface="Calibri"/>
              </a:rPr>
              <a:t>We are going to connect the two motor wheels to the L298N motor driver module which is going to decide the speed and direction of motor rotation.</a:t>
            </a:r>
          </a:p>
          <a:p>
            <a:pPr marL="0" indent="0" algn="just">
              <a:buNone/>
            </a:pPr>
            <a:r>
              <a:rPr lang="en-GB" sz="2400" dirty="0">
                <a:latin typeface="Cambria"/>
                <a:ea typeface="Calibri"/>
                <a:cs typeface="Calibri"/>
              </a:rPr>
              <a:t>        </a:t>
            </a:r>
            <a:r>
              <a:rPr lang="en-GB" sz="2400" b="1" dirty="0">
                <a:latin typeface="Cambria"/>
                <a:ea typeface="Calibri"/>
                <a:cs typeface="Calibri"/>
              </a:rPr>
              <a:t>3. </a:t>
            </a:r>
            <a:r>
              <a:rPr lang="en-GB" sz="2400" dirty="0">
                <a:latin typeface="Cambria"/>
                <a:ea typeface="Calibri"/>
                <a:cs typeface="Calibri"/>
              </a:rPr>
              <a:t>After that we will connect motor driver module needed ports to the </a:t>
            </a:r>
            <a:r>
              <a:rPr lang="en-GB" sz="2400" dirty="0" err="1">
                <a:latin typeface="Cambria"/>
                <a:ea typeface="Calibri"/>
                <a:cs typeface="Calibri"/>
              </a:rPr>
              <a:t>arduino</a:t>
            </a:r>
            <a:r>
              <a:rPr lang="en-GB" sz="2400" dirty="0">
                <a:latin typeface="Cambria"/>
                <a:ea typeface="Calibri"/>
                <a:cs typeface="Calibri"/>
              </a:rPr>
              <a:t> uno ports to take commands from </a:t>
            </a:r>
            <a:r>
              <a:rPr lang="en-GB" sz="2400" dirty="0" err="1">
                <a:latin typeface="Cambria"/>
                <a:ea typeface="Calibri"/>
                <a:cs typeface="Calibri"/>
              </a:rPr>
              <a:t>arduino</a:t>
            </a:r>
            <a:r>
              <a:rPr lang="en-GB" sz="2400" dirty="0">
                <a:latin typeface="Cambria"/>
                <a:ea typeface="Calibri"/>
                <a:cs typeface="Calibri"/>
              </a:rPr>
              <a:t>.</a:t>
            </a:r>
          </a:p>
        </p:txBody>
      </p:sp>
    </p:spTree>
    <p:extLst>
      <p:ext uri="{BB962C8B-B14F-4D97-AF65-F5344CB8AC3E}">
        <p14:creationId xmlns:p14="http://schemas.microsoft.com/office/powerpoint/2010/main" val="133780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CB72-061A-1B50-9EE5-6E29FA966237}"/>
              </a:ext>
            </a:extLst>
          </p:cNvPr>
          <p:cNvSpPr>
            <a:spLocks noGrp="1"/>
          </p:cNvSpPr>
          <p:nvPr>
            <p:ph type="title"/>
          </p:nvPr>
        </p:nvSpPr>
        <p:spPr>
          <a:xfrm>
            <a:off x="293915" y="88026"/>
            <a:ext cx="8602823" cy="816429"/>
          </a:xfrm>
        </p:spPr>
        <p:txBody>
          <a:bodyPr/>
          <a:lstStyle/>
          <a:p>
            <a:r>
              <a:rPr lang="en-GB" sz="2000" b="1">
                <a:solidFill>
                  <a:schemeClr val="bg1"/>
                </a:solidFill>
                <a:latin typeface="Times New Roman"/>
                <a:cs typeface="Times New Roman"/>
              </a:rPr>
              <a:t>IMPLEMENTATION AND APPROACHES</a:t>
            </a:r>
          </a:p>
        </p:txBody>
      </p:sp>
      <p:sp>
        <p:nvSpPr>
          <p:cNvPr id="3" name="Content Placeholder 2">
            <a:extLst>
              <a:ext uri="{FF2B5EF4-FFF2-40B4-BE49-F238E27FC236}">
                <a16:creationId xmlns:a16="http://schemas.microsoft.com/office/drawing/2014/main" id="{ABB1B496-541E-6748-3E37-6F377C8541AF}"/>
              </a:ext>
            </a:extLst>
          </p:cNvPr>
          <p:cNvSpPr>
            <a:spLocks noGrp="1"/>
          </p:cNvSpPr>
          <p:nvPr>
            <p:ph idx="1"/>
          </p:nvPr>
        </p:nvSpPr>
        <p:spPr>
          <a:xfrm>
            <a:off x="2333" y="900405"/>
            <a:ext cx="9139334" cy="5505676"/>
          </a:xfrm>
        </p:spPr>
        <p:txBody>
          <a:bodyPr/>
          <a:lstStyle/>
          <a:p>
            <a:pPr marL="457200" indent="-457200">
              <a:buFont typeface="Wingdings" panose="020B0604020202020204" pitchFamily="34" charset="0"/>
              <a:buChar char="Ø"/>
            </a:pPr>
            <a:r>
              <a:rPr lang="en-GB" sz="2800" b="1" dirty="0">
                <a:latin typeface="Cambria"/>
                <a:ea typeface="Calibri"/>
                <a:cs typeface="Calibri"/>
              </a:rPr>
              <a:t>STEPS (MOTOR CAR CONSTRUCTION)</a:t>
            </a:r>
            <a:r>
              <a:rPr lang="en-GB" sz="2400" b="1" dirty="0">
                <a:latin typeface="Cambria"/>
                <a:ea typeface="Calibri"/>
                <a:cs typeface="Calibri"/>
              </a:rPr>
              <a:t>-</a:t>
            </a:r>
            <a:endParaRPr lang="en-GB" sz="2400" dirty="0">
              <a:latin typeface="Cambria"/>
              <a:ea typeface="Calibri"/>
              <a:cs typeface="Calibri"/>
            </a:endParaRPr>
          </a:p>
          <a:p>
            <a:pPr marL="0" indent="0">
              <a:buNone/>
            </a:pPr>
            <a:r>
              <a:rPr lang="en-GB" sz="2400" b="1" dirty="0">
                <a:latin typeface="Cambria"/>
                <a:ea typeface="Calibri"/>
                <a:cs typeface="Calibri"/>
              </a:rPr>
              <a:t>   4. </a:t>
            </a:r>
            <a:r>
              <a:rPr lang="en-GB" sz="2400" dirty="0">
                <a:latin typeface="Cambria"/>
                <a:ea typeface="Calibri"/>
                <a:cs typeface="Calibri"/>
              </a:rPr>
              <a:t>Connections was made as shown in the following schematic. We pasted the L298N motor driver module at the bottom of the metal plate along with the two motor wheels and we pasted a 12V battery supply at the top in our case we are going to give the power output from outside as an adapter. We pasted Arduino uno at the top of the motor.</a:t>
            </a:r>
            <a:endParaRPr lang="en-GB">
              <a:cs typeface="Calibri"/>
            </a:endParaRPr>
          </a:p>
        </p:txBody>
      </p:sp>
      <p:pic>
        <p:nvPicPr>
          <p:cNvPr id="5" name="Picture 5" descr="Diagram, schematic&#10;&#10;Description automatically generated">
            <a:extLst>
              <a:ext uri="{FF2B5EF4-FFF2-40B4-BE49-F238E27FC236}">
                <a16:creationId xmlns:a16="http://schemas.microsoft.com/office/drawing/2014/main" id="{DEC511A5-7E2C-B5DF-C072-8517E8F7950F}"/>
              </a:ext>
            </a:extLst>
          </p:cNvPr>
          <p:cNvPicPr>
            <a:picLocks noChangeAspect="1"/>
          </p:cNvPicPr>
          <p:nvPr/>
        </p:nvPicPr>
        <p:blipFill>
          <a:blip r:embed="rId2"/>
          <a:stretch>
            <a:fillRect/>
          </a:stretch>
        </p:blipFill>
        <p:spPr>
          <a:xfrm>
            <a:off x="1322616" y="3300277"/>
            <a:ext cx="6662055" cy="2939995"/>
          </a:xfrm>
          <a:prstGeom prst="rect">
            <a:avLst/>
          </a:prstGeom>
        </p:spPr>
      </p:pic>
    </p:spTree>
    <p:extLst>
      <p:ext uri="{BB962C8B-B14F-4D97-AF65-F5344CB8AC3E}">
        <p14:creationId xmlns:p14="http://schemas.microsoft.com/office/powerpoint/2010/main" val="271607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38</Slides>
  <Notes>4</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TECHNOLOGY USED</vt:lpstr>
      <vt:lpstr>TECHNOLOGY USED</vt:lpstr>
      <vt:lpstr>TECHNOLOGY USED</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IMPLEMENTATION AND APPROACHES</vt:lpstr>
      <vt:lpstr>PowerPoint Presentation</vt:lpstr>
      <vt:lpstr>PowerPoint Presentation</vt:lpstr>
      <vt:lpstr>PowerPoint Presentation</vt:lpstr>
      <vt:lpstr>PowerPoint Presentation</vt:lpstr>
      <vt:lpstr>PowerPoint Presentation</vt:lpstr>
    </vt:vector>
  </TitlesOfParts>
  <Company>SRKNEC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M.Tech</dc:title>
  <dc:creator>S.D.Kamble</dc:creator>
  <cp:revision>449</cp:revision>
  <dcterms:created xsi:type="dcterms:W3CDTF">2011-07-14T07:14:42Z</dcterms:created>
  <dcterms:modified xsi:type="dcterms:W3CDTF">2022-10-19T11:03:27Z</dcterms:modified>
</cp:coreProperties>
</file>