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Glacial Indifference Bold" panose="020B0604020202020204" charset="0"/>
      <p:regular r:id="rId14"/>
    </p:embeddedFont>
    <p:embeddedFont>
      <p:font typeface="Poppins" panose="00000500000000000000" pitchFamily="2" charset="0"/>
      <p:regular r:id="rId15"/>
      <p:bold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22" autoAdjust="0"/>
  </p:normalViewPr>
  <p:slideViewPr>
    <p:cSldViewPr>
      <p:cViewPr varScale="1">
        <p:scale>
          <a:sx n="50" d="100"/>
          <a:sy n="50" d="100"/>
        </p:scale>
        <p:origin x="86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harshb2204@gmail.com" TargetMode="External"/><Relationship Id="rId5" Type="http://schemas.openxmlformats.org/officeDocument/2006/relationships/hyperlink" Target="mailto:kedar.vartak22@vit.edu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20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i.verbwire.com/v1/nft/deploy/deployContract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kedarvartak/ArtBlock-Defi-Protoco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522508" y="717754"/>
            <a:ext cx="4894273" cy="904155"/>
            <a:chOff x="0" y="0"/>
            <a:chExt cx="6525698" cy="1205539"/>
          </a:xfrm>
        </p:grpSpPr>
        <p:sp>
          <p:nvSpPr>
            <p:cNvPr id="8" name="Freeform 8"/>
            <p:cNvSpPr/>
            <p:nvPr/>
          </p:nvSpPr>
          <p:spPr>
            <a:xfrm rot="-3647718">
              <a:off x="3748680" y="245566"/>
              <a:ext cx="960680" cy="678480"/>
            </a:xfrm>
            <a:custGeom>
              <a:avLst/>
              <a:gdLst/>
              <a:ahLst/>
              <a:cxnLst/>
              <a:rect l="l" t="t" r="r" b="b"/>
              <a:pathLst>
                <a:path w="960680" h="678480">
                  <a:moveTo>
                    <a:pt x="0" y="0"/>
                  </a:moveTo>
                  <a:lnTo>
                    <a:pt x="960680" y="0"/>
                  </a:lnTo>
                  <a:lnTo>
                    <a:pt x="960680" y="678480"/>
                  </a:lnTo>
                  <a:lnTo>
                    <a:pt x="0" y="678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47162"/>
              <a:ext cx="1042540" cy="1158378"/>
            </a:xfrm>
            <a:custGeom>
              <a:avLst/>
              <a:gdLst/>
              <a:ahLst/>
              <a:cxnLst/>
              <a:rect l="l" t="t" r="r" b="b"/>
              <a:pathLst>
                <a:path w="1042540" h="1158378">
                  <a:moveTo>
                    <a:pt x="0" y="0"/>
                  </a:moveTo>
                  <a:lnTo>
                    <a:pt x="1042540" y="0"/>
                  </a:lnTo>
                  <a:lnTo>
                    <a:pt x="1042540" y="1158377"/>
                  </a:lnTo>
                  <a:lnTo>
                    <a:pt x="0" y="11583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671862" y="102825"/>
              <a:ext cx="965981" cy="1030380"/>
            </a:xfrm>
            <a:custGeom>
              <a:avLst/>
              <a:gdLst/>
              <a:ahLst/>
              <a:cxnLst/>
              <a:rect l="l" t="t" r="r" b="b"/>
              <a:pathLst>
                <a:path w="965981" h="1030380">
                  <a:moveTo>
                    <a:pt x="0" y="0"/>
                  </a:moveTo>
                  <a:lnTo>
                    <a:pt x="965982" y="0"/>
                  </a:lnTo>
                  <a:lnTo>
                    <a:pt x="965982" y="1030380"/>
                  </a:lnTo>
                  <a:lnTo>
                    <a:pt x="0" y="10303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782996" y="171407"/>
              <a:ext cx="1025797" cy="1025797"/>
            </a:xfrm>
            <a:custGeom>
              <a:avLst/>
              <a:gdLst/>
              <a:ahLst/>
              <a:cxnLst/>
              <a:rect l="l" t="t" r="r" b="b"/>
              <a:pathLst>
                <a:path w="1025797" h="1025797">
                  <a:moveTo>
                    <a:pt x="0" y="0"/>
                  </a:moveTo>
                  <a:lnTo>
                    <a:pt x="1025797" y="0"/>
                  </a:lnTo>
                  <a:lnTo>
                    <a:pt x="1025797" y="1025797"/>
                  </a:lnTo>
                  <a:lnTo>
                    <a:pt x="0" y="1025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447049" y="119496"/>
              <a:ext cx="785203" cy="1013710"/>
            </a:xfrm>
            <a:custGeom>
              <a:avLst/>
              <a:gdLst/>
              <a:ahLst/>
              <a:cxnLst/>
              <a:rect l="l" t="t" r="r" b="b"/>
              <a:pathLst>
                <a:path w="785203" h="1013710">
                  <a:moveTo>
                    <a:pt x="0" y="0"/>
                  </a:moveTo>
                  <a:lnTo>
                    <a:pt x="785203" y="0"/>
                  </a:lnTo>
                  <a:lnTo>
                    <a:pt x="785203" y="1013709"/>
                  </a:lnTo>
                  <a:lnTo>
                    <a:pt x="0" y="1013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3158297" y="119496"/>
              <a:ext cx="823055" cy="969726"/>
            </a:xfrm>
            <a:custGeom>
              <a:avLst/>
              <a:gdLst/>
              <a:ahLst/>
              <a:cxnLst/>
              <a:rect l="l" t="t" r="r" b="b"/>
              <a:pathLst>
                <a:path w="823055" h="969726">
                  <a:moveTo>
                    <a:pt x="0" y="0"/>
                  </a:moveTo>
                  <a:lnTo>
                    <a:pt x="823055" y="0"/>
                  </a:lnTo>
                  <a:lnTo>
                    <a:pt x="823055" y="969726"/>
                  </a:lnTo>
                  <a:lnTo>
                    <a:pt x="0" y="969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5055950" y="47162"/>
              <a:ext cx="757760" cy="1014292"/>
            </a:xfrm>
            <a:custGeom>
              <a:avLst/>
              <a:gdLst/>
              <a:ahLst/>
              <a:cxnLst/>
              <a:rect l="l" t="t" r="r" b="b"/>
              <a:pathLst>
                <a:path w="757760" h="1014292">
                  <a:moveTo>
                    <a:pt x="0" y="0"/>
                  </a:moveTo>
                  <a:lnTo>
                    <a:pt x="757760" y="0"/>
                  </a:lnTo>
                  <a:lnTo>
                    <a:pt x="757760" y="1014291"/>
                  </a:lnTo>
                  <a:lnTo>
                    <a:pt x="0" y="1014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5561276" y="47162"/>
              <a:ext cx="964422" cy="1014292"/>
            </a:xfrm>
            <a:custGeom>
              <a:avLst/>
              <a:gdLst/>
              <a:ahLst/>
              <a:cxnLst/>
              <a:rect l="l" t="t" r="r" b="b"/>
              <a:pathLst>
                <a:path w="964422" h="1014292">
                  <a:moveTo>
                    <a:pt x="0" y="0"/>
                  </a:moveTo>
                  <a:lnTo>
                    <a:pt x="964422" y="0"/>
                  </a:lnTo>
                  <a:lnTo>
                    <a:pt x="964422" y="1014291"/>
                  </a:lnTo>
                  <a:lnTo>
                    <a:pt x="0" y="1014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4464828" y="47162"/>
              <a:ext cx="757760" cy="1014292"/>
            </a:xfrm>
            <a:custGeom>
              <a:avLst/>
              <a:gdLst/>
              <a:ahLst/>
              <a:cxnLst/>
              <a:rect l="l" t="t" r="r" b="b"/>
              <a:pathLst>
                <a:path w="757760" h="1014292">
                  <a:moveTo>
                    <a:pt x="0" y="0"/>
                  </a:moveTo>
                  <a:lnTo>
                    <a:pt x="757760" y="0"/>
                  </a:lnTo>
                  <a:lnTo>
                    <a:pt x="757760" y="1014291"/>
                  </a:lnTo>
                  <a:lnTo>
                    <a:pt x="0" y="1014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6522508" y="1716764"/>
            <a:ext cx="5198236" cy="292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250"/>
              </a:lnSpc>
              <a:spcBef>
                <a:spcPct val="0"/>
              </a:spcBef>
            </a:pPr>
            <a:r>
              <a:rPr lang="en-US" sz="2045" b="1" spc="380" dirty="0">
                <a:solidFill>
                  <a:srgbClr val="5508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[THE ULTIMATE HACKATHON]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F32142-4AA9-521A-720B-6C0D1F6A0BA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23206" y="7090416"/>
            <a:ext cx="6773964" cy="1178082"/>
          </a:xfrm>
          <a:prstGeom prst="rect">
            <a:avLst/>
          </a:prstGeom>
        </p:spPr>
      </p:pic>
      <p:sp>
        <p:nvSpPr>
          <p:cNvPr id="21" name="Google Shape;93;p14">
            <a:extLst>
              <a:ext uri="{FF2B5EF4-FFF2-40B4-BE49-F238E27FC236}">
                <a16:creationId xmlns:a16="http://schemas.microsoft.com/office/drawing/2014/main" id="{CE60AFB9-5327-4672-6961-8111611836D2}"/>
              </a:ext>
            </a:extLst>
          </p:cNvPr>
          <p:cNvSpPr txBox="1">
            <a:spLocks/>
          </p:cNvSpPr>
          <p:nvPr/>
        </p:nvSpPr>
        <p:spPr>
          <a:xfrm>
            <a:off x="1090023" y="7308983"/>
            <a:ext cx="8732883" cy="9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358"/>
              <a:buFont typeface="Arial" pitchFamily="34" charset="0"/>
              <a:buNone/>
            </a:pPr>
            <a:r>
              <a:rPr lang="en" sz="4800" b="1" dirty="0">
                <a:latin typeface="Poppins" panose="00000500000000000000" pitchFamily="2" charset="0"/>
                <a:cs typeface="Poppins" panose="00000500000000000000" pitchFamily="2" charset="0"/>
              </a:rPr>
              <a:t>Sponsor</a:t>
            </a:r>
            <a:r>
              <a:rPr lang="en" sz="4800" dirty="0">
                <a:latin typeface="Poppins" panose="00000500000000000000" pitchFamily="2" charset="0"/>
                <a:cs typeface="Poppins" panose="00000500000000000000" pitchFamily="2" charset="0"/>
              </a:rPr>
              <a:t> –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358"/>
              <a:buFont typeface="Arial" pitchFamily="34" charset="0"/>
              <a:buNone/>
            </a:pPr>
            <a:endParaRPr lang="en" sz="4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358"/>
              <a:buFont typeface="Arial" pitchFamily="34" charset="0"/>
              <a:buNone/>
            </a:pPr>
            <a:r>
              <a:rPr lang="en" sz="4800" b="1" dirty="0">
                <a:latin typeface="Poppins" panose="00000500000000000000" pitchFamily="2" charset="0"/>
                <a:cs typeface="Poppins" panose="00000500000000000000" pitchFamily="2" charset="0"/>
              </a:rPr>
              <a:t>Track</a:t>
            </a:r>
            <a:r>
              <a:rPr lang="en" sz="4800" dirty="0">
                <a:latin typeface="Poppins" panose="00000500000000000000" pitchFamily="2" charset="0"/>
                <a:cs typeface="Poppins" panose="00000500000000000000" pitchFamily="2" charset="0"/>
              </a:rPr>
              <a:t> - </a:t>
            </a:r>
            <a:r>
              <a:rPr lang="en-IN" sz="4800" dirty="0">
                <a:latin typeface="Poppins" panose="00000500000000000000" pitchFamily="2" charset="0"/>
                <a:cs typeface="Poppins" panose="00000500000000000000" pitchFamily="2" charset="0"/>
              </a:rPr>
              <a:t>Royalty Distribution</a:t>
            </a:r>
          </a:p>
        </p:txBody>
      </p:sp>
      <p:sp>
        <p:nvSpPr>
          <p:cNvPr id="22" name="Google Shape;92;p14">
            <a:extLst>
              <a:ext uri="{FF2B5EF4-FFF2-40B4-BE49-F238E27FC236}">
                <a16:creationId xmlns:a16="http://schemas.microsoft.com/office/drawing/2014/main" id="{7E1E12E4-A2A7-F1EF-1DCF-C16102100239}"/>
              </a:ext>
            </a:extLst>
          </p:cNvPr>
          <p:cNvSpPr txBox="1">
            <a:spLocks/>
          </p:cNvSpPr>
          <p:nvPr/>
        </p:nvSpPr>
        <p:spPr>
          <a:xfrm>
            <a:off x="981129" y="2297571"/>
            <a:ext cx="15820204" cy="12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600" b="1" dirty="0" err="1">
                <a:latin typeface="Poppins" panose="00000500000000000000" pitchFamily="2" charset="0"/>
                <a:cs typeface="Poppins" panose="00000500000000000000" pitchFamily="2" charset="0"/>
              </a:rPr>
              <a:t>ArtBlock</a:t>
            </a:r>
            <a:r>
              <a:rPr lang="en-US" sz="9600" b="1" dirty="0">
                <a:latin typeface="Poppins" panose="00000500000000000000" pitchFamily="2" charset="0"/>
                <a:cs typeface="Poppins" panose="00000500000000000000" pitchFamily="2" charset="0"/>
              </a:rPr>
              <a:t> - Decentralized Art Curation &amp; Investment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8959" y="606597"/>
            <a:ext cx="9274016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UI OR HOSTED LINK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A2B68-CD0B-168D-9523-910C5F2FE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308" y="1476998"/>
            <a:ext cx="9014852" cy="426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AA1114-AA51-5620-9BA2-03C108A3F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8" y="1476998"/>
            <a:ext cx="7763041" cy="426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36144E-3CB1-B847-FCEE-B60768BBF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8" y="6134100"/>
            <a:ext cx="7738003" cy="3698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E8841C-4050-5D72-444D-A6A75D7C57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308" y="6134100"/>
            <a:ext cx="9030092" cy="36981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53080" y="793183"/>
            <a:ext cx="8568214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CURRENT STATUS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C09C13-E22A-795E-2887-8EB6AEF28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16" y="2400300"/>
            <a:ext cx="17976184" cy="73352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8FDBED-48C9-DB99-C40A-F21B383460E9}"/>
              </a:ext>
            </a:extLst>
          </p:cNvPr>
          <p:cNvSpPr txBox="1"/>
          <p:nvPr/>
        </p:nvSpPr>
        <p:spPr>
          <a:xfrm>
            <a:off x="1526687" y="1776624"/>
            <a:ext cx="15621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indent="0">
              <a:buNone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project flow below has been thoroughly implemented and tested</a:t>
            </a:r>
          </a:p>
          <a:p>
            <a:pPr marL="660400" indent="-514350">
              <a:buAutoNum type="arabicPeriod"/>
            </a:pPr>
            <a:endParaRPr lang="en-US" sz="3200" b="0" i="0" dirty="0">
              <a:solidFill>
                <a:srgbClr val="ADBAC7"/>
              </a:solidFill>
              <a:effectLst/>
              <a:latin typeface="Segoe WP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076950" y="4991100"/>
            <a:ext cx="6134100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61848" y="716797"/>
            <a:ext cx="6849904" cy="1279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TEAM DETAILS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5FB4F443-E12F-7369-3A2C-7A48ED2EB607}"/>
              </a:ext>
            </a:extLst>
          </p:cNvPr>
          <p:cNvSpPr txBox="1"/>
          <p:nvPr/>
        </p:nvSpPr>
        <p:spPr>
          <a:xfrm>
            <a:off x="914400" y="4305300"/>
            <a:ext cx="15544800" cy="5264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lnSpc>
                <a:spcPts val="10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Team leader – Kedar Vartak</a:t>
            </a:r>
          </a:p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	</a:t>
            </a:r>
            <a:r>
              <a:rPr lang="en-US" sz="4800" i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   </a:t>
            </a:r>
            <a:r>
              <a:rPr lang="en-US" sz="4800" i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  <a:hlinkClick r:id="rId5"/>
              </a:rPr>
              <a:t>kedar.vartak22@vit.edu</a:t>
            </a:r>
            <a:r>
              <a:rPr lang="en-US" sz="4800" i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 | +91 9325487675</a:t>
            </a:r>
          </a:p>
          <a:p>
            <a:pPr marL="1143000" indent="-1143000">
              <a:lnSpc>
                <a:spcPts val="105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Team member – Harsh </a:t>
            </a:r>
            <a:r>
              <a:rPr lang="en-US" sz="5400" b="1" dirty="0" err="1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Badagandi</a:t>
            </a:r>
            <a:endParaRPr lang="en-US" sz="5400" b="1" dirty="0">
              <a:solidFill>
                <a:srgbClr val="000000"/>
              </a:solidFill>
              <a:latin typeface="Poppins" panose="00000500000000000000" pitchFamily="2" charset="0"/>
              <a:ea typeface="Copperplate Gothic 29 BC"/>
              <a:cs typeface="Poppins" panose="00000500000000000000" pitchFamily="2" charset="0"/>
              <a:sym typeface="Copperplate Gothic 29 BC"/>
            </a:endParaRPr>
          </a:p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	  </a:t>
            </a:r>
            <a:r>
              <a:rPr lang="en-US" sz="4800" i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  <a:hlinkClick r:id="rId6"/>
              </a:rPr>
              <a:t>harshb2204@gmail.com</a:t>
            </a:r>
            <a:r>
              <a:rPr lang="en-US" sz="4800" i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 | +91 7559105287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F2592991-3D29-888E-5950-42AD938C6733}"/>
              </a:ext>
            </a:extLst>
          </p:cNvPr>
          <p:cNvSpPr txBox="1"/>
          <p:nvPr/>
        </p:nvSpPr>
        <p:spPr>
          <a:xfrm>
            <a:off x="323913" y="2472818"/>
            <a:ext cx="17445752" cy="1279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Team Name – Sea King Intern Ships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535" y="1886784"/>
            <a:ext cx="11250930" cy="1279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500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PROBLEM STATEMENT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5EFBB8A9-5FDC-83C1-C1A2-999F65C60815}"/>
              </a:ext>
            </a:extLst>
          </p:cNvPr>
          <p:cNvSpPr txBox="1"/>
          <p:nvPr/>
        </p:nvSpPr>
        <p:spPr>
          <a:xfrm>
            <a:off x="1045536" y="4305300"/>
            <a:ext cx="16196928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44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Develop a blockchain-based platform for fair royalty distribution in media and entertainment. Features include smart contracts for payouts, immutable tracking of content usage, tokenization for fractional ownership, and NFT-based fan engagement</a:t>
            </a:r>
            <a:r>
              <a:rPr lang="en-US" sz="4400" i="0" dirty="0">
                <a:effectLst/>
                <a:latin typeface="ui-sans-serif"/>
              </a:rPr>
              <a:t>.</a:t>
            </a:r>
            <a:endParaRPr lang="en-US" sz="4400" u="none" strike="noStrike" dirty="0">
              <a:latin typeface="Poppins" panose="00000500000000000000" pitchFamily="2" charset="0"/>
              <a:ea typeface="Copperplate Gothic 29 BC"/>
              <a:cs typeface="Poppins" panose="00000500000000000000" pitchFamily="2" charset="0"/>
              <a:sym typeface="Copperplate Gothic 29 B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81600" y="830935"/>
            <a:ext cx="695991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TECH STACK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C686F1-C495-BB1E-D86C-18221F293A90}"/>
              </a:ext>
            </a:extLst>
          </p:cNvPr>
          <p:cNvSpPr txBox="1"/>
          <p:nvPr/>
        </p:nvSpPr>
        <p:spPr>
          <a:xfrm>
            <a:off x="450852" y="1428225"/>
            <a:ext cx="14935200" cy="97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latin typeface="Poppins" panose="00000500000000000000" pitchFamily="2" charset="0"/>
                <a:cs typeface="Poppins" panose="00000500000000000000" pitchFamily="2" charset="0"/>
              </a:rPr>
              <a:t>Frontend Stack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React.js 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– Frontend library</a:t>
            </a:r>
            <a:endParaRPr lang="en-US" alt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Ethers.js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Blockchain interaction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TailwindCSS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– CSS library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Framer motion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Animations library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ReCharts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– Data visualization library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Flutter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App development library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Provider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IN" sz="40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State management solution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alt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Flutter_secure_storage</a:t>
            </a:r>
            <a:r>
              <a:rPr lang="en-IN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secure data storage</a:t>
            </a:r>
            <a:endParaRPr lang="en-US" alt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CE86B55A-9744-197A-9809-BDE0246F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150" y="3372236"/>
            <a:ext cx="2209800" cy="196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Ethers Logo PNG Vector - Download Free Resource">
            <a:extLst>
              <a:ext uri="{FF2B5EF4-FFF2-40B4-BE49-F238E27FC236}">
                <a16:creationId xmlns:a16="http://schemas.microsoft.com/office/drawing/2014/main" id="{04DE7854-F647-E264-E245-B73A7BED3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800" y="1844511"/>
            <a:ext cx="2517322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Tailwindcss wordmark icon vector SVG, PNG download free">
            <a:extLst>
              <a:ext uri="{FF2B5EF4-FFF2-40B4-BE49-F238E27FC236}">
                <a16:creationId xmlns:a16="http://schemas.microsoft.com/office/drawing/2014/main" id="{7FE58F50-F30A-B182-0DBB-6217E2A97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0" y="378627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brand framer motion&quot; Icon - Download for free – Iconduck">
            <a:extLst>
              <a:ext uri="{FF2B5EF4-FFF2-40B4-BE49-F238E27FC236}">
                <a16:creationId xmlns:a16="http://schemas.microsoft.com/office/drawing/2014/main" id="{59061FA9-5403-E72D-7DF6-39E7DDA08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000" y="459215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GitHub - dillonreedy/recharts-jest: Adapting Recharts to use Jest's testing  library. Let's standardize this thing.">
            <a:extLst>
              <a:ext uri="{FF2B5EF4-FFF2-40B4-BE49-F238E27FC236}">
                <a16:creationId xmlns:a16="http://schemas.microsoft.com/office/drawing/2014/main" id="{6892C08E-EA60-5F47-0FAA-77A16299A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4" t="-2500" r="3566" b="50000"/>
          <a:stretch/>
        </p:blipFill>
        <p:spPr bwMode="auto">
          <a:xfrm>
            <a:off x="12454092" y="7501342"/>
            <a:ext cx="5346697" cy="145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Flutter Icon Sticker - Just Stickers : Just Stickers">
            <a:extLst>
              <a:ext uri="{FF2B5EF4-FFF2-40B4-BE49-F238E27FC236}">
                <a16:creationId xmlns:a16="http://schemas.microsoft.com/office/drawing/2014/main" id="{CC8ECA03-A83D-69E6-B3F4-DB78688C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48" y="2635084"/>
            <a:ext cx="1957069" cy="195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9391D-C006-21F2-9FF8-B96ED961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7207FBD-1036-C7D5-4D46-6CC75A602815}"/>
              </a:ext>
            </a:extLst>
          </p:cNvPr>
          <p:cNvSpPr txBox="1"/>
          <p:nvPr/>
        </p:nvSpPr>
        <p:spPr>
          <a:xfrm>
            <a:off x="5373511" y="677150"/>
            <a:ext cx="695991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TECH STACK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86F44C6-918A-F7D2-0AC9-907CDCB3CA65}"/>
              </a:ext>
            </a:extLst>
          </p:cNvPr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E47F0CB-8811-E7B0-D5B2-C31B66C42332}"/>
                </a:ext>
              </a:extLst>
            </p:cNvPr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D2AD355E-46DD-B499-F980-662106193B30}"/>
              </a:ext>
            </a:extLst>
          </p:cNvPr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11D7EEF-8432-29FB-FBA4-A2FE2AE97EB0}"/>
                </a:ext>
              </a:extLst>
            </p:cNvPr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5C99E3E9-EF1D-78CD-9F48-F0732A9B3D8E}"/>
              </a:ext>
            </a:extLst>
          </p:cNvPr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A6A45A-560C-FC41-D347-C7A7932B2464}"/>
              </a:ext>
            </a:extLst>
          </p:cNvPr>
          <p:cNvSpPr txBox="1"/>
          <p:nvPr/>
        </p:nvSpPr>
        <p:spPr>
          <a:xfrm>
            <a:off x="457200" y="1409700"/>
            <a:ext cx="14935200" cy="11408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b="1" dirty="0">
                <a:latin typeface="Poppins" panose="00000500000000000000" pitchFamily="2" charset="0"/>
                <a:cs typeface="Poppins" panose="00000500000000000000" pitchFamily="2" charset="0"/>
              </a:rPr>
              <a:t>Backend and Blockchain Stack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MongoDB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– User data and metadata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ExpressJs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– </a:t>
            </a:r>
            <a:r>
              <a:rPr lang="en-US" altLang="en-US" sz="4000" dirty="0" err="1"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framework</a:t>
            </a:r>
            <a:endParaRPr kumimoji="0" lang="en-US" altLang="en-US" sz="4000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Axios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HTTP Client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IPFS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– </a:t>
            </a:r>
            <a:r>
              <a:rPr lang="en-US" altLang="en-US" sz="4000" dirty="0" err="1">
                <a:latin typeface="Poppins" panose="00000500000000000000" pitchFamily="2" charset="0"/>
                <a:cs typeface="Poppins" panose="00000500000000000000" pitchFamily="2" charset="0"/>
              </a:rPr>
              <a:t>Decentralised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Storage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Pinata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IPFS Pinning Service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MetaMask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– Web3 Wallet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OpenZepplin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– Smart Contracts library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b="1" dirty="0" err="1">
                <a:latin typeface="Poppins" panose="00000500000000000000" pitchFamily="2" charset="0"/>
                <a:cs typeface="Poppins" panose="00000500000000000000" pitchFamily="2" charset="0"/>
              </a:rPr>
              <a:t>Verbwire</a:t>
            </a:r>
            <a:r>
              <a:rPr lang="en-US" alt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 API </a:t>
            </a:r>
            <a:r>
              <a:rPr lang="en-US" alt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– To deploy smart contract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050" name="Picture 2" descr="Mongodb Icons, Logos, Symbols - Free Download in SVG, PNG, ICO | IconScout">
            <a:extLst>
              <a:ext uri="{FF2B5EF4-FFF2-40B4-BE49-F238E27FC236}">
                <a16:creationId xmlns:a16="http://schemas.microsoft.com/office/drawing/2014/main" id="{D5FAC5CA-689B-7951-38A1-1E3A4259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1" y="6357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press js Icons, Logos, Symbols – Free Download PNG, SVG">
            <a:extLst>
              <a:ext uri="{FF2B5EF4-FFF2-40B4-BE49-F238E27FC236}">
                <a16:creationId xmlns:a16="http://schemas.microsoft.com/office/drawing/2014/main" id="{89081CFD-C941-8758-3B36-0CF15DBA8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496" y="137523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096499D-32D5-345B-E78F-081B1EAA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538" y="324761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xios logo - Social media &amp; Logos Icons">
            <a:extLst>
              <a:ext uri="{FF2B5EF4-FFF2-40B4-BE49-F238E27FC236}">
                <a16:creationId xmlns:a16="http://schemas.microsoft.com/office/drawing/2014/main" id="{9640F5B3-E231-DF79-8FF5-56935C07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96" y="7506039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ñata - Free cultures icons">
            <a:extLst>
              <a:ext uri="{FF2B5EF4-FFF2-40B4-BE49-F238E27FC236}">
                <a16:creationId xmlns:a16="http://schemas.microsoft.com/office/drawing/2014/main" id="{D240BC5E-D7F4-D495-5288-62521C9E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955" y="4359781"/>
            <a:ext cx="2564206" cy="25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penzeppelin Logo PNG Vectors Free Download">
            <a:extLst>
              <a:ext uri="{FF2B5EF4-FFF2-40B4-BE49-F238E27FC236}">
                <a16:creationId xmlns:a16="http://schemas.microsoft.com/office/drawing/2014/main" id="{828DCB63-D9AD-97C0-0DCC-9F58D7553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9335" y="3261709"/>
            <a:ext cx="3505713" cy="350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CE7BF6-318D-3E13-145F-CE0DBBB5F2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06000" y="6304808"/>
            <a:ext cx="6383959" cy="11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3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00600" y="1166246"/>
            <a:ext cx="8356521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API MODEL USED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673F4-A09B-2377-CF27-667B00BB726A}"/>
              </a:ext>
            </a:extLst>
          </p:cNvPr>
          <p:cNvSpPr txBox="1"/>
          <p:nvPr/>
        </p:nvSpPr>
        <p:spPr>
          <a:xfrm>
            <a:off x="762000" y="2552700"/>
            <a:ext cx="17297400" cy="7592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5400" b="1" i="0" u="none" strike="noStrike" cap="none" normalizeH="0" baseline="0" dirty="0" err="1">
                <a:ln>
                  <a:noFill/>
                </a:ln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Verbwire</a:t>
            </a:r>
            <a:r>
              <a:rPr lang="en-US" altLang="en-US" sz="5400" b="1" dirty="0">
                <a:latin typeface="Poppins" panose="00000500000000000000" pitchFamily="2" charset="0"/>
                <a:cs typeface="Poppins" panose="00000500000000000000" pitchFamily="2" charset="0"/>
              </a:rPr>
              <a:t> API – </a:t>
            </a:r>
            <a:r>
              <a:rPr lang="en-US" altLang="en-US" sz="4800" dirty="0">
                <a:latin typeface="Poppins" panose="00000500000000000000" pitchFamily="2" charset="0"/>
                <a:cs typeface="Poppins" panose="00000500000000000000" pitchFamily="2" charset="0"/>
              </a:rPr>
              <a:t>for smart contract deployment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when a user registers for our platform our application sends a POST request to </a:t>
            </a:r>
            <a:r>
              <a:rPr lang="en-IN" sz="3600" i="0" dirty="0">
                <a:effectLst/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https://api.verbwire.com/v1/nft/deploy/deployContract</a:t>
            </a:r>
            <a:r>
              <a:rPr lang="en-IN" sz="36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and deploys a smart </a:t>
            </a:r>
            <a:r>
              <a:rPr lang="en-IN" sz="32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contract </a:t>
            </a:r>
            <a:r>
              <a:rPr lang="en-IN" sz="36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which then provides us with a deployed wallet address which is stored in local storage as well as in </a:t>
            </a:r>
            <a:r>
              <a:rPr lang="en-IN" sz="3600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MongoDb</a:t>
            </a:r>
            <a:r>
              <a:rPr lang="en-IN" sz="36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storage for user</a:t>
            </a:r>
            <a:endParaRPr lang="en-US" altLang="en-US" sz="3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5400" b="1" dirty="0">
                <a:latin typeface="Poppins" panose="00000500000000000000" pitchFamily="2" charset="0"/>
                <a:cs typeface="Poppins" panose="00000500000000000000" pitchFamily="2" charset="0"/>
              </a:rPr>
              <a:t>2.   </a:t>
            </a:r>
            <a:r>
              <a:rPr lang="en-US" altLang="en-US" sz="5400" b="1" dirty="0" err="1">
                <a:latin typeface="Poppins" panose="00000500000000000000" pitchFamily="2" charset="0"/>
                <a:cs typeface="Poppins" panose="00000500000000000000" pitchFamily="2" charset="0"/>
              </a:rPr>
              <a:t>Verbwire</a:t>
            </a:r>
            <a:r>
              <a:rPr lang="en-US" altLang="en-US" sz="5400" b="1" dirty="0">
                <a:latin typeface="Poppins" panose="00000500000000000000" pitchFamily="2" charset="0"/>
                <a:cs typeface="Poppins" panose="00000500000000000000" pitchFamily="2" charset="0"/>
              </a:rPr>
              <a:t> Magic Pilot AI API – </a:t>
            </a:r>
            <a:r>
              <a:rPr lang="en-US" altLang="en-US" sz="4800" dirty="0">
                <a:latin typeface="Poppins" panose="00000500000000000000" pitchFamily="2" charset="0"/>
                <a:cs typeface="Poppins" panose="00000500000000000000" pitchFamily="2" charset="0"/>
              </a:rPr>
              <a:t>used for overall application development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1" i="0" u="none" strike="noStrike" cap="none" normalizeH="0" baseline="0" dirty="0">
              <a:ln>
                <a:noFill/>
              </a:ln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86470" y="659382"/>
            <a:ext cx="5334000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FEATURES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54CDE-7FC9-66CD-644A-93CC3BB28742}"/>
              </a:ext>
            </a:extLst>
          </p:cNvPr>
          <p:cNvSpPr txBox="1"/>
          <p:nvPr/>
        </p:nvSpPr>
        <p:spPr>
          <a:xfrm>
            <a:off x="609600" y="1996172"/>
            <a:ext cx="17068800" cy="7709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indent="0">
              <a:buNone/>
            </a:pPr>
            <a:r>
              <a:rPr lang="en-US" sz="32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ArtBlock</a:t>
            </a: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revolutionizes digital art distribution and investment through blockchain technology and decentralized curation. Our solution addresses key challenges in art monetization, ownership verification, and fair revenue distribution</a:t>
            </a:r>
          </a:p>
          <a:p>
            <a:pPr marL="14605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32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Core</a:t>
            </a:r>
            <a:r>
              <a:rPr lang="fr-FR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32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Feaures</a:t>
            </a:r>
            <a:r>
              <a:rPr lang="fr-FR" sz="32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–</a:t>
            </a:r>
          </a:p>
          <a:p>
            <a:pPr algn="l">
              <a:buFont typeface="+mj-lt"/>
              <a:buAutoNum type="arabicPeriod"/>
            </a:pPr>
            <a:r>
              <a:rPr lang="fr-FR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Smart </a:t>
            </a:r>
            <a:r>
              <a:rPr lang="fr-FR" sz="32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Contract</a:t>
            </a:r>
            <a:r>
              <a:rPr lang="fr-FR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Infrastructure</a:t>
            </a:r>
            <a:r>
              <a:rPr lang="fr-FR" sz="3200" b="1" dirty="0">
                <a:latin typeface="Poppins" panose="00000500000000000000" pitchFamily="2" charset="0"/>
                <a:cs typeface="Poppins" panose="00000500000000000000" pitchFamily="2" charset="0"/>
              </a:rPr>
              <a:t>   	                      	</a:t>
            </a:r>
            <a:r>
              <a:rPr lang="fr-FR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2. </a:t>
            </a:r>
            <a:r>
              <a:rPr lang="en-IN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Gallery System</a:t>
            </a:r>
            <a:endParaRPr lang="fr-FR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ERC-721 tokens for art ownership			 	 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Curator-managed spaces</a:t>
            </a: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Automated revenue distribution			 	 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Professional validation</a:t>
            </a: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Transparent gallery selection				 	 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Cross-platform visibility</a:t>
            </a: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Real-time payment splitting				 	 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Community engagement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46050" indent="0">
              <a:buNone/>
            </a:pPr>
            <a:r>
              <a:rPr lang="en-IN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3. Tokenized Ownership	                                                  4. Revenue Distribution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Fractional art ownership			   		 	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Artist share (8</a:t>
            </a:r>
            <a:r>
              <a:rPr lang="en-IN" sz="3200" dirty="0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%)</a:t>
            </a: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Transparent revenue sharing				 	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Curator share (10%)</a:t>
            </a: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Verifiable scarcity					 	 	</a:t>
            </a:r>
            <a:r>
              <a:rPr lang="en-IN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Platform fee (5%)</a:t>
            </a: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Investment tracking					</a:t>
            </a:r>
            <a:endParaRPr lang="en-US" sz="3200" b="0" i="0" dirty="0">
              <a:solidFill>
                <a:srgbClr val="ADBAC7"/>
              </a:solidFill>
              <a:effectLst/>
              <a:latin typeface="Segoe WP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45217" y="822570"/>
            <a:ext cx="7197566" cy="84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DIAGRAM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493D1B-641D-9488-9A5B-3EC3E671F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7" y="1508081"/>
            <a:ext cx="18100026" cy="86499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14800" y="1175738"/>
            <a:ext cx="9296400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149"/>
              </a:lnSpc>
              <a:spcBef>
                <a:spcPct val="0"/>
              </a:spcBef>
            </a:pPr>
            <a:r>
              <a:rPr lang="en-US" sz="7500" b="1" u="none" strike="noStrike" dirty="0">
                <a:solidFill>
                  <a:srgbClr val="000000"/>
                </a:solidFill>
                <a:latin typeface="Poppins" panose="00000500000000000000" pitchFamily="2" charset="0"/>
                <a:ea typeface="Copperplate Gothic 29 BC"/>
                <a:cs typeface="Poppins" panose="00000500000000000000" pitchFamily="2" charset="0"/>
                <a:sym typeface="Copperplate Gothic 29 BC"/>
              </a:rPr>
              <a:t>IMPLEMENTATION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9991" y="319701"/>
            <a:ext cx="1895410" cy="473482"/>
            <a:chOff x="0" y="0"/>
            <a:chExt cx="2527213" cy="6313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27213" cy="631310"/>
            </a:xfrm>
            <a:custGeom>
              <a:avLst/>
              <a:gdLst/>
              <a:ahLst/>
              <a:cxnLst/>
              <a:rect l="l" t="t" r="r" b="b"/>
              <a:pathLst>
                <a:path w="2527213" h="631310">
                  <a:moveTo>
                    <a:pt x="0" y="0"/>
                  </a:moveTo>
                  <a:lnTo>
                    <a:pt x="2527213" y="0"/>
                  </a:lnTo>
                  <a:lnTo>
                    <a:pt x="2527213" y="631310"/>
                  </a:lnTo>
                  <a:lnTo>
                    <a:pt x="0" y="631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6894987" y="793183"/>
            <a:ext cx="1010413" cy="453542"/>
            <a:chOff x="0" y="0"/>
            <a:chExt cx="1347218" cy="604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218" cy="604723"/>
            </a:xfrm>
            <a:custGeom>
              <a:avLst/>
              <a:gdLst/>
              <a:ahLst/>
              <a:cxnLst/>
              <a:rect l="l" t="t" r="r" b="b"/>
              <a:pathLst>
                <a:path w="1347218" h="604723">
                  <a:moveTo>
                    <a:pt x="0" y="0"/>
                  </a:moveTo>
                  <a:lnTo>
                    <a:pt x="1347218" y="0"/>
                  </a:lnTo>
                  <a:lnTo>
                    <a:pt x="1347218" y="604723"/>
                  </a:lnTo>
                  <a:lnTo>
                    <a:pt x="0" y="60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23913" y="319701"/>
            <a:ext cx="2258031" cy="714898"/>
          </a:xfrm>
          <a:custGeom>
            <a:avLst/>
            <a:gdLst/>
            <a:ahLst/>
            <a:cxnLst/>
            <a:rect l="l" t="t" r="r" b="b"/>
            <a:pathLst>
              <a:path w="2258031" h="714898">
                <a:moveTo>
                  <a:pt x="0" y="0"/>
                </a:moveTo>
                <a:lnTo>
                  <a:pt x="2258031" y="0"/>
                </a:lnTo>
                <a:lnTo>
                  <a:pt x="2258031" y="714898"/>
                </a:lnTo>
                <a:lnTo>
                  <a:pt x="0" y="714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59" t="-136408" r="-40839" b="-146893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2CBDA-7EAD-5CAE-8F73-F04FACB54EC4}"/>
              </a:ext>
            </a:extLst>
          </p:cNvPr>
          <p:cNvSpPr txBox="1"/>
          <p:nvPr/>
        </p:nvSpPr>
        <p:spPr>
          <a:xfrm>
            <a:off x="609600" y="2999732"/>
            <a:ext cx="170688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indent="0">
              <a:buNone/>
            </a:pPr>
            <a:r>
              <a:rPr lang="en-US" sz="3200" b="1" i="0" dirty="0" err="1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ArtBlock</a:t>
            </a:r>
            <a:r>
              <a:rPr lang="en-US" sz="3200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is divided into a web application and a mobile application. The web application is further divided into 3 parts</a:t>
            </a:r>
          </a:p>
          <a:p>
            <a:pPr marL="146050" indent="0">
              <a:buNone/>
            </a:pPr>
            <a:endParaRPr lang="en-US" sz="3200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60400" indent="-514350">
              <a:buAutoNum type="arabicPeriod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Artists</a:t>
            </a:r>
          </a:p>
          <a:p>
            <a:pPr marL="660400" indent="-514350">
              <a:buAutoNum type="arabicPeriod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Gallery curators</a:t>
            </a:r>
          </a:p>
          <a:p>
            <a:pPr marL="660400" indent="-514350">
              <a:buAutoNum type="arabicPeriod"/>
            </a:pP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Investors</a:t>
            </a:r>
          </a:p>
          <a:p>
            <a:pPr marL="660400" indent="-514350">
              <a:buAutoNum type="arabicPeriod"/>
            </a:pP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46050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where </a:t>
            </a:r>
            <a:r>
              <a:rPr lang="en-US" sz="3200" u="sng" dirty="0">
                <a:latin typeface="Poppins" panose="00000500000000000000" pitchFamily="2" charset="0"/>
                <a:cs typeface="Poppins" panose="00000500000000000000" pitchFamily="2" charset="0"/>
              </a:rPr>
              <a:t>33.3% or 1/3</a:t>
            </a:r>
            <a:r>
              <a:rPr lang="en-US" sz="3200" u="sng" baseline="30000" dirty="0">
                <a:latin typeface="Poppins" panose="00000500000000000000" pitchFamily="2" charset="0"/>
                <a:cs typeface="Poppins" panose="00000500000000000000" pitchFamily="2" charset="0"/>
              </a:rPr>
              <a:t>rd</a:t>
            </a:r>
            <a:r>
              <a:rPr lang="en-US" sz="3200" u="sng" dirty="0">
                <a:latin typeface="Poppins" panose="00000500000000000000" pitchFamily="2" charset="0"/>
                <a:cs typeface="Poppins" panose="00000500000000000000" pitchFamily="2" charset="0"/>
              </a:rPr>
              <a:t> percent of the project 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has been completed. Frontend in its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entirerity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has been completed for web application and mobile application both</a:t>
            </a:r>
          </a:p>
          <a:p>
            <a:pPr marL="146050"/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46050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The implementation can be checked on </a:t>
            </a:r>
            <a:r>
              <a:rPr lang="en-US" sz="3200" dirty="0" err="1"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– </a:t>
            </a:r>
          </a:p>
          <a:p>
            <a:pPr marL="146050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https://github.com/kedarvartak/ArtBlock-Defi-Protocol</a:t>
            </a: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60400" indent="-514350">
              <a:buAutoNum type="arabicPeriod"/>
            </a:pPr>
            <a:endParaRPr lang="en-US" sz="3200" b="0" i="0" dirty="0">
              <a:solidFill>
                <a:srgbClr val="ADBAC7"/>
              </a:solidFill>
              <a:effectLst/>
              <a:latin typeface="Segoe WP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521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Segoe WPC</vt:lpstr>
      <vt:lpstr>Arial</vt:lpstr>
      <vt:lpstr>Calibri</vt:lpstr>
      <vt:lpstr>Glacial Indifference Bold</vt:lpstr>
      <vt:lpstr>ui-sans-serif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CodeZilla'25 Template</dc:title>
  <dc:creator>hp</dc:creator>
  <cp:lastModifiedBy>Kedar Vartak</cp:lastModifiedBy>
  <cp:revision>4</cp:revision>
  <dcterms:created xsi:type="dcterms:W3CDTF">2006-08-16T00:00:00Z</dcterms:created>
  <dcterms:modified xsi:type="dcterms:W3CDTF">2025-01-11T07:05:10Z</dcterms:modified>
  <dc:identifier>DAGb1J49Sfk</dc:identifier>
</cp:coreProperties>
</file>