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1" r:id="rId4"/>
    <p:sldId id="258" r:id="rId5"/>
    <p:sldId id="262" r:id="rId6"/>
    <p:sldId id="259" r:id="rId7"/>
    <p:sldId id="263" r:id="rId8"/>
    <p:sldId id="260" r:id="rId9"/>
  </p:sldIdLst>
  <p:sldSz cx="18288000" cy="10287000"/>
  <p:notesSz cx="6858000" cy="9144000"/>
  <p:embeddedFontLst>
    <p:embeddedFont>
      <p:font typeface="Arial Bold" panose="020B0704020202020204" pitchFamily="34" charset="0"/>
      <p:regular r:id="rId10"/>
      <p:bold r:id="rId11"/>
    </p:embeddedFont>
    <p:embeddedFont>
      <p:font typeface="Open Sans Extra Bold" panose="020B0604020202020204" charset="0"/>
      <p:regular r:id="rId12"/>
    </p:embeddedFont>
    <p:embeddedFont>
      <p:font typeface="Poppins" panose="00000500000000000000" pitchFamily="2" charset="0"/>
      <p:regular r:id="rId13"/>
      <p:bold r:id="rId14"/>
      <p:italic r:id="rId15"/>
      <p:boldItalic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1D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0" d="100"/>
          <a:sy n="50" d="100"/>
        </p:scale>
        <p:origin x="87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diagrams/_rels/data1.xml.rels><?xml version="1.0" encoding="UTF-8" standalone="yes"?>
<Relationships xmlns="http://schemas.openxmlformats.org/package/2006/relationships"><Relationship Id="rId1" Type="http://schemas.openxmlformats.org/officeDocument/2006/relationships/hyperlink" Target="mailto:kedar.vartak22@vit.edu"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mailto:kedar.vartak22@vit.edu"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F27ED9-52DA-4183-94BB-05C2A6D4E19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F6042D63-249C-4206-8447-7255E8365438}">
      <dgm:prSet phldrT="[Text]"/>
      <dgm:spPr/>
      <dgm:t>
        <a:bodyPr/>
        <a:lstStyle/>
        <a:p>
          <a:r>
            <a:rPr lang="en-US" dirty="0">
              <a:latin typeface="Poppins" panose="00000500000000000000" pitchFamily="2" charset="0"/>
              <a:cs typeface="Poppins" panose="00000500000000000000" pitchFamily="2" charset="0"/>
            </a:rPr>
            <a:t>Kedar Vartak</a:t>
          </a:r>
        </a:p>
        <a:p>
          <a:r>
            <a:rPr lang="en-US" dirty="0">
              <a:latin typeface="Poppins" panose="00000500000000000000" pitchFamily="2" charset="0"/>
              <a:cs typeface="Poppins" panose="00000500000000000000" pitchFamily="2" charset="0"/>
              <a:hlinkClick xmlns:r="http://schemas.openxmlformats.org/officeDocument/2006/relationships" r:id="rId1"/>
            </a:rPr>
            <a:t>kedar.vartak22@vit.edu</a:t>
          </a:r>
          <a:endParaRPr lang="en-US" dirty="0">
            <a:latin typeface="Poppins" panose="00000500000000000000" pitchFamily="2" charset="0"/>
            <a:cs typeface="Poppins" panose="00000500000000000000" pitchFamily="2" charset="0"/>
          </a:endParaRPr>
        </a:p>
        <a:p>
          <a:r>
            <a:rPr lang="en-US" dirty="0">
              <a:latin typeface="Poppins" panose="00000500000000000000" pitchFamily="2" charset="0"/>
              <a:cs typeface="Poppins" panose="00000500000000000000" pitchFamily="2" charset="0"/>
            </a:rPr>
            <a:t>+91 9325487675</a:t>
          </a:r>
        </a:p>
        <a:p>
          <a:r>
            <a:rPr lang="en-IN" dirty="0">
              <a:latin typeface="Poppins" panose="00000500000000000000" pitchFamily="2" charset="0"/>
              <a:cs typeface="Poppins" panose="00000500000000000000" pitchFamily="2" charset="0"/>
            </a:rPr>
            <a:t>TY - Artificial Intelligence and Data Science</a:t>
          </a:r>
        </a:p>
      </dgm:t>
    </dgm:pt>
    <dgm:pt modelId="{52B8A9E4-A868-4434-B8A0-6B1B28DDF263}" type="parTrans" cxnId="{FF64953F-BED5-42DC-B3F9-9F87EDF161FC}">
      <dgm:prSet/>
      <dgm:spPr/>
      <dgm:t>
        <a:bodyPr/>
        <a:lstStyle/>
        <a:p>
          <a:endParaRPr lang="en-IN"/>
        </a:p>
      </dgm:t>
    </dgm:pt>
    <dgm:pt modelId="{C434B074-B4DF-45E2-83B1-FDE60AF12682}" type="sibTrans" cxnId="{FF64953F-BED5-42DC-B3F9-9F87EDF161FC}">
      <dgm:prSet/>
      <dgm:spPr/>
      <dgm:t>
        <a:bodyPr/>
        <a:lstStyle/>
        <a:p>
          <a:endParaRPr lang="en-IN"/>
        </a:p>
      </dgm:t>
    </dgm:pt>
    <dgm:pt modelId="{947B93EF-84FF-4FC7-91BF-188AA0A7955C}">
      <dgm:prSet phldrT="[Text]"/>
      <dgm:spPr/>
      <dgm:t>
        <a:bodyPr/>
        <a:lstStyle/>
        <a:p>
          <a:r>
            <a:rPr lang="en-US" dirty="0" err="1">
              <a:latin typeface="Poppins" panose="00000500000000000000" pitchFamily="2" charset="0"/>
              <a:cs typeface="Poppins" panose="00000500000000000000" pitchFamily="2" charset="0"/>
            </a:rPr>
            <a:t>Tanishka</a:t>
          </a:r>
          <a:r>
            <a:rPr lang="en-US" dirty="0">
              <a:latin typeface="Poppins" panose="00000500000000000000" pitchFamily="2" charset="0"/>
              <a:cs typeface="Poppins" panose="00000500000000000000" pitchFamily="2" charset="0"/>
            </a:rPr>
            <a:t> Pimple </a:t>
          </a:r>
        </a:p>
        <a:p>
          <a:r>
            <a:rPr lang="en-US" dirty="0">
              <a:latin typeface="Poppins" panose="00000500000000000000" pitchFamily="2" charset="0"/>
              <a:cs typeface="Poppins" panose="00000500000000000000" pitchFamily="2" charset="0"/>
              <a:hlinkClick xmlns:r="http://schemas.openxmlformats.org/officeDocument/2006/relationships" r:id="rId1"/>
            </a:rPr>
            <a:t>tanishka.pimple22@vit.edu</a:t>
          </a:r>
          <a:endParaRPr lang="en-US" dirty="0">
            <a:latin typeface="Poppins" panose="00000500000000000000" pitchFamily="2" charset="0"/>
            <a:cs typeface="Poppins" panose="00000500000000000000" pitchFamily="2" charset="0"/>
          </a:endParaRPr>
        </a:p>
        <a:p>
          <a:r>
            <a:rPr lang="en-US" dirty="0">
              <a:latin typeface="Poppins" panose="00000500000000000000" pitchFamily="2" charset="0"/>
              <a:cs typeface="Poppins" panose="00000500000000000000" pitchFamily="2" charset="0"/>
            </a:rPr>
            <a:t>+91 7249352733</a:t>
          </a:r>
        </a:p>
        <a:p>
          <a:r>
            <a:rPr lang="en-IN" dirty="0">
              <a:latin typeface="Poppins" panose="00000500000000000000" pitchFamily="2" charset="0"/>
              <a:cs typeface="Poppins" panose="00000500000000000000" pitchFamily="2" charset="0"/>
            </a:rPr>
            <a:t>TY - Artificial Intelligence and Data Science</a:t>
          </a:r>
        </a:p>
      </dgm:t>
    </dgm:pt>
    <dgm:pt modelId="{F42F58B7-7503-48AD-8187-027051B9AAC2}" type="parTrans" cxnId="{292C4EA8-845E-4959-B14C-98BDC08B6187}">
      <dgm:prSet/>
      <dgm:spPr/>
      <dgm:t>
        <a:bodyPr/>
        <a:lstStyle/>
        <a:p>
          <a:endParaRPr lang="en-IN"/>
        </a:p>
      </dgm:t>
    </dgm:pt>
    <dgm:pt modelId="{02E3B624-D6CA-43D4-A082-7143D87E915C}" type="sibTrans" cxnId="{292C4EA8-845E-4959-B14C-98BDC08B6187}">
      <dgm:prSet/>
      <dgm:spPr/>
      <dgm:t>
        <a:bodyPr/>
        <a:lstStyle/>
        <a:p>
          <a:endParaRPr lang="en-IN"/>
        </a:p>
      </dgm:t>
    </dgm:pt>
    <dgm:pt modelId="{0691298F-CB9D-4C49-A255-D6B4C653E123}">
      <dgm:prSet phldrT="[Text]"/>
      <dgm:spPr/>
      <dgm:t>
        <a:bodyPr/>
        <a:lstStyle/>
        <a:p>
          <a:r>
            <a:rPr lang="en-US" dirty="0">
              <a:latin typeface="Poppins" panose="00000500000000000000" pitchFamily="2" charset="0"/>
              <a:cs typeface="Poppins" panose="00000500000000000000" pitchFamily="2" charset="0"/>
            </a:rPr>
            <a:t>Varun Sahu </a:t>
          </a:r>
        </a:p>
        <a:p>
          <a:r>
            <a:rPr lang="en-US" dirty="0">
              <a:latin typeface="Poppins" panose="00000500000000000000" pitchFamily="2" charset="0"/>
              <a:cs typeface="Poppins" panose="00000500000000000000" pitchFamily="2" charset="0"/>
              <a:hlinkClick xmlns:r="http://schemas.openxmlformats.org/officeDocument/2006/relationships" r:id="rId1"/>
            </a:rPr>
            <a:t>manish.varun22@vit.edu</a:t>
          </a:r>
          <a:endParaRPr lang="en-US" dirty="0">
            <a:latin typeface="Poppins" panose="00000500000000000000" pitchFamily="2" charset="0"/>
            <a:cs typeface="Poppins" panose="00000500000000000000" pitchFamily="2" charset="0"/>
          </a:endParaRPr>
        </a:p>
        <a:p>
          <a:r>
            <a:rPr lang="en-US" dirty="0">
              <a:latin typeface="Poppins" panose="00000500000000000000" pitchFamily="2" charset="0"/>
              <a:cs typeface="Poppins" panose="00000500000000000000" pitchFamily="2" charset="0"/>
            </a:rPr>
            <a:t>+91 8055553988</a:t>
          </a:r>
        </a:p>
        <a:p>
          <a:r>
            <a:rPr lang="en-IN" dirty="0">
              <a:latin typeface="Poppins" panose="00000500000000000000" pitchFamily="2" charset="0"/>
              <a:cs typeface="Poppins" panose="00000500000000000000" pitchFamily="2" charset="0"/>
            </a:rPr>
            <a:t>TY - Artificial Intelligence and Data Science</a:t>
          </a:r>
        </a:p>
      </dgm:t>
    </dgm:pt>
    <dgm:pt modelId="{5311D572-20EE-44FC-9F4C-E31349F0957D}" type="parTrans" cxnId="{2E82C214-632B-433D-BB49-D18A8042F1E2}">
      <dgm:prSet/>
      <dgm:spPr/>
      <dgm:t>
        <a:bodyPr/>
        <a:lstStyle/>
        <a:p>
          <a:endParaRPr lang="en-IN"/>
        </a:p>
      </dgm:t>
    </dgm:pt>
    <dgm:pt modelId="{69F51525-D189-453D-B7FD-1180C0F56C64}" type="sibTrans" cxnId="{2E82C214-632B-433D-BB49-D18A8042F1E2}">
      <dgm:prSet/>
      <dgm:spPr/>
      <dgm:t>
        <a:bodyPr/>
        <a:lstStyle/>
        <a:p>
          <a:endParaRPr lang="en-IN"/>
        </a:p>
      </dgm:t>
    </dgm:pt>
    <dgm:pt modelId="{E32F1714-E6A0-41FC-9384-DAB1339AEB93}" type="pres">
      <dgm:prSet presAssocID="{C9F27ED9-52DA-4183-94BB-05C2A6D4E199}" presName="diagram" presStyleCnt="0">
        <dgm:presLayoutVars>
          <dgm:dir/>
          <dgm:resizeHandles val="exact"/>
        </dgm:presLayoutVars>
      </dgm:prSet>
      <dgm:spPr/>
    </dgm:pt>
    <dgm:pt modelId="{8199735D-BD30-4DA2-8260-002E32FE9CEF}" type="pres">
      <dgm:prSet presAssocID="{F6042D63-249C-4206-8447-7255E8365438}" presName="node" presStyleLbl="node1" presStyleIdx="0" presStyleCnt="3">
        <dgm:presLayoutVars>
          <dgm:bulletEnabled val="1"/>
        </dgm:presLayoutVars>
      </dgm:prSet>
      <dgm:spPr/>
    </dgm:pt>
    <dgm:pt modelId="{1A28C248-764E-4199-BC1A-EBBC6EEF5900}" type="pres">
      <dgm:prSet presAssocID="{C434B074-B4DF-45E2-83B1-FDE60AF12682}" presName="sibTrans" presStyleCnt="0"/>
      <dgm:spPr/>
    </dgm:pt>
    <dgm:pt modelId="{B0EEFCF4-F21F-49E2-B1CD-27DE29F0BAA1}" type="pres">
      <dgm:prSet presAssocID="{947B93EF-84FF-4FC7-91BF-188AA0A7955C}" presName="node" presStyleLbl="node1" presStyleIdx="1" presStyleCnt="3">
        <dgm:presLayoutVars>
          <dgm:bulletEnabled val="1"/>
        </dgm:presLayoutVars>
      </dgm:prSet>
      <dgm:spPr/>
    </dgm:pt>
    <dgm:pt modelId="{94735E52-A117-4C0B-A6DE-4B05B99D5FA6}" type="pres">
      <dgm:prSet presAssocID="{02E3B624-D6CA-43D4-A082-7143D87E915C}" presName="sibTrans" presStyleCnt="0"/>
      <dgm:spPr/>
    </dgm:pt>
    <dgm:pt modelId="{5D7EB8E0-ECDB-4578-B80D-A170C967E77C}" type="pres">
      <dgm:prSet presAssocID="{0691298F-CB9D-4C49-A255-D6B4C653E123}" presName="node" presStyleLbl="node1" presStyleIdx="2" presStyleCnt="3">
        <dgm:presLayoutVars>
          <dgm:bulletEnabled val="1"/>
        </dgm:presLayoutVars>
      </dgm:prSet>
      <dgm:spPr/>
    </dgm:pt>
  </dgm:ptLst>
  <dgm:cxnLst>
    <dgm:cxn modelId="{2E82C214-632B-433D-BB49-D18A8042F1E2}" srcId="{C9F27ED9-52DA-4183-94BB-05C2A6D4E199}" destId="{0691298F-CB9D-4C49-A255-D6B4C653E123}" srcOrd="2" destOrd="0" parTransId="{5311D572-20EE-44FC-9F4C-E31349F0957D}" sibTransId="{69F51525-D189-453D-B7FD-1180C0F56C64}"/>
    <dgm:cxn modelId="{FF64953F-BED5-42DC-B3F9-9F87EDF161FC}" srcId="{C9F27ED9-52DA-4183-94BB-05C2A6D4E199}" destId="{F6042D63-249C-4206-8447-7255E8365438}" srcOrd="0" destOrd="0" parTransId="{52B8A9E4-A868-4434-B8A0-6B1B28DDF263}" sibTransId="{C434B074-B4DF-45E2-83B1-FDE60AF12682}"/>
    <dgm:cxn modelId="{B9399067-EDF5-4088-90C1-174365716AEB}" type="presOf" srcId="{F6042D63-249C-4206-8447-7255E8365438}" destId="{8199735D-BD30-4DA2-8260-002E32FE9CEF}" srcOrd="0" destOrd="0" presId="urn:microsoft.com/office/officeart/2005/8/layout/default"/>
    <dgm:cxn modelId="{2C008F4E-B356-42B6-8B6B-57B41D984927}" type="presOf" srcId="{0691298F-CB9D-4C49-A255-D6B4C653E123}" destId="{5D7EB8E0-ECDB-4578-B80D-A170C967E77C}" srcOrd="0" destOrd="0" presId="urn:microsoft.com/office/officeart/2005/8/layout/default"/>
    <dgm:cxn modelId="{292C4EA8-845E-4959-B14C-98BDC08B6187}" srcId="{C9F27ED9-52DA-4183-94BB-05C2A6D4E199}" destId="{947B93EF-84FF-4FC7-91BF-188AA0A7955C}" srcOrd="1" destOrd="0" parTransId="{F42F58B7-7503-48AD-8187-027051B9AAC2}" sibTransId="{02E3B624-D6CA-43D4-A082-7143D87E915C}"/>
    <dgm:cxn modelId="{4F5A20CF-7F22-40A2-8B94-0C7A09DF3872}" type="presOf" srcId="{C9F27ED9-52DA-4183-94BB-05C2A6D4E199}" destId="{E32F1714-E6A0-41FC-9384-DAB1339AEB93}" srcOrd="0" destOrd="0" presId="urn:microsoft.com/office/officeart/2005/8/layout/default"/>
    <dgm:cxn modelId="{5A5893FD-F746-48E4-A4CF-88F41048493D}" type="presOf" srcId="{947B93EF-84FF-4FC7-91BF-188AA0A7955C}" destId="{B0EEFCF4-F21F-49E2-B1CD-27DE29F0BAA1}" srcOrd="0" destOrd="0" presId="urn:microsoft.com/office/officeart/2005/8/layout/default"/>
    <dgm:cxn modelId="{00BA6E2B-64A1-46F5-8E32-E5C5926570CD}" type="presParOf" srcId="{E32F1714-E6A0-41FC-9384-DAB1339AEB93}" destId="{8199735D-BD30-4DA2-8260-002E32FE9CEF}" srcOrd="0" destOrd="0" presId="urn:microsoft.com/office/officeart/2005/8/layout/default"/>
    <dgm:cxn modelId="{503DC7AC-699F-40DC-BB9A-E9C7B87EBB4A}" type="presParOf" srcId="{E32F1714-E6A0-41FC-9384-DAB1339AEB93}" destId="{1A28C248-764E-4199-BC1A-EBBC6EEF5900}" srcOrd="1" destOrd="0" presId="urn:microsoft.com/office/officeart/2005/8/layout/default"/>
    <dgm:cxn modelId="{D5A3EB4A-BCFE-4B9C-BD01-72F37998FCA2}" type="presParOf" srcId="{E32F1714-E6A0-41FC-9384-DAB1339AEB93}" destId="{B0EEFCF4-F21F-49E2-B1CD-27DE29F0BAA1}" srcOrd="2" destOrd="0" presId="urn:microsoft.com/office/officeart/2005/8/layout/default"/>
    <dgm:cxn modelId="{E4F2F86D-2DAE-417E-838D-34C70B863E0D}" type="presParOf" srcId="{E32F1714-E6A0-41FC-9384-DAB1339AEB93}" destId="{94735E52-A117-4C0B-A6DE-4B05B99D5FA6}" srcOrd="3" destOrd="0" presId="urn:microsoft.com/office/officeart/2005/8/layout/default"/>
    <dgm:cxn modelId="{42C6A18B-0C25-4C4D-BA37-8FA98B653AF1}" type="presParOf" srcId="{E32F1714-E6A0-41FC-9384-DAB1339AEB93}" destId="{5D7EB8E0-ECDB-4578-B80D-A170C967E77C}"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99735D-BD30-4DA2-8260-002E32FE9CEF}">
      <dsp:nvSpPr>
        <dsp:cNvPr id="0" name=""/>
        <dsp:cNvSpPr/>
      </dsp:nvSpPr>
      <dsp:spPr>
        <a:xfrm>
          <a:off x="889830" y="300"/>
          <a:ext cx="3543113" cy="21258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Poppins" panose="00000500000000000000" pitchFamily="2" charset="0"/>
              <a:cs typeface="Poppins" panose="00000500000000000000" pitchFamily="2" charset="0"/>
            </a:rPr>
            <a:t>Kedar Vartak</a:t>
          </a:r>
        </a:p>
        <a:p>
          <a:pPr marL="0" lvl="0" indent="0" algn="ctr" defTabSz="800100">
            <a:lnSpc>
              <a:spcPct val="90000"/>
            </a:lnSpc>
            <a:spcBef>
              <a:spcPct val="0"/>
            </a:spcBef>
            <a:spcAft>
              <a:spcPct val="35000"/>
            </a:spcAft>
            <a:buNone/>
          </a:pPr>
          <a:r>
            <a:rPr lang="en-US" sz="1800" kern="1200" dirty="0">
              <a:latin typeface="Poppins" panose="00000500000000000000" pitchFamily="2" charset="0"/>
              <a:cs typeface="Poppins" panose="00000500000000000000" pitchFamily="2" charset="0"/>
              <a:hlinkClick xmlns:r="http://schemas.openxmlformats.org/officeDocument/2006/relationships" r:id="rId1"/>
            </a:rPr>
            <a:t>kedar.vartak22@vit.edu</a:t>
          </a:r>
          <a:endParaRPr lang="en-US" sz="1800" kern="1200" dirty="0">
            <a:latin typeface="Poppins" panose="00000500000000000000" pitchFamily="2" charset="0"/>
            <a:cs typeface="Poppins" panose="00000500000000000000" pitchFamily="2" charset="0"/>
          </a:endParaRPr>
        </a:p>
        <a:p>
          <a:pPr marL="0" lvl="0" indent="0" algn="ctr" defTabSz="800100">
            <a:lnSpc>
              <a:spcPct val="90000"/>
            </a:lnSpc>
            <a:spcBef>
              <a:spcPct val="0"/>
            </a:spcBef>
            <a:spcAft>
              <a:spcPct val="35000"/>
            </a:spcAft>
            <a:buNone/>
          </a:pPr>
          <a:r>
            <a:rPr lang="en-US" sz="1800" kern="1200" dirty="0">
              <a:latin typeface="Poppins" panose="00000500000000000000" pitchFamily="2" charset="0"/>
              <a:cs typeface="Poppins" panose="00000500000000000000" pitchFamily="2" charset="0"/>
            </a:rPr>
            <a:t>+91 9325487675</a:t>
          </a:r>
        </a:p>
        <a:p>
          <a:pPr marL="0" lvl="0" indent="0" algn="ctr" defTabSz="800100">
            <a:lnSpc>
              <a:spcPct val="90000"/>
            </a:lnSpc>
            <a:spcBef>
              <a:spcPct val="0"/>
            </a:spcBef>
            <a:spcAft>
              <a:spcPct val="35000"/>
            </a:spcAft>
            <a:buNone/>
          </a:pPr>
          <a:r>
            <a:rPr lang="en-IN" sz="1800" kern="1200" dirty="0">
              <a:latin typeface="Poppins" panose="00000500000000000000" pitchFamily="2" charset="0"/>
              <a:cs typeface="Poppins" panose="00000500000000000000" pitchFamily="2" charset="0"/>
            </a:rPr>
            <a:t>TY - Artificial Intelligence and Data Science</a:t>
          </a:r>
        </a:p>
      </dsp:txBody>
      <dsp:txXfrm>
        <a:off x="889830" y="300"/>
        <a:ext cx="3543113" cy="2125868"/>
      </dsp:txXfrm>
    </dsp:sp>
    <dsp:sp modelId="{B0EEFCF4-F21F-49E2-B1CD-27DE29F0BAA1}">
      <dsp:nvSpPr>
        <dsp:cNvPr id="0" name=""/>
        <dsp:cNvSpPr/>
      </dsp:nvSpPr>
      <dsp:spPr>
        <a:xfrm>
          <a:off x="4787255" y="300"/>
          <a:ext cx="3543113" cy="21258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err="1">
              <a:latin typeface="Poppins" panose="00000500000000000000" pitchFamily="2" charset="0"/>
              <a:cs typeface="Poppins" panose="00000500000000000000" pitchFamily="2" charset="0"/>
            </a:rPr>
            <a:t>Tanishka</a:t>
          </a:r>
          <a:r>
            <a:rPr lang="en-US" sz="1800" kern="1200" dirty="0">
              <a:latin typeface="Poppins" panose="00000500000000000000" pitchFamily="2" charset="0"/>
              <a:cs typeface="Poppins" panose="00000500000000000000" pitchFamily="2" charset="0"/>
            </a:rPr>
            <a:t> Pimple </a:t>
          </a:r>
        </a:p>
        <a:p>
          <a:pPr marL="0" lvl="0" indent="0" algn="ctr" defTabSz="800100">
            <a:lnSpc>
              <a:spcPct val="90000"/>
            </a:lnSpc>
            <a:spcBef>
              <a:spcPct val="0"/>
            </a:spcBef>
            <a:spcAft>
              <a:spcPct val="35000"/>
            </a:spcAft>
            <a:buNone/>
          </a:pPr>
          <a:r>
            <a:rPr lang="en-US" sz="1800" kern="1200" dirty="0">
              <a:latin typeface="Poppins" panose="00000500000000000000" pitchFamily="2" charset="0"/>
              <a:cs typeface="Poppins" panose="00000500000000000000" pitchFamily="2" charset="0"/>
              <a:hlinkClick xmlns:r="http://schemas.openxmlformats.org/officeDocument/2006/relationships" r:id="rId1"/>
            </a:rPr>
            <a:t>tanishka.pimple22@vit.edu</a:t>
          </a:r>
          <a:endParaRPr lang="en-US" sz="1800" kern="1200" dirty="0">
            <a:latin typeface="Poppins" panose="00000500000000000000" pitchFamily="2" charset="0"/>
            <a:cs typeface="Poppins" panose="00000500000000000000" pitchFamily="2" charset="0"/>
          </a:endParaRPr>
        </a:p>
        <a:p>
          <a:pPr marL="0" lvl="0" indent="0" algn="ctr" defTabSz="800100">
            <a:lnSpc>
              <a:spcPct val="90000"/>
            </a:lnSpc>
            <a:spcBef>
              <a:spcPct val="0"/>
            </a:spcBef>
            <a:spcAft>
              <a:spcPct val="35000"/>
            </a:spcAft>
            <a:buNone/>
          </a:pPr>
          <a:r>
            <a:rPr lang="en-US" sz="1800" kern="1200" dirty="0">
              <a:latin typeface="Poppins" panose="00000500000000000000" pitchFamily="2" charset="0"/>
              <a:cs typeface="Poppins" panose="00000500000000000000" pitchFamily="2" charset="0"/>
            </a:rPr>
            <a:t>+91 7249352733</a:t>
          </a:r>
        </a:p>
        <a:p>
          <a:pPr marL="0" lvl="0" indent="0" algn="ctr" defTabSz="800100">
            <a:lnSpc>
              <a:spcPct val="90000"/>
            </a:lnSpc>
            <a:spcBef>
              <a:spcPct val="0"/>
            </a:spcBef>
            <a:spcAft>
              <a:spcPct val="35000"/>
            </a:spcAft>
            <a:buNone/>
          </a:pPr>
          <a:r>
            <a:rPr lang="en-IN" sz="1800" kern="1200" dirty="0">
              <a:latin typeface="Poppins" panose="00000500000000000000" pitchFamily="2" charset="0"/>
              <a:cs typeface="Poppins" panose="00000500000000000000" pitchFamily="2" charset="0"/>
            </a:rPr>
            <a:t>TY - Artificial Intelligence and Data Science</a:t>
          </a:r>
        </a:p>
      </dsp:txBody>
      <dsp:txXfrm>
        <a:off x="4787255" y="300"/>
        <a:ext cx="3543113" cy="2125868"/>
      </dsp:txXfrm>
    </dsp:sp>
    <dsp:sp modelId="{5D7EB8E0-ECDB-4578-B80D-A170C967E77C}">
      <dsp:nvSpPr>
        <dsp:cNvPr id="0" name=""/>
        <dsp:cNvSpPr/>
      </dsp:nvSpPr>
      <dsp:spPr>
        <a:xfrm>
          <a:off x="2838543" y="2480480"/>
          <a:ext cx="3543113" cy="21258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Poppins" panose="00000500000000000000" pitchFamily="2" charset="0"/>
              <a:cs typeface="Poppins" panose="00000500000000000000" pitchFamily="2" charset="0"/>
            </a:rPr>
            <a:t>Varun Sahu </a:t>
          </a:r>
        </a:p>
        <a:p>
          <a:pPr marL="0" lvl="0" indent="0" algn="ctr" defTabSz="800100">
            <a:lnSpc>
              <a:spcPct val="90000"/>
            </a:lnSpc>
            <a:spcBef>
              <a:spcPct val="0"/>
            </a:spcBef>
            <a:spcAft>
              <a:spcPct val="35000"/>
            </a:spcAft>
            <a:buNone/>
          </a:pPr>
          <a:r>
            <a:rPr lang="en-US" sz="1800" kern="1200" dirty="0">
              <a:latin typeface="Poppins" panose="00000500000000000000" pitchFamily="2" charset="0"/>
              <a:cs typeface="Poppins" panose="00000500000000000000" pitchFamily="2" charset="0"/>
              <a:hlinkClick xmlns:r="http://schemas.openxmlformats.org/officeDocument/2006/relationships" r:id="rId1"/>
            </a:rPr>
            <a:t>manish.varun22@vit.edu</a:t>
          </a:r>
          <a:endParaRPr lang="en-US" sz="1800" kern="1200" dirty="0">
            <a:latin typeface="Poppins" panose="00000500000000000000" pitchFamily="2" charset="0"/>
            <a:cs typeface="Poppins" panose="00000500000000000000" pitchFamily="2" charset="0"/>
          </a:endParaRPr>
        </a:p>
        <a:p>
          <a:pPr marL="0" lvl="0" indent="0" algn="ctr" defTabSz="800100">
            <a:lnSpc>
              <a:spcPct val="90000"/>
            </a:lnSpc>
            <a:spcBef>
              <a:spcPct val="0"/>
            </a:spcBef>
            <a:spcAft>
              <a:spcPct val="35000"/>
            </a:spcAft>
            <a:buNone/>
          </a:pPr>
          <a:r>
            <a:rPr lang="en-US" sz="1800" kern="1200" dirty="0">
              <a:latin typeface="Poppins" panose="00000500000000000000" pitchFamily="2" charset="0"/>
              <a:cs typeface="Poppins" panose="00000500000000000000" pitchFamily="2" charset="0"/>
            </a:rPr>
            <a:t>+91 8055553988</a:t>
          </a:r>
        </a:p>
        <a:p>
          <a:pPr marL="0" lvl="0" indent="0" algn="ctr" defTabSz="800100">
            <a:lnSpc>
              <a:spcPct val="90000"/>
            </a:lnSpc>
            <a:spcBef>
              <a:spcPct val="0"/>
            </a:spcBef>
            <a:spcAft>
              <a:spcPct val="35000"/>
            </a:spcAft>
            <a:buNone/>
          </a:pPr>
          <a:r>
            <a:rPr lang="en-IN" sz="1800" kern="1200" dirty="0">
              <a:latin typeface="Poppins" panose="00000500000000000000" pitchFamily="2" charset="0"/>
              <a:cs typeface="Poppins" panose="00000500000000000000" pitchFamily="2" charset="0"/>
            </a:rPr>
            <a:t>TY - Artificial Intelligence and Data Science</a:t>
          </a:r>
        </a:p>
      </dsp:txBody>
      <dsp:txXfrm>
        <a:off x="2838543" y="2480480"/>
        <a:ext cx="3543113" cy="212586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hyperlink" Target="https://impact-chain-innerve-hackathon.vercel.app/" TargetMode="External"/><Relationship Id="rId3" Type="http://schemas.openxmlformats.org/officeDocument/2006/relationships/image" Target="../media/image5.svg"/><Relationship Id="rId7" Type="http://schemas.openxmlformats.org/officeDocument/2006/relationships/image" Target="../media/image11.png"/><Relationship Id="rId12" Type="http://schemas.openxmlformats.org/officeDocument/2006/relationships/hyperlink" Target="https://github.com/kedarvartak/ImpactChain-Innerve-Hackathon" TargetMode="Externa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6.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5986963" y="5905500"/>
            <a:ext cx="14099416" cy="14099416"/>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1167B"/>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6420234" y="-1717598"/>
            <a:ext cx="3735531" cy="3735531"/>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6A1C92"/>
              </a:solidFill>
              <a:prstDash val="solid"/>
              <a:miter/>
            </a:ln>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05107" y="-643475"/>
            <a:ext cx="1286950" cy="1286950"/>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32FA4"/>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1929195" y="8389571"/>
            <a:ext cx="3735531" cy="3735531"/>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732FA4"/>
              </a:solidFill>
              <a:prstDash val="solid"/>
              <a:miter/>
            </a:ln>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16416955" y="9162867"/>
            <a:ext cx="1003969" cy="1003969"/>
          </a:xfrm>
          <a:custGeom>
            <a:avLst/>
            <a:gdLst/>
            <a:ahLst/>
            <a:cxnLst/>
            <a:rect l="l" t="t" r="r" b="b"/>
            <a:pathLst>
              <a:path w="1003969" h="1003969">
                <a:moveTo>
                  <a:pt x="0" y="0"/>
                </a:moveTo>
                <a:lnTo>
                  <a:pt x="1003969" y="0"/>
                </a:lnTo>
                <a:lnTo>
                  <a:pt x="1003969" y="1003970"/>
                </a:lnTo>
                <a:lnTo>
                  <a:pt x="0" y="10039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a:off x="1028700" y="2017933"/>
            <a:ext cx="2879937" cy="6220665"/>
          </a:xfrm>
          <a:custGeom>
            <a:avLst/>
            <a:gdLst/>
            <a:ahLst/>
            <a:cxnLst/>
            <a:rect l="l" t="t" r="r" b="b"/>
            <a:pathLst>
              <a:path w="2879937" h="6220665">
                <a:moveTo>
                  <a:pt x="0" y="0"/>
                </a:moveTo>
                <a:lnTo>
                  <a:pt x="2879937" y="0"/>
                </a:lnTo>
                <a:lnTo>
                  <a:pt x="2879937" y="6220665"/>
                </a:lnTo>
                <a:lnTo>
                  <a:pt x="0" y="6220665"/>
                </a:lnTo>
                <a:lnTo>
                  <a:pt x="0" y="0"/>
                </a:lnTo>
                <a:close/>
              </a:path>
            </a:pathLst>
          </a:custGeom>
          <a:blipFill>
            <a:blip r:embed="rId4"/>
            <a:stretch>
              <a:fillRect/>
            </a:stretch>
          </a:blipFill>
        </p:spPr>
      </p:sp>
      <p:sp>
        <p:nvSpPr>
          <p:cNvPr id="16" name="TextBox 16"/>
          <p:cNvSpPr txBox="1"/>
          <p:nvPr/>
        </p:nvSpPr>
        <p:spPr>
          <a:xfrm>
            <a:off x="4926074" y="2030218"/>
            <a:ext cx="12108967" cy="5184817"/>
          </a:xfrm>
          <a:prstGeom prst="rect">
            <a:avLst/>
          </a:prstGeom>
        </p:spPr>
        <p:txBody>
          <a:bodyPr wrap="square" lIns="0" tIns="0" rIns="0" bIns="0" rtlCol="0" anchor="t">
            <a:spAutoFit/>
          </a:bodyPr>
          <a:lstStyle/>
          <a:p>
            <a:pPr>
              <a:spcBef>
                <a:spcPct val="0"/>
              </a:spcBef>
            </a:pPr>
            <a:r>
              <a:rPr lang="en-US" sz="9156" b="1" dirty="0">
                <a:solidFill>
                  <a:srgbClr val="051D40"/>
                </a:solidFill>
                <a:latin typeface="Poppins" panose="00000500000000000000" pitchFamily="2" charset="0"/>
                <a:ea typeface="Arial Bold"/>
                <a:cs typeface="Poppins" panose="00000500000000000000" pitchFamily="2" charset="0"/>
                <a:sym typeface="Arial Bold"/>
              </a:rPr>
              <a:t>Impact Chain : </a:t>
            </a:r>
            <a:r>
              <a:rPr lang="en-IN" sz="7200" dirty="0">
                <a:solidFill>
                  <a:srgbClr val="051D40"/>
                </a:solidFill>
                <a:effectLst/>
                <a:latin typeface="Poppins" panose="00000500000000000000" pitchFamily="2" charset="0"/>
                <a:cs typeface="Poppins" panose="00000500000000000000" pitchFamily="2" charset="0"/>
              </a:rPr>
              <a:t>Transparent Donations for Real Impact</a:t>
            </a:r>
          </a:p>
          <a:p>
            <a:pPr algn="l">
              <a:lnSpc>
                <a:spcPts val="12819"/>
              </a:lnSpc>
              <a:spcBef>
                <a:spcPct val="0"/>
              </a:spcBef>
            </a:pPr>
            <a:endParaRPr lang="en-US" sz="9156" b="1" dirty="0">
              <a:solidFill>
                <a:srgbClr val="051D40"/>
              </a:solidFill>
              <a:latin typeface="Poppins" panose="00000500000000000000" pitchFamily="2" charset="0"/>
              <a:ea typeface="Arial Bold"/>
              <a:cs typeface="Poppins" panose="00000500000000000000" pitchFamily="2" charset="0"/>
              <a:sym typeface="Arial Bold"/>
            </a:endParaRPr>
          </a:p>
        </p:txBody>
      </p:sp>
      <p:sp>
        <p:nvSpPr>
          <p:cNvPr id="17" name="TextBox 17"/>
          <p:cNvSpPr txBox="1"/>
          <p:nvPr/>
        </p:nvSpPr>
        <p:spPr>
          <a:xfrm>
            <a:off x="9846192" y="7609845"/>
            <a:ext cx="6717345" cy="766492"/>
          </a:xfrm>
          <a:prstGeom prst="rect">
            <a:avLst/>
          </a:prstGeom>
        </p:spPr>
        <p:txBody>
          <a:bodyPr wrap="square" lIns="0" tIns="0" rIns="0" bIns="0" rtlCol="0" anchor="t">
            <a:spAutoFit/>
          </a:bodyPr>
          <a:lstStyle/>
          <a:p>
            <a:pPr algn="l">
              <a:lnSpc>
                <a:spcPts val="6260"/>
              </a:lnSpc>
              <a:spcBef>
                <a:spcPct val="0"/>
              </a:spcBef>
            </a:pPr>
            <a:r>
              <a:rPr lang="en-US" sz="4471" b="1" spc="-89" dirty="0">
                <a:solidFill>
                  <a:srgbClr val="FFFFFF"/>
                </a:solidFill>
                <a:latin typeface="Poppins" panose="00000500000000000000" pitchFamily="2" charset="0"/>
                <a:ea typeface="Arial Bold"/>
                <a:cs typeface="Poppins" panose="00000500000000000000" pitchFamily="2" charset="0"/>
                <a:sym typeface="Arial Bold"/>
              </a:rPr>
              <a:t>SEA KING INTERN SHIPS</a:t>
            </a:r>
          </a:p>
        </p:txBody>
      </p:sp>
      <p:sp>
        <p:nvSpPr>
          <p:cNvPr id="18" name="TextBox 18"/>
          <p:cNvSpPr txBox="1"/>
          <p:nvPr/>
        </p:nvSpPr>
        <p:spPr>
          <a:xfrm>
            <a:off x="9144000" y="8351471"/>
            <a:ext cx="8610003" cy="602729"/>
          </a:xfrm>
          <a:prstGeom prst="rect">
            <a:avLst/>
          </a:prstGeom>
        </p:spPr>
        <p:txBody>
          <a:bodyPr wrap="square" lIns="0" tIns="0" rIns="0" bIns="0" rtlCol="0" anchor="t">
            <a:spAutoFit/>
          </a:bodyPr>
          <a:lstStyle/>
          <a:p>
            <a:pPr algn="l">
              <a:lnSpc>
                <a:spcPts val="4673"/>
              </a:lnSpc>
              <a:spcBef>
                <a:spcPct val="0"/>
              </a:spcBef>
            </a:pPr>
            <a:r>
              <a:rPr lang="en-US" sz="4000" spc="-66" dirty="0">
                <a:solidFill>
                  <a:srgbClr val="FDFDFD"/>
                </a:solidFill>
                <a:latin typeface="Arial Bold"/>
                <a:ea typeface="Arial Bold"/>
                <a:cs typeface="Arial Bold"/>
                <a:sym typeface="Arial Bold"/>
              </a:rPr>
              <a:t>VIT PUNE, PUNE, MAHARASHTRA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88217" y="9258300"/>
            <a:ext cx="18476217" cy="1028700"/>
            <a:chOff x="0" y="0"/>
            <a:chExt cx="4866164" cy="270933"/>
          </a:xfrm>
        </p:grpSpPr>
        <p:sp>
          <p:nvSpPr>
            <p:cNvPr id="3" name="Freeform 3"/>
            <p:cNvSpPr/>
            <p:nvPr/>
          </p:nvSpPr>
          <p:spPr>
            <a:xfrm>
              <a:off x="0" y="0"/>
              <a:ext cx="4866164" cy="270933"/>
            </a:xfrm>
            <a:custGeom>
              <a:avLst/>
              <a:gdLst/>
              <a:ahLst/>
              <a:cxnLst/>
              <a:rect l="l" t="t" r="r" b="b"/>
              <a:pathLst>
                <a:path w="4866164" h="270933">
                  <a:moveTo>
                    <a:pt x="0" y="0"/>
                  </a:moveTo>
                  <a:lnTo>
                    <a:pt x="4866164" y="0"/>
                  </a:lnTo>
                  <a:lnTo>
                    <a:pt x="4866164" y="270933"/>
                  </a:lnTo>
                  <a:lnTo>
                    <a:pt x="0" y="270933"/>
                  </a:lnTo>
                  <a:close/>
                </a:path>
              </a:pathLst>
            </a:custGeom>
            <a:solidFill>
              <a:srgbClr val="732FA4"/>
            </a:solidFill>
            <a:ln cap="sq">
              <a:noFill/>
              <a:prstDash val="solid"/>
              <a:miter/>
            </a:ln>
          </p:spPr>
        </p:sp>
        <p:sp>
          <p:nvSpPr>
            <p:cNvPr id="4" name="TextBox 4"/>
            <p:cNvSpPr txBox="1"/>
            <p:nvPr/>
          </p:nvSpPr>
          <p:spPr>
            <a:xfrm>
              <a:off x="0" y="-38100"/>
              <a:ext cx="4866164" cy="309033"/>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5" name="Group 5"/>
          <p:cNvGrpSpPr/>
          <p:nvPr/>
        </p:nvGrpSpPr>
        <p:grpSpPr>
          <a:xfrm>
            <a:off x="2838434" y="2590556"/>
            <a:ext cx="12611132" cy="5105887"/>
            <a:chOff x="0" y="0"/>
            <a:chExt cx="3321451" cy="1344760"/>
          </a:xfrm>
        </p:grpSpPr>
        <p:sp>
          <p:nvSpPr>
            <p:cNvPr id="6" name="Freeform 6"/>
            <p:cNvSpPr/>
            <p:nvPr/>
          </p:nvSpPr>
          <p:spPr>
            <a:xfrm>
              <a:off x="0" y="0"/>
              <a:ext cx="3321450" cy="1344760"/>
            </a:xfrm>
            <a:custGeom>
              <a:avLst/>
              <a:gdLst/>
              <a:ahLst/>
              <a:cxnLst/>
              <a:rect l="l" t="t" r="r" b="b"/>
              <a:pathLst>
                <a:path w="3321450" h="1344760">
                  <a:moveTo>
                    <a:pt x="22714" y="0"/>
                  </a:moveTo>
                  <a:lnTo>
                    <a:pt x="3298736" y="0"/>
                  </a:lnTo>
                  <a:cubicBezTo>
                    <a:pt x="3311281" y="0"/>
                    <a:pt x="3321450" y="10169"/>
                    <a:pt x="3321450" y="22714"/>
                  </a:cubicBezTo>
                  <a:lnTo>
                    <a:pt x="3321450" y="1322046"/>
                  </a:lnTo>
                  <a:cubicBezTo>
                    <a:pt x="3321450" y="1334591"/>
                    <a:pt x="3311281" y="1344760"/>
                    <a:pt x="3298736" y="1344760"/>
                  </a:cubicBezTo>
                  <a:lnTo>
                    <a:pt x="22714" y="1344760"/>
                  </a:lnTo>
                  <a:cubicBezTo>
                    <a:pt x="10169" y="1344760"/>
                    <a:pt x="0" y="1334591"/>
                    <a:pt x="0" y="1322046"/>
                  </a:cubicBezTo>
                  <a:lnTo>
                    <a:pt x="0" y="22714"/>
                  </a:lnTo>
                  <a:cubicBezTo>
                    <a:pt x="0" y="10169"/>
                    <a:pt x="10169" y="0"/>
                    <a:pt x="22714" y="0"/>
                  </a:cubicBezTo>
                  <a:close/>
                </a:path>
              </a:pathLst>
            </a:custGeom>
            <a:solidFill>
              <a:srgbClr val="51167B"/>
            </a:solidFill>
            <a:ln cap="rnd">
              <a:noFill/>
              <a:prstDash val="solid"/>
              <a:round/>
            </a:ln>
          </p:spPr>
        </p:sp>
        <p:sp>
          <p:nvSpPr>
            <p:cNvPr id="7" name="TextBox 7"/>
            <p:cNvSpPr txBox="1"/>
            <p:nvPr/>
          </p:nvSpPr>
          <p:spPr>
            <a:xfrm>
              <a:off x="0" y="-38100"/>
              <a:ext cx="3321451" cy="138286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8" name="Group 8"/>
          <p:cNvGrpSpPr/>
          <p:nvPr/>
        </p:nvGrpSpPr>
        <p:grpSpPr>
          <a:xfrm>
            <a:off x="-2123887" y="-2346523"/>
            <a:ext cx="4693046" cy="4693046"/>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732FA4"/>
              </a:solidFill>
              <a:prstDash val="solid"/>
              <a:miter/>
            </a:ln>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16533057" y="8756315"/>
            <a:ext cx="1003969" cy="1003969"/>
          </a:xfrm>
          <a:custGeom>
            <a:avLst/>
            <a:gdLst/>
            <a:ahLst/>
            <a:cxnLst/>
            <a:rect l="l" t="t" r="r" b="b"/>
            <a:pathLst>
              <a:path w="1003969" h="1003969">
                <a:moveTo>
                  <a:pt x="0" y="0"/>
                </a:moveTo>
                <a:lnTo>
                  <a:pt x="1003969" y="0"/>
                </a:lnTo>
                <a:lnTo>
                  <a:pt x="1003969" y="1003970"/>
                </a:lnTo>
                <a:lnTo>
                  <a:pt x="0" y="10039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7373600" y="210473"/>
            <a:ext cx="636323" cy="1374458"/>
          </a:xfrm>
          <a:custGeom>
            <a:avLst/>
            <a:gdLst/>
            <a:ahLst/>
            <a:cxnLst/>
            <a:rect l="l" t="t" r="r" b="b"/>
            <a:pathLst>
              <a:path w="636323" h="1374458">
                <a:moveTo>
                  <a:pt x="0" y="0"/>
                </a:moveTo>
                <a:lnTo>
                  <a:pt x="636323" y="0"/>
                </a:lnTo>
                <a:lnTo>
                  <a:pt x="636323" y="1374458"/>
                </a:lnTo>
                <a:lnTo>
                  <a:pt x="0" y="1374458"/>
                </a:lnTo>
                <a:lnTo>
                  <a:pt x="0" y="0"/>
                </a:lnTo>
                <a:close/>
              </a:path>
            </a:pathLst>
          </a:custGeom>
          <a:blipFill>
            <a:blip r:embed="rId4"/>
            <a:stretch>
              <a:fillRect/>
            </a:stretch>
          </a:blipFill>
        </p:spPr>
      </p:sp>
      <p:sp>
        <p:nvSpPr>
          <p:cNvPr id="13" name="TextBox 13"/>
          <p:cNvSpPr txBox="1"/>
          <p:nvPr/>
        </p:nvSpPr>
        <p:spPr>
          <a:xfrm>
            <a:off x="4818695" y="2979483"/>
            <a:ext cx="8650604" cy="998863"/>
          </a:xfrm>
          <a:prstGeom prst="rect">
            <a:avLst/>
          </a:prstGeom>
        </p:spPr>
        <p:txBody>
          <a:bodyPr lIns="0" tIns="0" rIns="0" bIns="0" rtlCol="0" anchor="t">
            <a:spAutoFit/>
          </a:bodyPr>
          <a:lstStyle/>
          <a:p>
            <a:pPr marL="0" lvl="0" indent="0" algn="ctr">
              <a:lnSpc>
                <a:spcPts val="8195"/>
              </a:lnSpc>
              <a:spcBef>
                <a:spcPct val="0"/>
              </a:spcBef>
            </a:pPr>
            <a:r>
              <a:rPr lang="en-US" sz="5854" b="1" dirty="0">
                <a:solidFill>
                  <a:srgbClr val="FDFDFD"/>
                </a:solidFill>
                <a:latin typeface="Poppins" panose="00000500000000000000" pitchFamily="2" charset="0"/>
                <a:ea typeface="Arial Bold"/>
                <a:cs typeface="Poppins" panose="00000500000000000000" pitchFamily="2" charset="0"/>
                <a:sym typeface="Arial Bold"/>
              </a:rPr>
              <a:t>PROBLEM STATEMENT</a:t>
            </a:r>
          </a:p>
        </p:txBody>
      </p:sp>
      <p:sp>
        <p:nvSpPr>
          <p:cNvPr id="14" name="TextBox 14"/>
          <p:cNvSpPr txBox="1"/>
          <p:nvPr/>
        </p:nvSpPr>
        <p:spPr>
          <a:xfrm>
            <a:off x="8090168" y="3882709"/>
            <a:ext cx="6768832" cy="748025"/>
          </a:xfrm>
          <a:prstGeom prst="rect">
            <a:avLst/>
          </a:prstGeom>
        </p:spPr>
        <p:txBody>
          <a:bodyPr wrap="square" lIns="0" tIns="0" rIns="0" bIns="0" rtlCol="0" anchor="t">
            <a:spAutoFit/>
          </a:bodyPr>
          <a:lstStyle/>
          <a:p>
            <a:pPr algn="l">
              <a:lnSpc>
                <a:spcPts val="6353"/>
              </a:lnSpc>
              <a:spcBef>
                <a:spcPct val="0"/>
              </a:spcBef>
            </a:pPr>
            <a:endParaRPr lang="en-US" sz="4538" b="1" spc="-90" dirty="0">
              <a:solidFill>
                <a:srgbClr val="FDFDFD"/>
              </a:solidFill>
              <a:latin typeface="Arial Bold"/>
              <a:ea typeface="Arial Bold"/>
              <a:cs typeface="Arial Bold"/>
              <a:sym typeface="Arial Bold"/>
            </a:endParaRPr>
          </a:p>
        </p:txBody>
      </p:sp>
      <p:sp>
        <p:nvSpPr>
          <p:cNvPr id="15" name="TextBox 13">
            <a:extLst>
              <a:ext uri="{FF2B5EF4-FFF2-40B4-BE49-F238E27FC236}">
                <a16:creationId xmlns:a16="http://schemas.microsoft.com/office/drawing/2014/main" id="{47B2ECEE-B3B6-4748-4696-A899A180F9B9}"/>
              </a:ext>
            </a:extLst>
          </p:cNvPr>
          <p:cNvSpPr txBox="1"/>
          <p:nvPr/>
        </p:nvSpPr>
        <p:spPr>
          <a:xfrm>
            <a:off x="3341977" y="4209394"/>
            <a:ext cx="11604041" cy="1723549"/>
          </a:xfrm>
          <a:prstGeom prst="rect">
            <a:avLst/>
          </a:prstGeom>
        </p:spPr>
        <p:txBody>
          <a:bodyPr wrap="square" lIns="0" tIns="0" rIns="0" bIns="0" rtlCol="0" anchor="t">
            <a:spAutoFit/>
          </a:bodyPr>
          <a:lstStyle/>
          <a:p>
            <a:pPr marL="0" lvl="0" indent="0">
              <a:spcBef>
                <a:spcPct val="0"/>
              </a:spcBef>
            </a:pPr>
            <a:r>
              <a:rPr lang="en-US" sz="2800" dirty="0">
                <a:solidFill>
                  <a:srgbClr val="FDFDFD"/>
                </a:solidFill>
                <a:latin typeface="Poppins" panose="00000500000000000000" pitchFamily="2" charset="0"/>
                <a:ea typeface="Arial Bold"/>
                <a:cs typeface="Poppins" panose="00000500000000000000" pitchFamily="2" charset="0"/>
                <a:sym typeface="Arial Bold"/>
              </a:rPr>
              <a:t>In the realm of social welfare, one of the major issues is the lack of transparency in how donations are utilized. Many potential donors are hesitant to contribute due to concerns about misuse or inefficiency.</a:t>
            </a:r>
          </a:p>
        </p:txBody>
      </p:sp>
      <p:sp>
        <p:nvSpPr>
          <p:cNvPr id="17" name="TextBox 16">
            <a:extLst>
              <a:ext uri="{FF2B5EF4-FFF2-40B4-BE49-F238E27FC236}">
                <a16:creationId xmlns:a16="http://schemas.microsoft.com/office/drawing/2014/main" id="{EC41F802-B4B0-8ACC-A5D3-23B233EAEEDD}"/>
              </a:ext>
            </a:extLst>
          </p:cNvPr>
          <p:cNvSpPr txBox="1"/>
          <p:nvPr/>
        </p:nvSpPr>
        <p:spPr>
          <a:xfrm>
            <a:off x="2838434" y="6201581"/>
            <a:ext cx="12611128" cy="1091068"/>
          </a:xfrm>
          <a:prstGeom prst="rect">
            <a:avLst/>
          </a:prstGeom>
          <a:noFill/>
        </p:spPr>
        <p:txBody>
          <a:bodyPr wrap="square">
            <a:spAutoFit/>
          </a:bodyPr>
          <a:lstStyle/>
          <a:p>
            <a:pPr marL="0" lvl="0" indent="0" algn="ctr">
              <a:lnSpc>
                <a:spcPts val="8195"/>
              </a:lnSpc>
              <a:spcBef>
                <a:spcPct val="0"/>
              </a:spcBef>
            </a:pPr>
            <a:r>
              <a:rPr lang="en-US" sz="5850" b="1" dirty="0">
                <a:solidFill>
                  <a:srgbClr val="FDFDFD"/>
                </a:solidFill>
                <a:latin typeface="Poppins" panose="00000500000000000000" pitchFamily="2" charset="0"/>
                <a:ea typeface="Arial Bold"/>
                <a:cs typeface="Poppins" panose="00000500000000000000" pitchFamily="2" charset="0"/>
                <a:sym typeface="Arial Bold"/>
              </a:rPr>
              <a:t>THEME – WEB 3.0 &amp; BLOCKCHAIN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1167B"/>
        </a:solidFill>
        <a:effectLst/>
      </p:bgPr>
    </p:bg>
    <p:spTree>
      <p:nvGrpSpPr>
        <p:cNvPr id="1" name="">
          <a:extLst>
            <a:ext uri="{FF2B5EF4-FFF2-40B4-BE49-F238E27FC236}">
              <a16:creationId xmlns:a16="http://schemas.microsoft.com/office/drawing/2014/main" id="{F3E3C9F1-3C50-A56B-C27F-9EB5F629048C}"/>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3368CF97-04A5-2647-A1F5-B8320F25B75F}"/>
              </a:ext>
            </a:extLst>
          </p:cNvPr>
          <p:cNvGrpSpPr/>
          <p:nvPr/>
        </p:nvGrpSpPr>
        <p:grpSpPr>
          <a:xfrm>
            <a:off x="-2123887" y="-2346523"/>
            <a:ext cx="4693046" cy="4693046"/>
            <a:chOff x="0" y="0"/>
            <a:chExt cx="812800" cy="812800"/>
          </a:xfrm>
        </p:grpSpPr>
        <p:sp>
          <p:nvSpPr>
            <p:cNvPr id="3" name="Freeform 3">
              <a:extLst>
                <a:ext uri="{FF2B5EF4-FFF2-40B4-BE49-F238E27FC236}">
                  <a16:creationId xmlns:a16="http://schemas.microsoft.com/office/drawing/2014/main" id="{AA68F939-9279-8346-9D32-6381E98957D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sp>
        <p:sp>
          <p:nvSpPr>
            <p:cNvPr id="4" name="TextBox 4">
              <a:extLst>
                <a:ext uri="{FF2B5EF4-FFF2-40B4-BE49-F238E27FC236}">
                  <a16:creationId xmlns:a16="http://schemas.microsoft.com/office/drawing/2014/main" id="{6DF4CCDE-A92E-5941-04C2-897317206407}"/>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a:extLst>
              <a:ext uri="{FF2B5EF4-FFF2-40B4-BE49-F238E27FC236}">
                <a16:creationId xmlns:a16="http://schemas.microsoft.com/office/drawing/2014/main" id="{CAE42DB8-765E-F5CD-0EF5-C03D5D0CB2DE}"/>
              </a:ext>
            </a:extLst>
          </p:cNvPr>
          <p:cNvGrpSpPr/>
          <p:nvPr/>
        </p:nvGrpSpPr>
        <p:grpSpPr>
          <a:xfrm>
            <a:off x="15573718" y="7940477"/>
            <a:ext cx="4693046" cy="4693046"/>
            <a:chOff x="0" y="0"/>
            <a:chExt cx="812800" cy="812800"/>
          </a:xfrm>
        </p:grpSpPr>
        <p:sp>
          <p:nvSpPr>
            <p:cNvPr id="6" name="Freeform 6">
              <a:extLst>
                <a:ext uri="{FF2B5EF4-FFF2-40B4-BE49-F238E27FC236}">
                  <a16:creationId xmlns:a16="http://schemas.microsoft.com/office/drawing/2014/main" id="{647437C6-D8D3-AE7A-11AE-5CE00008AEB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sp>
        <p:sp>
          <p:nvSpPr>
            <p:cNvPr id="7" name="TextBox 7">
              <a:extLst>
                <a:ext uri="{FF2B5EF4-FFF2-40B4-BE49-F238E27FC236}">
                  <a16:creationId xmlns:a16="http://schemas.microsoft.com/office/drawing/2014/main" id="{5F7FA986-D0EE-2BC2-C114-C10C1FCAA26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a:extLst>
              <a:ext uri="{FF2B5EF4-FFF2-40B4-BE49-F238E27FC236}">
                <a16:creationId xmlns:a16="http://schemas.microsoft.com/office/drawing/2014/main" id="{3B71976D-4F4E-0FAD-EC9C-FD93938E5DAF}"/>
              </a:ext>
            </a:extLst>
          </p:cNvPr>
          <p:cNvSpPr/>
          <p:nvPr/>
        </p:nvSpPr>
        <p:spPr>
          <a:xfrm>
            <a:off x="16533057" y="8756315"/>
            <a:ext cx="1003969" cy="1003969"/>
          </a:xfrm>
          <a:custGeom>
            <a:avLst/>
            <a:gdLst/>
            <a:ahLst/>
            <a:cxnLst/>
            <a:rect l="l" t="t" r="r" b="b"/>
            <a:pathLst>
              <a:path w="1003969" h="1003969">
                <a:moveTo>
                  <a:pt x="0" y="0"/>
                </a:moveTo>
                <a:lnTo>
                  <a:pt x="1003969" y="0"/>
                </a:lnTo>
                <a:lnTo>
                  <a:pt x="1003969" y="1003970"/>
                </a:lnTo>
                <a:lnTo>
                  <a:pt x="0" y="10039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a:extLst>
              <a:ext uri="{FF2B5EF4-FFF2-40B4-BE49-F238E27FC236}">
                <a16:creationId xmlns:a16="http://schemas.microsoft.com/office/drawing/2014/main" id="{EB826450-5D93-5EEC-2882-6190CAF25AA0}"/>
              </a:ext>
            </a:extLst>
          </p:cNvPr>
          <p:cNvSpPr/>
          <p:nvPr/>
        </p:nvSpPr>
        <p:spPr>
          <a:xfrm>
            <a:off x="17236924" y="367100"/>
            <a:ext cx="553260" cy="1195041"/>
          </a:xfrm>
          <a:custGeom>
            <a:avLst/>
            <a:gdLst/>
            <a:ahLst/>
            <a:cxnLst/>
            <a:rect l="l" t="t" r="r" b="b"/>
            <a:pathLst>
              <a:path w="553260" h="1195041">
                <a:moveTo>
                  <a:pt x="0" y="0"/>
                </a:moveTo>
                <a:lnTo>
                  <a:pt x="553260" y="0"/>
                </a:lnTo>
                <a:lnTo>
                  <a:pt x="553260" y="1195042"/>
                </a:lnTo>
                <a:lnTo>
                  <a:pt x="0" y="1195042"/>
                </a:lnTo>
                <a:lnTo>
                  <a:pt x="0" y="0"/>
                </a:lnTo>
                <a:close/>
              </a:path>
            </a:pathLst>
          </a:custGeom>
          <a:blipFill>
            <a:blip r:embed="rId4"/>
            <a:stretch>
              <a:fillRect/>
            </a:stretch>
          </a:blipFill>
        </p:spPr>
      </p:sp>
      <p:sp>
        <p:nvSpPr>
          <p:cNvPr id="10" name="TextBox 10">
            <a:extLst>
              <a:ext uri="{FF2B5EF4-FFF2-40B4-BE49-F238E27FC236}">
                <a16:creationId xmlns:a16="http://schemas.microsoft.com/office/drawing/2014/main" id="{D07D3B18-3A5C-9B52-D639-812634C40EF1}"/>
              </a:ext>
            </a:extLst>
          </p:cNvPr>
          <p:cNvSpPr txBox="1"/>
          <p:nvPr/>
        </p:nvSpPr>
        <p:spPr>
          <a:xfrm>
            <a:off x="3446412" y="774067"/>
            <a:ext cx="11395176" cy="1077218"/>
          </a:xfrm>
          <a:prstGeom prst="rect">
            <a:avLst/>
          </a:prstGeom>
        </p:spPr>
        <p:txBody>
          <a:bodyPr lIns="0" tIns="0" rIns="0" bIns="0" rtlCol="0" anchor="t">
            <a:spAutoFit/>
          </a:bodyPr>
          <a:lstStyle/>
          <a:p>
            <a:pPr marL="0" lvl="0" indent="0" algn="ctr">
              <a:lnSpc>
                <a:spcPts val="8400"/>
              </a:lnSpc>
              <a:spcBef>
                <a:spcPct val="0"/>
              </a:spcBef>
            </a:pPr>
            <a:r>
              <a:rPr lang="en-US" sz="7200" b="1" dirty="0">
                <a:solidFill>
                  <a:srgbClr val="FDFDFD"/>
                </a:solidFill>
                <a:latin typeface="Poppins" panose="00000500000000000000" pitchFamily="2" charset="0"/>
                <a:ea typeface="Arial Bold"/>
                <a:cs typeface="Poppins" panose="00000500000000000000" pitchFamily="2" charset="0"/>
                <a:sym typeface="Arial Bold"/>
              </a:rPr>
              <a:t>PROPOSED</a:t>
            </a:r>
            <a:r>
              <a:rPr lang="en-US" sz="6000" b="1" dirty="0">
                <a:solidFill>
                  <a:srgbClr val="FDFDFD"/>
                </a:solidFill>
                <a:latin typeface="Poppins" panose="00000500000000000000" pitchFamily="2" charset="0"/>
                <a:ea typeface="Arial Bold"/>
                <a:cs typeface="Poppins" panose="00000500000000000000" pitchFamily="2" charset="0"/>
                <a:sym typeface="Arial Bold"/>
              </a:rPr>
              <a:t> </a:t>
            </a:r>
            <a:r>
              <a:rPr lang="en-US" sz="7200" b="1" dirty="0">
                <a:solidFill>
                  <a:srgbClr val="FDFDFD"/>
                </a:solidFill>
                <a:latin typeface="Poppins" panose="00000500000000000000" pitchFamily="2" charset="0"/>
                <a:ea typeface="Arial Bold"/>
                <a:cs typeface="Poppins" panose="00000500000000000000" pitchFamily="2" charset="0"/>
                <a:sym typeface="Arial Bold"/>
              </a:rPr>
              <a:t>SOLUTION</a:t>
            </a:r>
          </a:p>
        </p:txBody>
      </p:sp>
      <p:sp>
        <p:nvSpPr>
          <p:cNvPr id="16" name="TextBox 14">
            <a:extLst>
              <a:ext uri="{FF2B5EF4-FFF2-40B4-BE49-F238E27FC236}">
                <a16:creationId xmlns:a16="http://schemas.microsoft.com/office/drawing/2014/main" id="{3C3ED02A-B015-BF62-8C4F-9FF2B839F975}"/>
              </a:ext>
            </a:extLst>
          </p:cNvPr>
          <p:cNvSpPr txBox="1"/>
          <p:nvPr/>
        </p:nvSpPr>
        <p:spPr>
          <a:xfrm>
            <a:off x="914400" y="2478985"/>
            <a:ext cx="15881302" cy="6894195"/>
          </a:xfrm>
          <a:prstGeom prst="rect">
            <a:avLst/>
          </a:prstGeom>
        </p:spPr>
        <p:txBody>
          <a:bodyPr wrap="square" lIns="0" tIns="0" rIns="0" bIns="0" rtlCol="0" anchor="t">
            <a:spAutoFit/>
          </a:bodyPr>
          <a:lstStyle/>
          <a:p>
            <a:pPr marL="457200" indent="-457200">
              <a:buFont typeface="Arial" panose="020B0604020202020204" pitchFamily="34" charset="0"/>
              <a:buChar char="•"/>
            </a:pPr>
            <a:r>
              <a:rPr lang="en-US" sz="3200" b="1" i="0" dirty="0" err="1">
                <a:solidFill>
                  <a:schemeClr val="bg1"/>
                </a:solidFill>
                <a:effectLst/>
                <a:latin typeface="Poppins" panose="00000500000000000000" pitchFamily="2" charset="0"/>
                <a:cs typeface="Poppins" panose="00000500000000000000" pitchFamily="2" charset="0"/>
              </a:rPr>
              <a:t>ImpactChain</a:t>
            </a:r>
            <a:r>
              <a:rPr lang="en-US" sz="3200" b="0" i="0" dirty="0">
                <a:solidFill>
                  <a:schemeClr val="bg1"/>
                </a:solidFill>
                <a:effectLst/>
                <a:latin typeface="Poppins" panose="00000500000000000000" pitchFamily="2" charset="0"/>
                <a:cs typeface="Poppins" panose="00000500000000000000" pitchFamily="2" charset="0"/>
              </a:rPr>
              <a:t> transforms traditional donations by leveraging blockchain technology to create a transparent and secure giving ecosystem. </a:t>
            </a:r>
          </a:p>
          <a:p>
            <a:pPr marL="457200" indent="-457200">
              <a:buFont typeface="Arial" panose="020B0604020202020204" pitchFamily="34" charset="0"/>
              <a:buChar char="•"/>
            </a:pPr>
            <a:endParaRPr lang="en-US" sz="3200" dirty="0">
              <a:solidFill>
                <a:schemeClr val="bg1"/>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3200" b="0" i="0" dirty="0">
                <a:solidFill>
                  <a:schemeClr val="bg1"/>
                </a:solidFill>
                <a:effectLst/>
                <a:latin typeface="Poppins" panose="00000500000000000000" pitchFamily="2" charset="0"/>
                <a:cs typeface="Poppins" panose="00000500000000000000" pitchFamily="2" charset="0"/>
              </a:rPr>
              <a:t>Our platform bridges the trust gap between donors and organizations through </a:t>
            </a:r>
            <a:r>
              <a:rPr lang="en-US" sz="3200" b="0" i="0" u="sng" dirty="0">
                <a:solidFill>
                  <a:schemeClr val="bg1"/>
                </a:solidFill>
                <a:effectLst/>
                <a:latin typeface="Poppins" panose="00000500000000000000" pitchFamily="2" charset="0"/>
                <a:cs typeface="Poppins" panose="00000500000000000000" pitchFamily="2" charset="0"/>
              </a:rPr>
              <a:t>automated fund management </a:t>
            </a:r>
            <a:r>
              <a:rPr lang="en-US" sz="3200" b="0" i="0" dirty="0">
                <a:solidFill>
                  <a:schemeClr val="bg1"/>
                </a:solidFill>
                <a:effectLst/>
                <a:latin typeface="Poppins" panose="00000500000000000000" pitchFamily="2" charset="0"/>
                <a:cs typeface="Poppins" panose="00000500000000000000" pitchFamily="2" charset="0"/>
              </a:rPr>
              <a:t>and </a:t>
            </a:r>
            <a:r>
              <a:rPr lang="en-US" sz="3200" b="0" i="0" u="sng" dirty="0">
                <a:solidFill>
                  <a:schemeClr val="bg1"/>
                </a:solidFill>
                <a:effectLst/>
                <a:latin typeface="Poppins" panose="00000500000000000000" pitchFamily="2" charset="0"/>
                <a:cs typeface="Poppins" panose="00000500000000000000" pitchFamily="2" charset="0"/>
              </a:rPr>
              <a:t>real-time tracking</a:t>
            </a:r>
            <a:r>
              <a:rPr lang="en-US" sz="3200" b="0" i="0" dirty="0">
                <a:solidFill>
                  <a:schemeClr val="bg1"/>
                </a:solidFill>
                <a:effectLst/>
                <a:latin typeface="Poppins" panose="00000500000000000000" pitchFamily="2" charset="0"/>
                <a:cs typeface="Poppins" panose="00000500000000000000" pitchFamily="2" charset="0"/>
              </a:rPr>
              <a:t>, ensuring every contribution creates verifiable impact.</a:t>
            </a:r>
          </a:p>
          <a:p>
            <a:pPr marL="457200" indent="-457200">
              <a:buFont typeface="Arial" panose="020B0604020202020204" pitchFamily="34" charset="0"/>
              <a:buChar char="•"/>
            </a:pPr>
            <a:endParaRPr lang="en-US" sz="3200" dirty="0">
              <a:solidFill>
                <a:schemeClr val="bg1"/>
              </a:solidFill>
              <a:latin typeface="Poppins" panose="00000500000000000000" pitchFamily="2" charset="0"/>
              <a:ea typeface="Arial"/>
              <a:cs typeface="Poppins" panose="00000500000000000000" pitchFamily="2" charset="0"/>
              <a:sym typeface="Arial"/>
            </a:endParaRPr>
          </a:p>
          <a:p>
            <a:pPr marL="457200" indent="-457200">
              <a:buFont typeface="Arial" panose="020B0604020202020204" pitchFamily="34" charset="0"/>
              <a:buChar char="•"/>
            </a:pPr>
            <a:r>
              <a:rPr lang="en-US" sz="3200" b="0" i="0" dirty="0">
                <a:solidFill>
                  <a:schemeClr val="bg1"/>
                </a:solidFill>
                <a:effectLst/>
                <a:latin typeface="Poppins" panose="00000500000000000000" pitchFamily="2" charset="0"/>
                <a:cs typeface="Poppins" panose="00000500000000000000" pitchFamily="2" charset="0"/>
              </a:rPr>
              <a:t>Smart contracts govern the entire donation lifecycle, </a:t>
            </a:r>
            <a:r>
              <a:rPr lang="en-US" sz="3200" b="0" i="0" u="sng" dirty="0">
                <a:solidFill>
                  <a:schemeClr val="bg1"/>
                </a:solidFill>
                <a:effectLst/>
                <a:latin typeface="Poppins" panose="00000500000000000000" pitchFamily="2" charset="0"/>
                <a:cs typeface="Poppins" panose="00000500000000000000" pitchFamily="2" charset="0"/>
              </a:rPr>
              <a:t>eliminating intermediaries and reducing administrative </a:t>
            </a:r>
            <a:r>
              <a:rPr lang="en-US" sz="3200" b="0" i="0" dirty="0">
                <a:solidFill>
                  <a:schemeClr val="bg1"/>
                </a:solidFill>
                <a:effectLst/>
                <a:latin typeface="Poppins" panose="00000500000000000000" pitchFamily="2" charset="0"/>
                <a:cs typeface="Poppins" panose="00000500000000000000" pitchFamily="2" charset="0"/>
              </a:rPr>
              <a:t>overhead while ensuring secure fund distribution.</a:t>
            </a:r>
            <a:endParaRPr lang="en-US" sz="3200" b="0" i="0" dirty="0">
              <a:solidFill>
                <a:schemeClr val="bg1"/>
              </a:solidFill>
              <a:effectLst/>
              <a:latin typeface="Poppins" panose="00000500000000000000" pitchFamily="2" charset="0"/>
              <a:cs typeface="Poppins" panose="00000500000000000000" pitchFamily="2" charset="0"/>
              <a:sym typeface="Arial"/>
            </a:endParaRPr>
          </a:p>
          <a:p>
            <a:pPr marL="457200" indent="-457200">
              <a:buFont typeface="Arial" panose="020B0604020202020204" pitchFamily="34" charset="0"/>
              <a:buChar char="•"/>
            </a:pPr>
            <a:endParaRPr lang="en-US" sz="3200" dirty="0">
              <a:solidFill>
                <a:schemeClr val="bg1"/>
              </a:solidFill>
              <a:latin typeface="Poppins" panose="00000500000000000000" pitchFamily="2" charset="0"/>
              <a:ea typeface="Arial"/>
              <a:cs typeface="Poppins" panose="00000500000000000000" pitchFamily="2" charset="0"/>
              <a:sym typeface="Arial"/>
            </a:endParaRPr>
          </a:p>
          <a:p>
            <a:pPr marL="457200" indent="-457200">
              <a:buFont typeface="Arial" panose="020B0604020202020204" pitchFamily="34" charset="0"/>
              <a:buChar char="•"/>
            </a:pPr>
            <a:r>
              <a:rPr lang="en-US" sz="3200" b="0" i="0" dirty="0">
                <a:solidFill>
                  <a:schemeClr val="bg1"/>
                </a:solidFill>
                <a:effectLst/>
                <a:latin typeface="Poppins" panose="00000500000000000000" pitchFamily="2" charset="0"/>
                <a:cs typeface="Poppins" panose="00000500000000000000" pitchFamily="2" charset="0"/>
              </a:rPr>
              <a:t>Each donation generates a unique NFT receipt that serves as </a:t>
            </a:r>
            <a:r>
              <a:rPr lang="en-US" sz="3200" b="0" i="0" u="sng" dirty="0">
                <a:solidFill>
                  <a:schemeClr val="bg1"/>
                </a:solidFill>
                <a:effectLst/>
                <a:latin typeface="Poppins" panose="00000500000000000000" pitchFamily="2" charset="0"/>
                <a:cs typeface="Poppins" panose="00000500000000000000" pitchFamily="2" charset="0"/>
              </a:rPr>
              <a:t>both proof of contribution and a dynamic tracker</a:t>
            </a:r>
            <a:r>
              <a:rPr lang="en-US" sz="3200" b="0" i="0" dirty="0">
                <a:solidFill>
                  <a:schemeClr val="bg1"/>
                </a:solidFill>
                <a:effectLst/>
                <a:latin typeface="Poppins" panose="00000500000000000000" pitchFamily="2" charset="0"/>
                <a:cs typeface="Poppins" panose="00000500000000000000" pitchFamily="2" charset="0"/>
              </a:rPr>
              <a:t>, </a:t>
            </a:r>
            <a:r>
              <a:rPr lang="en-US" sz="3200" b="0" i="0" u="sng" dirty="0">
                <a:solidFill>
                  <a:schemeClr val="bg1"/>
                </a:solidFill>
                <a:effectLst/>
                <a:latin typeface="Poppins" panose="00000500000000000000" pitchFamily="2" charset="0"/>
                <a:cs typeface="Poppins" panose="00000500000000000000" pitchFamily="2" charset="0"/>
              </a:rPr>
              <a:t>updating in real-time</a:t>
            </a:r>
            <a:r>
              <a:rPr lang="en-US" sz="3200" b="0" i="0" dirty="0">
                <a:solidFill>
                  <a:schemeClr val="bg1"/>
                </a:solidFill>
                <a:effectLst/>
                <a:latin typeface="Poppins" panose="00000500000000000000" pitchFamily="2" charset="0"/>
                <a:cs typeface="Poppins" panose="00000500000000000000" pitchFamily="2" charset="0"/>
              </a:rPr>
              <a:t> as funds are utilized.</a:t>
            </a:r>
            <a:endParaRPr lang="en-US" sz="3200" dirty="0">
              <a:solidFill>
                <a:schemeClr val="bg1"/>
              </a:solidFill>
              <a:latin typeface="Poppins" panose="00000500000000000000" pitchFamily="2" charset="0"/>
              <a:ea typeface="Arial"/>
              <a:cs typeface="Poppins" panose="00000500000000000000" pitchFamily="2" charset="0"/>
              <a:sym typeface="Arial"/>
            </a:endParaRPr>
          </a:p>
        </p:txBody>
      </p:sp>
    </p:spTree>
    <p:extLst>
      <p:ext uri="{BB962C8B-B14F-4D97-AF65-F5344CB8AC3E}">
        <p14:creationId xmlns:p14="http://schemas.microsoft.com/office/powerpoint/2010/main" val="1500988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1167B"/>
        </a:solidFill>
        <a:effectLst/>
      </p:bgPr>
    </p:bg>
    <p:spTree>
      <p:nvGrpSpPr>
        <p:cNvPr id="1" name=""/>
        <p:cNvGrpSpPr/>
        <p:nvPr/>
      </p:nvGrpSpPr>
      <p:grpSpPr>
        <a:xfrm>
          <a:off x="0" y="0"/>
          <a:ext cx="0" cy="0"/>
          <a:chOff x="0" y="0"/>
          <a:chExt cx="0" cy="0"/>
        </a:xfrm>
      </p:grpSpPr>
      <p:grpSp>
        <p:nvGrpSpPr>
          <p:cNvPr id="2" name="Group 2"/>
          <p:cNvGrpSpPr/>
          <p:nvPr/>
        </p:nvGrpSpPr>
        <p:grpSpPr>
          <a:xfrm>
            <a:off x="-2123887" y="-2346523"/>
            <a:ext cx="4693046" cy="4693046"/>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5573718" y="7940477"/>
            <a:ext cx="4693046" cy="4693046"/>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6533057" y="8756315"/>
            <a:ext cx="1003969" cy="1003969"/>
          </a:xfrm>
          <a:custGeom>
            <a:avLst/>
            <a:gdLst/>
            <a:ahLst/>
            <a:cxnLst/>
            <a:rect l="l" t="t" r="r" b="b"/>
            <a:pathLst>
              <a:path w="1003969" h="1003969">
                <a:moveTo>
                  <a:pt x="0" y="0"/>
                </a:moveTo>
                <a:lnTo>
                  <a:pt x="1003969" y="0"/>
                </a:lnTo>
                <a:lnTo>
                  <a:pt x="1003969" y="1003970"/>
                </a:lnTo>
                <a:lnTo>
                  <a:pt x="0" y="10039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17236924" y="367100"/>
            <a:ext cx="553260" cy="1195041"/>
          </a:xfrm>
          <a:custGeom>
            <a:avLst/>
            <a:gdLst/>
            <a:ahLst/>
            <a:cxnLst/>
            <a:rect l="l" t="t" r="r" b="b"/>
            <a:pathLst>
              <a:path w="553260" h="1195041">
                <a:moveTo>
                  <a:pt x="0" y="0"/>
                </a:moveTo>
                <a:lnTo>
                  <a:pt x="553260" y="0"/>
                </a:lnTo>
                <a:lnTo>
                  <a:pt x="553260" y="1195042"/>
                </a:lnTo>
                <a:lnTo>
                  <a:pt x="0" y="1195042"/>
                </a:lnTo>
                <a:lnTo>
                  <a:pt x="0" y="0"/>
                </a:lnTo>
                <a:close/>
              </a:path>
            </a:pathLst>
          </a:custGeom>
          <a:blipFill>
            <a:blip r:embed="rId4"/>
            <a:stretch>
              <a:fillRect/>
            </a:stretch>
          </a:blipFill>
        </p:spPr>
      </p:sp>
      <p:sp>
        <p:nvSpPr>
          <p:cNvPr id="10" name="TextBox 10"/>
          <p:cNvSpPr txBox="1"/>
          <p:nvPr/>
        </p:nvSpPr>
        <p:spPr>
          <a:xfrm>
            <a:off x="3446412" y="590301"/>
            <a:ext cx="11395176" cy="1077218"/>
          </a:xfrm>
          <a:prstGeom prst="rect">
            <a:avLst/>
          </a:prstGeom>
        </p:spPr>
        <p:txBody>
          <a:bodyPr lIns="0" tIns="0" rIns="0" bIns="0" rtlCol="0" anchor="t">
            <a:spAutoFit/>
          </a:bodyPr>
          <a:lstStyle/>
          <a:p>
            <a:pPr marL="0" lvl="0" indent="0" algn="ctr">
              <a:lnSpc>
                <a:spcPts val="8400"/>
              </a:lnSpc>
              <a:spcBef>
                <a:spcPct val="0"/>
              </a:spcBef>
            </a:pPr>
            <a:r>
              <a:rPr lang="en-US" sz="7200" b="1" dirty="0">
                <a:solidFill>
                  <a:srgbClr val="FDFDFD"/>
                </a:solidFill>
                <a:latin typeface="Poppins" panose="00000500000000000000" pitchFamily="2" charset="0"/>
                <a:ea typeface="Arial Bold"/>
                <a:cs typeface="Poppins" panose="00000500000000000000" pitchFamily="2" charset="0"/>
                <a:sym typeface="Arial Bold"/>
              </a:rPr>
              <a:t>INNOVATION</a:t>
            </a:r>
          </a:p>
        </p:txBody>
      </p:sp>
      <p:sp>
        <p:nvSpPr>
          <p:cNvPr id="16" name="TextBox 14">
            <a:extLst>
              <a:ext uri="{FF2B5EF4-FFF2-40B4-BE49-F238E27FC236}">
                <a16:creationId xmlns:a16="http://schemas.microsoft.com/office/drawing/2014/main" id="{EAF710F3-81A8-369A-F25E-DF5097926DA2}"/>
              </a:ext>
            </a:extLst>
          </p:cNvPr>
          <p:cNvSpPr txBox="1"/>
          <p:nvPr/>
        </p:nvSpPr>
        <p:spPr>
          <a:xfrm>
            <a:off x="990600" y="1827846"/>
            <a:ext cx="15881302" cy="1477328"/>
          </a:xfrm>
          <a:prstGeom prst="rect">
            <a:avLst/>
          </a:prstGeom>
        </p:spPr>
        <p:txBody>
          <a:bodyPr wrap="square" lIns="0" tIns="0" rIns="0" bIns="0" rtlCol="0" anchor="t">
            <a:spAutoFit/>
          </a:bodyPr>
          <a:lstStyle/>
          <a:p>
            <a:pPr marL="457200" indent="-457200">
              <a:buFont typeface="Arial" panose="020B0604020202020204" pitchFamily="34" charset="0"/>
              <a:buChar char="•"/>
            </a:pPr>
            <a:r>
              <a:rPr lang="en-US" sz="3200" b="1" i="0" dirty="0" err="1">
                <a:solidFill>
                  <a:schemeClr val="bg1"/>
                </a:solidFill>
                <a:effectLst/>
                <a:latin typeface="Poppins" panose="00000500000000000000" pitchFamily="2" charset="0"/>
                <a:cs typeface="Poppins" panose="00000500000000000000" pitchFamily="2" charset="0"/>
              </a:rPr>
              <a:t>ImpactChain</a:t>
            </a:r>
            <a:r>
              <a:rPr lang="en-US" sz="3200" b="0" i="0" dirty="0">
                <a:solidFill>
                  <a:schemeClr val="bg1"/>
                </a:solidFill>
                <a:effectLst/>
                <a:latin typeface="Poppins" panose="00000500000000000000" pitchFamily="2" charset="0"/>
                <a:cs typeface="Poppins" panose="00000500000000000000" pitchFamily="2" charset="0"/>
              </a:rPr>
              <a:t> comprises of several innovations to blockchain and donation industry, some of the major innovations are listed below -</a:t>
            </a:r>
            <a:endParaRPr lang="en-US" sz="3200" dirty="0">
              <a:solidFill>
                <a:schemeClr val="bg1"/>
              </a:solidFill>
              <a:latin typeface="Poppins" panose="00000500000000000000" pitchFamily="2" charset="0"/>
              <a:ea typeface="Arial"/>
              <a:cs typeface="Poppins" panose="00000500000000000000" pitchFamily="2" charset="0"/>
              <a:sym typeface="Arial"/>
            </a:endParaRPr>
          </a:p>
          <a:p>
            <a:pPr marL="457200" indent="-457200">
              <a:buFont typeface="Arial" panose="020B0604020202020204" pitchFamily="34" charset="0"/>
              <a:buChar char="•"/>
            </a:pPr>
            <a:endParaRPr lang="en-US" sz="3200" dirty="0">
              <a:solidFill>
                <a:schemeClr val="bg1"/>
              </a:solidFill>
              <a:latin typeface="Poppins" panose="00000500000000000000" pitchFamily="2" charset="0"/>
              <a:ea typeface="Arial"/>
              <a:cs typeface="Poppins" panose="00000500000000000000" pitchFamily="2" charset="0"/>
              <a:sym typeface="Arial"/>
            </a:endParaRPr>
          </a:p>
        </p:txBody>
      </p:sp>
      <p:pic>
        <p:nvPicPr>
          <p:cNvPr id="18" name="Picture 17">
            <a:extLst>
              <a:ext uri="{FF2B5EF4-FFF2-40B4-BE49-F238E27FC236}">
                <a16:creationId xmlns:a16="http://schemas.microsoft.com/office/drawing/2014/main" id="{2F9DED3E-378B-3DF1-0EDE-17597CA73E5F}"/>
              </a:ext>
            </a:extLst>
          </p:cNvPr>
          <p:cNvPicPr>
            <a:picLocks noChangeAspect="1"/>
          </p:cNvPicPr>
          <p:nvPr/>
        </p:nvPicPr>
        <p:blipFill>
          <a:blip r:embed="rId5"/>
          <a:stretch>
            <a:fillRect/>
          </a:stretch>
        </p:blipFill>
        <p:spPr>
          <a:xfrm>
            <a:off x="1749077" y="3095757"/>
            <a:ext cx="14524297" cy="64102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1167B"/>
        </a:solidFill>
        <a:effectLst/>
      </p:bgPr>
    </p:bg>
    <p:spTree>
      <p:nvGrpSpPr>
        <p:cNvPr id="1" name="">
          <a:extLst>
            <a:ext uri="{FF2B5EF4-FFF2-40B4-BE49-F238E27FC236}">
              <a16:creationId xmlns:a16="http://schemas.microsoft.com/office/drawing/2014/main" id="{1050BB3C-68A3-1B6A-222B-5DD1CFEDF716}"/>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781E2043-3D81-A0F7-8607-FF605AA32FA1}"/>
              </a:ext>
            </a:extLst>
          </p:cNvPr>
          <p:cNvGrpSpPr/>
          <p:nvPr/>
        </p:nvGrpSpPr>
        <p:grpSpPr>
          <a:xfrm>
            <a:off x="-2123887" y="-2346523"/>
            <a:ext cx="4693046" cy="4693046"/>
            <a:chOff x="0" y="0"/>
            <a:chExt cx="812800" cy="812800"/>
          </a:xfrm>
        </p:grpSpPr>
        <p:sp>
          <p:nvSpPr>
            <p:cNvPr id="3" name="Freeform 3">
              <a:extLst>
                <a:ext uri="{FF2B5EF4-FFF2-40B4-BE49-F238E27FC236}">
                  <a16:creationId xmlns:a16="http://schemas.microsoft.com/office/drawing/2014/main" id="{BF2B4508-2A12-0212-19FB-A69EB9B5EB9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sp>
        <p:sp>
          <p:nvSpPr>
            <p:cNvPr id="4" name="TextBox 4">
              <a:extLst>
                <a:ext uri="{FF2B5EF4-FFF2-40B4-BE49-F238E27FC236}">
                  <a16:creationId xmlns:a16="http://schemas.microsoft.com/office/drawing/2014/main" id="{7562C516-5BC6-D2AA-8526-A9AE4F0CFD3E}"/>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a:extLst>
              <a:ext uri="{FF2B5EF4-FFF2-40B4-BE49-F238E27FC236}">
                <a16:creationId xmlns:a16="http://schemas.microsoft.com/office/drawing/2014/main" id="{8BA8F864-2DDB-2832-0CD7-49BF1BEA1C6C}"/>
              </a:ext>
            </a:extLst>
          </p:cNvPr>
          <p:cNvGrpSpPr/>
          <p:nvPr/>
        </p:nvGrpSpPr>
        <p:grpSpPr>
          <a:xfrm>
            <a:off x="15573718" y="7940477"/>
            <a:ext cx="4693046" cy="4693046"/>
            <a:chOff x="0" y="0"/>
            <a:chExt cx="812800" cy="812800"/>
          </a:xfrm>
        </p:grpSpPr>
        <p:sp>
          <p:nvSpPr>
            <p:cNvPr id="6" name="Freeform 6">
              <a:extLst>
                <a:ext uri="{FF2B5EF4-FFF2-40B4-BE49-F238E27FC236}">
                  <a16:creationId xmlns:a16="http://schemas.microsoft.com/office/drawing/2014/main" id="{8782D8BB-07B4-71F8-AD4D-271C976D7B3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sp>
        <p:sp>
          <p:nvSpPr>
            <p:cNvPr id="7" name="TextBox 7">
              <a:extLst>
                <a:ext uri="{FF2B5EF4-FFF2-40B4-BE49-F238E27FC236}">
                  <a16:creationId xmlns:a16="http://schemas.microsoft.com/office/drawing/2014/main" id="{9D7BE7B8-99C3-0BAD-C09F-98A6550DD90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a:extLst>
              <a:ext uri="{FF2B5EF4-FFF2-40B4-BE49-F238E27FC236}">
                <a16:creationId xmlns:a16="http://schemas.microsoft.com/office/drawing/2014/main" id="{08124D52-B3C3-A0B4-604B-1C1FDE3BDE2F}"/>
              </a:ext>
            </a:extLst>
          </p:cNvPr>
          <p:cNvSpPr/>
          <p:nvPr/>
        </p:nvSpPr>
        <p:spPr>
          <a:xfrm>
            <a:off x="16533057" y="8756315"/>
            <a:ext cx="1003969" cy="1003969"/>
          </a:xfrm>
          <a:custGeom>
            <a:avLst/>
            <a:gdLst/>
            <a:ahLst/>
            <a:cxnLst/>
            <a:rect l="l" t="t" r="r" b="b"/>
            <a:pathLst>
              <a:path w="1003969" h="1003969">
                <a:moveTo>
                  <a:pt x="0" y="0"/>
                </a:moveTo>
                <a:lnTo>
                  <a:pt x="1003969" y="0"/>
                </a:lnTo>
                <a:lnTo>
                  <a:pt x="1003969" y="1003970"/>
                </a:lnTo>
                <a:lnTo>
                  <a:pt x="0" y="10039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a:extLst>
              <a:ext uri="{FF2B5EF4-FFF2-40B4-BE49-F238E27FC236}">
                <a16:creationId xmlns:a16="http://schemas.microsoft.com/office/drawing/2014/main" id="{4BDAB885-9827-E784-0204-F9BA99B5B730}"/>
              </a:ext>
            </a:extLst>
          </p:cNvPr>
          <p:cNvSpPr/>
          <p:nvPr/>
        </p:nvSpPr>
        <p:spPr>
          <a:xfrm>
            <a:off x="17236924" y="367100"/>
            <a:ext cx="553260" cy="1195041"/>
          </a:xfrm>
          <a:custGeom>
            <a:avLst/>
            <a:gdLst/>
            <a:ahLst/>
            <a:cxnLst/>
            <a:rect l="l" t="t" r="r" b="b"/>
            <a:pathLst>
              <a:path w="553260" h="1195041">
                <a:moveTo>
                  <a:pt x="0" y="0"/>
                </a:moveTo>
                <a:lnTo>
                  <a:pt x="553260" y="0"/>
                </a:lnTo>
                <a:lnTo>
                  <a:pt x="553260" y="1195042"/>
                </a:lnTo>
                <a:lnTo>
                  <a:pt x="0" y="1195042"/>
                </a:lnTo>
                <a:lnTo>
                  <a:pt x="0" y="0"/>
                </a:lnTo>
                <a:close/>
              </a:path>
            </a:pathLst>
          </a:custGeom>
          <a:blipFill>
            <a:blip r:embed="rId4"/>
            <a:stretch>
              <a:fillRect/>
            </a:stretch>
          </a:blipFill>
        </p:spPr>
      </p:sp>
      <p:sp>
        <p:nvSpPr>
          <p:cNvPr id="10" name="TextBox 10">
            <a:extLst>
              <a:ext uri="{FF2B5EF4-FFF2-40B4-BE49-F238E27FC236}">
                <a16:creationId xmlns:a16="http://schemas.microsoft.com/office/drawing/2014/main" id="{8CB79887-0E81-B367-C2F4-61775516B90F}"/>
              </a:ext>
            </a:extLst>
          </p:cNvPr>
          <p:cNvSpPr txBox="1"/>
          <p:nvPr/>
        </p:nvSpPr>
        <p:spPr>
          <a:xfrm>
            <a:off x="1494606" y="859888"/>
            <a:ext cx="15298788" cy="1077218"/>
          </a:xfrm>
          <a:prstGeom prst="rect">
            <a:avLst/>
          </a:prstGeom>
        </p:spPr>
        <p:txBody>
          <a:bodyPr wrap="square" lIns="0" tIns="0" rIns="0" bIns="0" rtlCol="0" anchor="t">
            <a:spAutoFit/>
          </a:bodyPr>
          <a:lstStyle/>
          <a:p>
            <a:pPr marL="0" lvl="0" indent="0" algn="ctr">
              <a:lnSpc>
                <a:spcPts val="8400"/>
              </a:lnSpc>
              <a:spcBef>
                <a:spcPct val="0"/>
              </a:spcBef>
            </a:pPr>
            <a:r>
              <a:rPr lang="en-US" sz="7200" b="1" dirty="0">
                <a:solidFill>
                  <a:srgbClr val="FDFDFD"/>
                </a:solidFill>
                <a:latin typeface="Poppins" panose="00000500000000000000" pitchFamily="2" charset="0"/>
                <a:ea typeface="Arial Bold"/>
                <a:cs typeface="Poppins" panose="00000500000000000000" pitchFamily="2" charset="0"/>
                <a:sym typeface="Arial Bold"/>
              </a:rPr>
              <a:t>ARCHITECTURE – WORKING</a:t>
            </a:r>
          </a:p>
        </p:txBody>
      </p:sp>
      <p:sp>
        <p:nvSpPr>
          <p:cNvPr id="16" name="TextBox 14">
            <a:extLst>
              <a:ext uri="{FF2B5EF4-FFF2-40B4-BE49-F238E27FC236}">
                <a16:creationId xmlns:a16="http://schemas.microsoft.com/office/drawing/2014/main" id="{999AA40E-023E-2BF3-CB58-F01F3547BBE9}"/>
              </a:ext>
            </a:extLst>
          </p:cNvPr>
          <p:cNvSpPr txBox="1"/>
          <p:nvPr/>
        </p:nvSpPr>
        <p:spPr>
          <a:xfrm>
            <a:off x="917659" y="2164933"/>
            <a:ext cx="15881302" cy="984885"/>
          </a:xfrm>
          <a:prstGeom prst="rect">
            <a:avLst/>
          </a:prstGeom>
        </p:spPr>
        <p:txBody>
          <a:bodyPr wrap="square" lIns="0" tIns="0" rIns="0" bIns="0" rtlCol="0" anchor="t">
            <a:spAutoFit/>
          </a:bodyPr>
          <a:lstStyle/>
          <a:p>
            <a:pPr marL="457200" indent="-457200">
              <a:buFont typeface="Arial" panose="020B0604020202020204" pitchFamily="34" charset="0"/>
              <a:buChar char="•"/>
            </a:pPr>
            <a:r>
              <a:rPr lang="en-US" sz="3200" b="1" i="0" dirty="0" err="1">
                <a:solidFill>
                  <a:schemeClr val="bg1"/>
                </a:solidFill>
                <a:effectLst/>
                <a:latin typeface="Poppins" panose="00000500000000000000" pitchFamily="2" charset="0"/>
                <a:cs typeface="Poppins" panose="00000500000000000000" pitchFamily="2" charset="0"/>
              </a:rPr>
              <a:t>ImpactChain</a:t>
            </a:r>
            <a:r>
              <a:rPr lang="en-US" sz="3200" dirty="0">
                <a:solidFill>
                  <a:schemeClr val="bg1"/>
                </a:solidFill>
                <a:latin typeface="Poppins" panose="00000500000000000000" pitchFamily="2" charset="0"/>
                <a:cs typeface="Poppins" panose="00000500000000000000" pitchFamily="2" charset="0"/>
              </a:rPr>
              <a:t> has a complex working but we have narrowed it down to the flowchart below -</a:t>
            </a:r>
            <a:endParaRPr lang="en-US" sz="3200" dirty="0">
              <a:solidFill>
                <a:schemeClr val="bg1"/>
              </a:solidFill>
              <a:latin typeface="Poppins" panose="00000500000000000000" pitchFamily="2" charset="0"/>
              <a:ea typeface="Arial"/>
              <a:cs typeface="Poppins" panose="00000500000000000000" pitchFamily="2" charset="0"/>
              <a:sym typeface="Arial"/>
            </a:endParaRPr>
          </a:p>
        </p:txBody>
      </p:sp>
      <p:pic>
        <p:nvPicPr>
          <p:cNvPr id="18" name="Picture 17">
            <a:extLst>
              <a:ext uri="{FF2B5EF4-FFF2-40B4-BE49-F238E27FC236}">
                <a16:creationId xmlns:a16="http://schemas.microsoft.com/office/drawing/2014/main" id="{0E6938E2-B462-716F-728E-860DE3CBBFAC}"/>
              </a:ext>
            </a:extLst>
          </p:cNvPr>
          <p:cNvPicPr>
            <a:picLocks noChangeAspect="1"/>
          </p:cNvPicPr>
          <p:nvPr/>
        </p:nvPicPr>
        <p:blipFill>
          <a:blip r:embed="rId5"/>
          <a:stretch>
            <a:fillRect/>
          </a:stretch>
        </p:blipFill>
        <p:spPr>
          <a:xfrm>
            <a:off x="0" y="3348629"/>
            <a:ext cx="18288000" cy="6592220"/>
          </a:xfrm>
          <a:prstGeom prst="rect">
            <a:avLst/>
          </a:prstGeom>
        </p:spPr>
      </p:pic>
    </p:spTree>
    <p:extLst>
      <p:ext uri="{BB962C8B-B14F-4D97-AF65-F5344CB8AC3E}">
        <p14:creationId xmlns:p14="http://schemas.microsoft.com/office/powerpoint/2010/main" val="2302782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1167B"/>
        </a:solidFill>
        <a:effectLst/>
      </p:bgPr>
    </p:bg>
    <p:spTree>
      <p:nvGrpSpPr>
        <p:cNvPr id="1" name=""/>
        <p:cNvGrpSpPr/>
        <p:nvPr/>
      </p:nvGrpSpPr>
      <p:grpSpPr>
        <a:xfrm>
          <a:off x="0" y="0"/>
          <a:ext cx="0" cy="0"/>
          <a:chOff x="0" y="0"/>
          <a:chExt cx="0" cy="0"/>
        </a:xfrm>
      </p:grpSpPr>
      <p:grpSp>
        <p:nvGrpSpPr>
          <p:cNvPr id="2" name="Group 2"/>
          <p:cNvGrpSpPr/>
          <p:nvPr/>
        </p:nvGrpSpPr>
        <p:grpSpPr>
          <a:xfrm>
            <a:off x="-2123887" y="-2346523"/>
            <a:ext cx="4693046" cy="4693046"/>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0260518" y="6281549"/>
            <a:ext cx="6976406" cy="3189141"/>
            <a:chOff x="0" y="0"/>
            <a:chExt cx="1837407" cy="839938"/>
          </a:xfrm>
        </p:grpSpPr>
        <p:sp>
          <p:nvSpPr>
            <p:cNvPr id="6" name="Freeform 6"/>
            <p:cNvSpPr/>
            <p:nvPr/>
          </p:nvSpPr>
          <p:spPr>
            <a:xfrm>
              <a:off x="0" y="0"/>
              <a:ext cx="1837407" cy="839938"/>
            </a:xfrm>
            <a:custGeom>
              <a:avLst/>
              <a:gdLst/>
              <a:ahLst/>
              <a:cxnLst/>
              <a:rect l="l" t="t" r="r" b="b"/>
              <a:pathLst>
                <a:path w="1837407" h="839938">
                  <a:moveTo>
                    <a:pt x="0" y="0"/>
                  </a:moveTo>
                  <a:lnTo>
                    <a:pt x="1837407" y="0"/>
                  </a:lnTo>
                  <a:lnTo>
                    <a:pt x="1837407" y="839938"/>
                  </a:lnTo>
                  <a:lnTo>
                    <a:pt x="0" y="839938"/>
                  </a:lnTo>
                  <a:close/>
                </a:path>
              </a:pathLst>
            </a:custGeom>
            <a:solidFill>
              <a:srgbClr val="000000">
                <a:alpha val="0"/>
              </a:srgbClr>
            </a:solidFill>
            <a:ln w="38100" cap="sq">
              <a:solidFill>
                <a:srgbClr val="FFFFFF"/>
              </a:solidFill>
              <a:prstDash val="solid"/>
              <a:miter/>
            </a:ln>
          </p:spPr>
        </p:sp>
        <p:sp>
          <p:nvSpPr>
            <p:cNvPr id="7" name="TextBox 7"/>
            <p:cNvSpPr txBox="1"/>
            <p:nvPr/>
          </p:nvSpPr>
          <p:spPr>
            <a:xfrm>
              <a:off x="0" y="-38100"/>
              <a:ext cx="1837407" cy="878038"/>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5573718" y="7940477"/>
            <a:ext cx="4693046" cy="4693046"/>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16533057" y="8756315"/>
            <a:ext cx="1003969" cy="1003969"/>
          </a:xfrm>
          <a:custGeom>
            <a:avLst/>
            <a:gdLst/>
            <a:ahLst/>
            <a:cxnLst/>
            <a:rect l="l" t="t" r="r" b="b"/>
            <a:pathLst>
              <a:path w="1003969" h="1003969">
                <a:moveTo>
                  <a:pt x="0" y="0"/>
                </a:moveTo>
                <a:lnTo>
                  <a:pt x="1003969" y="0"/>
                </a:lnTo>
                <a:lnTo>
                  <a:pt x="1003969" y="1003970"/>
                </a:lnTo>
                <a:lnTo>
                  <a:pt x="0" y="10039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7236924" y="367100"/>
            <a:ext cx="553260" cy="1195041"/>
          </a:xfrm>
          <a:custGeom>
            <a:avLst/>
            <a:gdLst/>
            <a:ahLst/>
            <a:cxnLst/>
            <a:rect l="l" t="t" r="r" b="b"/>
            <a:pathLst>
              <a:path w="553260" h="1195041">
                <a:moveTo>
                  <a:pt x="0" y="0"/>
                </a:moveTo>
                <a:lnTo>
                  <a:pt x="553260" y="0"/>
                </a:lnTo>
                <a:lnTo>
                  <a:pt x="553260" y="1195042"/>
                </a:lnTo>
                <a:lnTo>
                  <a:pt x="0" y="1195042"/>
                </a:lnTo>
                <a:lnTo>
                  <a:pt x="0" y="0"/>
                </a:lnTo>
                <a:close/>
              </a:path>
            </a:pathLst>
          </a:custGeom>
          <a:blipFill>
            <a:blip r:embed="rId4"/>
            <a:stretch>
              <a:fillRect/>
            </a:stretch>
          </a:blipFill>
        </p:spPr>
      </p:sp>
      <p:grpSp>
        <p:nvGrpSpPr>
          <p:cNvPr id="13" name="Group 13"/>
          <p:cNvGrpSpPr/>
          <p:nvPr/>
        </p:nvGrpSpPr>
        <p:grpSpPr>
          <a:xfrm>
            <a:off x="1028700" y="2087516"/>
            <a:ext cx="8857925" cy="7383174"/>
            <a:chOff x="0" y="0"/>
            <a:chExt cx="2332952" cy="1944540"/>
          </a:xfrm>
        </p:grpSpPr>
        <p:sp>
          <p:nvSpPr>
            <p:cNvPr id="14" name="Freeform 14"/>
            <p:cNvSpPr/>
            <p:nvPr/>
          </p:nvSpPr>
          <p:spPr>
            <a:xfrm>
              <a:off x="0" y="0"/>
              <a:ext cx="2332952" cy="1944540"/>
            </a:xfrm>
            <a:custGeom>
              <a:avLst/>
              <a:gdLst/>
              <a:ahLst/>
              <a:cxnLst/>
              <a:rect l="l" t="t" r="r" b="b"/>
              <a:pathLst>
                <a:path w="2332952" h="1944540">
                  <a:moveTo>
                    <a:pt x="0" y="0"/>
                  </a:moveTo>
                  <a:lnTo>
                    <a:pt x="2332952" y="0"/>
                  </a:lnTo>
                  <a:lnTo>
                    <a:pt x="2332952" y="1944540"/>
                  </a:lnTo>
                  <a:lnTo>
                    <a:pt x="0" y="1944540"/>
                  </a:lnTo>
                  <a:close/>
                </a:path>
              </a:pathLst>
            </a:custGeom>
            <a:solidFill>
              <a:srgbClr val="000000">
                <a:alpha val="0"/>
              </a:srgbClr>
            </a:solidFill>
            <a:ln w="38100" cap="sq">
              <a:solidFill>
                <a:srgbClr val="FFFFFF"/>
              </a:solidFill>
              <a:prstDash val="solid"/>
              <a:miter/>
            </a:ln>
          </p:spPr>
        </p:sp>
        <p:sp>
          <p:nvSpPr>
            <p:cNvPr id="15" name="TextBox 15"/>
            <p:cNvSpPr txBox="1"/>
            <p:nvPr/>
          </p:nvSpPr>
          <p:spPr>
            <a:xfrm>
              <a:off x="0" y="-38100"/>
              <a:ext cx="2332952" cy="1982640"/>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5554010" y="498460"/>
            <a:ext cx="7179980" cy="1077218"/>
          </a:xfrm>
          <a:prstGeom prst="rect">
            <a:avLst/>
          </a:prstGeom>
        </p:spPr>
        <p:txBody>
          <a:bodyPr wrap="square" lIns="0" tIns="0" rIns="0" bIns="0" rtlCol="0" anchor="t">
            <a:spAutoFit/>
          </a:bodyPr>
          <a:lstStyle/>
          <a:p>
            <a:pPr marL="0" lvl="0" indent="0" algn="l">
              <a:lnSpc>
                <a:spcPts val="8400"/>
              </a:lnSpc>
              <a:spcBef>
                <a:spcPct val="0"/>
              </a:spcBef>
            </a:pPr>
            <a:r>
              <a:rPr lang="en-US" sz="7200" b="1" dirty="0">
                <a:solidFill>
                  <a:srgbClr val="FDFDFD"/>
                </a:solidFill>
                <a:latin typeface="Poppins" panose="00000500000000000000" pitchFamily="2" charset="0"/>
                <a:ea typeface="Arial Bold"/>
                <a:cs typeface="Poppins" panose="00000500000000000000" pitchFamily="2" charset="0"/>
                <a:sym typeface="Arial Bold"/>
              </a:rPr>
              <a:t>ARCHITECTURE</a:t>
            </a:r>
          </a:p>
        </p:txBody>
      </p:sp>
      <p:grpSp>
        <p:nvGrpSpPr>
          <p:cNvPr id="17" name="Group 17"/>
          <p:cNvGrpSpPr/>
          <p:nvPr/>
        </p:nvGrpSpPr>
        <p:grpSpPr>
          <a:xfrm>
            <a:off x="10260518" y="2087516"/>
            <a:ext cx="6976406" cy="3984483"/>
            <a:chOff x="0" y="0"/>
            <a:chExt cx="1837407" cy="1049411"/>
          </a:xfrm>
        </p:grpSpPr>
        <p:sp>
          <p:nvSpPr>
            <p:cNvPr id="18" name="Freeform 18"/>
            <p:cNvSpPr/>
            <p:nvPr/>
          </p:nvSpPr>
          <p:spPr>
            <a:xfrm>
              <a:off x="0" y="0"/>
              <a:ext cx="1837407" cy="1049411"/>
            </a:xfrm>
            <a:custGeom>
              <a:avLst/>
              <a:gdLst/>
              <a:ahLst/>
              <a:cxnLst/>
              <a:rect l="l" t="t" r="r" b="b"/>
              <a:pathLst>
                <a:path w="1837407" h="1049411">
                  <a:moveTo>
                    <a:pt x="0" y="0"/>
                  </a:moveTo>
                  <a:lnTo>
                    <a:pt x="1837407" y="0"/>
                  </a:lnTo>
                  <a:lnTo>
                    <a:pt x="1837407" y="1049411"/>
                  </a:lnTo>
                  <a:lnTo>
                    <a:pt x="0" y="1049411"/>
                  </a:lnTo>
                  <a:close/>
                </a:path>
              </a:pathLst>
            </a:custGeom>
            <a:solidFill>
              <a:srgbClr val="000000">
                <a:alpha val="0"/>
              </a:srgbClr>
            </a:solidFill>
            <a:ln w="38100" cap="sq">
              <a:solidFill>
                <a:srgbClr val="FFFFFF"/>
              </a:solidFill>
              <a:prstDash val="solid"/>
              <a:miter/>
            </a:ln>
          </p:spPr>
        </p:sp>
        <p:sp>
          <p:nvSpPr>
            <p:cNvPr id="19" name="TextBox 19"/>
            <p:cNvSpPr txBox="1"/>
            <p:nvPr/>
          </p:nvSpPr>
          <p:spPr>
            <a:xfrm>
              <a:off x="0" y="-38100"/>
              <a:ext cx="1837407" cy="1087511"/>
            </a:xfrm>
            <a:prstGeom prst="rect">
              <a:avLst/>
            </a:prstGeom>
          </p:spPr>
          <p:txBody>
            <a:bodyPr lIns="50800" tIns="50800" rIns="50800" bIns="50800" rtlCol="0" anchor="ctr"/>
            <a:lstStyle/>
            <a:p>
              <a:pPr algn="ctr">
                <a:lnSpc>
                  <a:spcPts val="2659"/>
                </a:lnSpc>
              </a:pPr>
              <a:endParaRPr/>
            </a:p>
          </p:txBody>
        </p:sp>
      </p:grpSp>
      <p:sp>
        <p:nvSpPr>
          <p:cNvPr id="20" name="TextBox 20"/>
          <p:cNvSpPr txBox="1"/>
          <p:nvPr/>
        </p:nvSpPr>
        <p:spPr>
          <a:xfrm>
            <a:off x="1498630" y="2451524"/>
            <a:ext cx="2656738" cy="838691"/>
          </a:xfrm>
          <a:prstGeom prst="rect">
            <a:avLst/>
          </a:prstGeom>
        </p:spPr>
        <p:txBody>
          <a:bodyPr wrap="square" lIns="0" tIns="0" rIns="0" bIns="0" rtlCol="0" anchor="t">
            <a:spAutoFit/>
          </a:bodyPr>
          <a:lstStyle/>
          <a:p>
            <a:pPr algn="ctr">
              <a:lnSpc>
                <a:spcPts val="2659"/>
              </a:lnSpc>
              <a:spcBef>
                <a:spcPct val="0"/>
              </a:spcBef>
            </a:pPr>
            <a:r>
              <a:rPr lang="en-US" sz="3200" b="1" dirty="0">
                <a:solidFill>
                  <a:srgbClr val="FDFDFD"/>
                </a:solidFill>
                <a:latin typeface="Poppins" panose="00000500000000000000" pitchFamily="2" charset="0"/>
                <a:ea typeface="Open Sans Extra Bold"/>
                <a:cs typeface="Poppins" panose="00000500000000000000" pitchFamily="2" charset="0"/>
                <a:sym typeface="Open Sans Extra Bold"/>
              </a:rPr>
              <a:t>FLOW</a:t>
            </a:r>
          </a:p>
          <a:p>
            <a:pPr algn="ctr">
              <a:spcBef>
                <a:spcPct val="0"/>
              </a:spcBef>
            </a:pPr>
            <a:r>
              <a:rPr lang="en-US" sz="2800" b="1" dirty="0">
                <a:solidFill>
                  <a:srgbClr val="FDFDFD"/>
                </a:solidFill>
                <a:latin typeface="Poppins" panose="00000500000000000000" pitchFamily="2" charset="0"/>
                <a:ea typeface="Open Sans Extra Bold"/>
                <a:cs typeface="Poppins" panose="00000500000000000000" pitchFamily="2" charset="0"/>
                <a:sym typeface="Open Sans Extra Bold"/>
              </a:rPr>
              <a:t> </a:t>
            </a:r>
            <a:r>
              <a:rPr lang="en-US" sz="3200" b="1" dirty="0">
                <a:solidFill>
                  <a:srgbClr val="FDFDFD"/>
                </a:solidFill>
                <a:latin typeface="Poppins" panose="00000500000000000000" pitchFamily="2" charset="0"/>
                <a:ea typeface="Open Sans Extra Bold"/>
                <a:cs typeface="Poppins" panose="00000500000000000000" pitchFamily="2" charset="0"/>
                <a:sym typeface="Open Sans Extra Bold"/>
              </a:rPr>
              <a:t>CHART</a:t>
            </a:r>
          </a:p>
        </p:txBody>
      </p:sp>
      <p:sp>
        <p:nvSpPr>
          <p:cNvPr id="21" name="TextBox 21"/>
          <p:cNvSpPr txBox="1"/>
          <p:nvPr/>
        </p:nvSpPr>
        <p:spPr>
          <a:xfrm>
            <a:off x="12614395" y="2271411"/>
            <a:ext cx="2296592" cy="984885"/>
          </a:xfrm>
          <a:prstGeom prst="rect">
            <a:avLst/>
          </a:prstGeom>
        </p:spPr>
        <p:txBody>
          <a:bodyPr wrap="square" lIns="0" tIns="0" rIns="0" bIns="0" rtlCol="0" anchor="t">
            <a:spAutoFit/>
          </a:bodyPr>
          <a:lstStyle/>
          <a:p>
            <a:pPr algn="ctr">
              <a:spcBef>
                <a:spcPct val="0"/>
              </a:spcBef>
            </a:pPr>
            <a:r>
              <a:rPr lang="en-US" sz="3200" b="1" dirty="0">
                <a:solidFill>
                  <a:srgbClr val="FDFDFD"/>
                </a:solidFill>
                <a:latin typeface="Poppins" panose="00000500000000000000" pitchFamily="2" charset="0"/>
                <a:ea typeface="Open Sans Extra Bold"/>
                <a:cs typeface="Poppins" panose="00000500000000000000" pitchFamily="2" charset="0"/>
                <a:sym typeface="Open Sans Extra Bold"/>
              </a:rPr>
              <a:t>TECH STACK</a:t>
            </a:r>
          </a:p>
        </p:txBody>
      </p:sp>
      <p:sp>
        <p:nvSpPr>
          <p:cNvPr id="22" name="TextBox 22"/>
          <p:cNvSpPr txBox="1"/>
          <p:nvPr/>
        </p:nvSpPr>
        <p:spPr>
          <a:xfrm>
            <a:off x="12703510" y="6452713"/>
            <a:ext cx="2268651" cy="352404"/>
          </a:xfrm>
          <a:prstGeom prst="rect">
            <a:avLst/>
          </a:prstGeom>
        </p:spPr>
        <p:txBody>
          <a:bodyPr wrap="square" lIns="0" tIns="0" rIns="0" bIns="0" rtlCol="0" anchor="t">
            <a:spAutoFit/>
          </a:bodyPr>
          <a:lstStyle/>
          <a:p>
            <a:pPr algn="ctr">
              <a:lnSpc>
                <a:spcPts val="2659"/>
              </a:lnSpc>
              <a:spcBef>
                <a:spcPct val="0"/>
              </a:spcBef>
            </a:pPr>
            <a:r>
              <a:rPr lang="en-US" sz="2800" dirty="0">
                <a:solidFill>
                  <a:srgbClr val="FDFDFD"/>
                </a:solidFill>
                <a:latin typeface="Open Sans Extra Bold"/>
                <a:ea typeface="Open Sans Extra Bold"/>
                <a:cs typeface="Open Sans Extra Bold"/>
                <a:sym typeface="Open Sans Extra Bold"/>
              </a:rPr>
              <a:t>PROTOTYPE</a:t>
            </a:r>
          </a:p>
        </p:txBody>
      </p:sp>
      <p:pic>
        <p:nvPicPr>
          <p:cNvPr id="30" name="Picture 29">
            <a:extLst>
              <a:ext uri="{FF2B5EF4-FFF2-40B4-BE49-F238E27FC236}">
                <a16:creationId xmlns:a16="http://schemas.microsoft.com/office/drawing/2014/main" id="{766EEE4D-5829-6D70-1680-F11F2FE6040C}"/>
              </a:ext>
            </a:extLst>
          </p:cNvPr>
          <p:cNvPicPr>
            <a:picLocks noChangeAspect="1"/>
          </p:cNvPicPr>
          <p:nvPr/>
        </p:nvPicPr>
        <p:blipFill>
          <a:blip r:embed="rId5"/>
          <a:stretch>
            <a:fillRect/>
          </a:stretch>
        </p:blipFill>
        <p:spPr>
          <a:xfrm>
            <a:off x="4698574" y="2257878"/>
            <a:ext cx="5054860" cy="7042450"/>
          </a:xfrm>
          <a:prstGeom prst="rect">
            <a:avLst/>
          </a:prstGeom>
        </p:spPr>
      </p:pic>
      <p:sp>
        <p:nvSpPr>
          <p:cNvPr id="31" name="TextBox 20">
            <a:extLst>
              <a:ext uri="{FF2B5EF4-FFF2-40B4-BE49-F238E27FC236}">
                <a16:creationId xmlns:a16="http://schemas.microsoft.com/office/drawing/2014/main" id="{9724BB77-F5F4-CAE8-25CE-175D5919702E}"/>
              </a:ext>
            </a:extLst>
          </p:cNvPr>
          <p:cNvSpPr txBox="1"/>
          <p:nvPr/>
        </p:nvSpPr>
        <p:spPr>
          <a:xfrm>
            <a:off x="1395397" y="3573115"/>
            <a:ext cx="2863204" cy="5416868"/>
          </a:xfrm>
          <a:prstGeom prst="rect">
            <a:avLst/>
          </a:prstGeom>
        </p:spPr>
        <p:txBody>
          <a:bodyPr wrap="square" lIns="0" tIns="0" rIns="0" bIns="0" rtlCol="0" anchor="t">
            <a:spAutoFit/>
          </a:bodyPr>
          <a:lstStyle/>
          <a:p>
            <a:pPr algn="ctr">
              <a:spcBef>
                <a:spcPct val="0"/>
              </a:spcBef>
            </a:pPr>
            <a:r>
              <a:rPr lang="en-US" sz="3200" dirty="0">
                <a:solidFill>
                  <a:srgbClr val="FDFDFD"/>
                </a:solidFill>
                <a:latin typeface="Poppins" panose="00000500000000000000" pitchFamily="2" charset="0"/>
                <a:ea typeface="Open Sans Extra Bold"/>
                <a:cs typeface="Poppins" panose="00000500000000000000" pitchFamily="2" charset="0"/>
                <a:sym typeface="Open Sans Extra Bold"/>
              </a:rPr>
              <a:t>The technical</a:t>
            </a:r>
          </a:p>
          <a:p>
            <a:pPr algn="ctr">
              <a:spcBef>
                <a:spcPct val="0"/>
              </a:spcBef>
            </a:pPr>
            <a:r>
              <a:rPr lang="en-US" sz="3200" dirty="0">
                <a:solidFill>
                  <a:srgbClr val="FDFDFD"/>
                </a:solidFill>
                <a:latin typeface="Poppins" panose="00000500000000000000" pitchFamily="2" charset="0"/>
                <a:ea typeface="Open Sans Extra Bold"/>
                <a:cs typeface="Poppins" panose="00000500000000000000" pitchFamily="2" charset="0"/>
                <a:sym typeface="Open Sans Extra Bold"/>
              </a:rPr>
              <a:t>Flowchart is presented below, it comprises of the working amongst tech stack used to develop this project</a:t>
            </a:r>
          </a:p>
        </p:txBody>
      </p:sp>
      <p:pic>
        <p:nvPicPr>
          <p:cNvPr id="1026" name="Picture 2">
            <a:extLst>
              <a:ext uri="{FF2B5EF4-FFF2-40B4-BE49-F238E27FC236}">
                <a16:creationId xmlns:a16="http://schemas.microsoft.com/office/drawing/2014/main" id="{78548CB1-4C14-0395-1E45-D5F248518D0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513245" y="3434232"/>
            <a:ext cx="1291049" cy="12910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s, react js, logo, react, react native icon - Free download">
            <a:extLst>
              <a:ext uri="{FF2B5EF4-FFF2-40B4-BE49-F238E27FC236}">
                <a16:creationId xmlns:a16="http://schemas.microsoft.com/office/drawing/2014/main" id="{4EFAE29F-AC27-331C-9825-C9D88A6FCBD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513245" y="4681949"/>
            <a:ext cx="1222875" cy="12228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Nodejs - Free brands and logotypes icons">
            <a:extLst>
              <a:ext uri="{FF2B5EF4-FFF2-40B4-BE49-F238E27FC236}">
                <a16:creationId xmlns:a16="http://schemas.microsoft.com/office/drawing/2014/main" id="{E5410610-B95E-FB1B-04E5-6A2EEAC99DC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2033338" y="3558689"/>
            <a:ext cx="1290155" cy="1290155"/>
          </a:xfrm>
          <a:prstGeom prst="rect">
            <a:avLst/>
          </a:prstGeom>
          <a:noFill/>
          <a:extLst>
            <a:ext uri="{909E8E84-426E-40DD-AFC4-6F175D3DCCD1}">
              <a14:hiddenFill xmlns:a14="http://schemas.microsoft.com/office/drawing/2010/main">
                <a:solidFill>
                  <a:srgbClr val="FFFFFF"/>
                </a:solidFill>
              </a14:hiddenFill>
            </a:ext>
          </a:extLst>
        </p:spPr>
      </p:pic>
      <p:sp>
        <p:nvSpPr>
          <p:cNvPr id="34" name="AutoShape 14" descr="MetaMask Logo PNG Vector (SVG) Free Download">
            <a:extLst>
              <a:ext uri="{FF2B5EF4-FFF2-40B4-BE49-F238E27FC236}">
                <a16:creationId xmlns:a16="http://schemas.microsoft.com/office/drawing/2014/main" id="{82646FEE-A66B-E546-8157-6E47A763F164}"/>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42" name="Picture 18" descr="Metamask logo and sign, new logo meaning and history, PNG, SVG">
            <a:extLst>
              <a:ext uri="{FF2B5EF4-FFF2-40B4-BE49-F238E27FC236}">
                <a16:creationId xmlns:a16="http://schemas.microsoft.com/office/drawing/2014/main" id="{42FE9907-2A67-0560-6FF3-B194ABF5C27F}"/>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771217" y="3915691"/>
            <a:ext cx="5263824" cy="2960901"/>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Express js Icons, Logos, Symbols – Free Download PNG, SVG">
            <a:extLst>
              <a:ext uri="{FF2B5EF4-FFF2-40B4-BE49-F238E27FC236}">
                <a16:creationId xmlns:a16="http://schemas.microsoft.com/office/drawing/2014/main" id="{07AF3776-DB1B-35F9-5E1B-5413764BACD0}"/>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3620712" y="3414028"/>
            <a:ext cx="1492038" cy="1492038"/>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Mongodb logo Icons, Logos, Symbols – Free Download PNG, SVG">
            <a:extLst>
              <a:ext uri="{FF2B5EF4-FFF2-40B4-BE49-F238E27FC236}">
                <a16:creationId xmlns:a16="http://schemas.microsoft.com/office/drawing/2014/main" id="{A4F7F122-978C-617B-7C0C-E205D892D2B0}"/>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5216075" y="3256296"/>
            <a:ext cx="1744765" cy="1744765"/>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20">
            <a:extLst>
              <a:ext uri="{FF2B5EF4-FFF2-40B4-BE49-F238E27FC236}">
                <a16:creationId xmlns:a16="http://schemas.microsoft.com/office/drawing/2014/main" id="{F0414D2B-1FE9-EEAF-9928-BEE9896E4B72}"/>
              </a:ext>
            </a:extLst>
          </p:cNvPr>
          <p:cNvSpPr txBox="1"/>
          <p:nvPr/>
        </p:nvSpPr>
        <p:spPr>
          <a:xfrm>
            <a:off x="10528485" y="6858717"/>
            <a:ext cx="6693800" cy="861774"/>
          </a:xfrm>
          <a:prstGeom prst="rect">
            <a:avLst/>
          </a:prstGeom>
        </p:spPr>
        <p:txBody>
          <a:bodyPr wrap="square" lIns="0" tIns="0" rIns="0" bIns="0" rtlCol="0" anchor="t">
            <a:spAutoFit/>
          </a:bodyPr>
          <a:lstStyle/>
          <a:p>
            <a:pPr>
              <a:spcBef>
                <a:spcPct val="0"/>
              </a:spcBef>
            </a:pPr>
            <a:r>
              <a:rPr lang="en-US" sz="2800" dirty="0" err="1">
                <a:solidFill>
                  <a:srgbClr val="FDFDFD"/>
                </a:solidFill>
                <a:latin typeface="Poppins" panose="00000500000000000000" pitchFamily="2" charset="0"/>
                <a:ea typeface="Open Sans Extra Bold"/>
                <a:cs typeface="Poppins" panose="00000500000000000000" pitchFamily="2" charset="0"/>
                <a:sym typeface="Open Sans Extra Bold"/>
              </a:rPr>
              <a:t>Github</a:t>
            </a:r>
            <a:r>
              <a:rPr lang="en-US" sz="2800" dirty="0">
                <a:solidFill>
                  <a:srgbClr val="FDFDFD"/>
                </a:solidFill>
                <a:latin typeface="Poppins" panose="00000500000000000000" pitchFamily="2" charset="0"/>
                <a:ea typeface="Open Sans Extra Bold"/>
                <a:cs typeface="Poppins" panose="00000500000000000000" pitchFamily="2" charset="0"/>
                <a:sym typeface="Open Sans Extra Bold"/>
              </a:rPr>
              <a:t> repository - </a:t>
            </a:r>
            <a:r>
              <a:rPr lang="en-IN" sz="2800" dirty="0" err="1">
                <a:hlinkClick r:id="rId12"/>
              </a:rPr>
              <a:t>kedarvartak</a:t>
            </a:r>
            <a:r>
              <a:rPr lang="en-IN" sz="2800" dirty="0">
                <a:hlinkClick r:id="rId12"/>
              </a:rPr>
              <a:t>/</a:t>
            </a:r>
            <a:r>
              <a:rPr lang="en-IN" sz="2800" dirty="0" err="1">
                <a:hlinkClick r:id="rId12"/>
              </a:rPr>
              <a:t>ImpactChain</a:t>
            </a:r>
            <a:r>
              <a:rPr lang="en-IN" sz="2800" dirty="0">
                <a:hlinkClick r:id="rId12"/>
              </a:rPr>
              <a:t>-Innerve-Hackathon</a:t>
            </a:r>
            <a:endParaRPr lang="en-US" sz="2800" dirty="0">
              <a:solidFill>
                <a:srgbClr val="FDFDFD"/>
              </a:solidFill>
              <a:latin typeface="Poppins" panose="00000500000000000000" pitchFamily="2" charset="0"/>
              <a:ea typeface="Open Sans Extra Bold"/>
              <a:cs typeface="Poppins" panose="00000500000000000000" pitchFamily="2" charset="0"/>
              <a:sym typeface="Open Sans Extra Bold"/>
            </a:endParaRPr>
          </a:p>
        </p:txBody>
      </p:sp>
      <p:sp>
        <p:nvSpPr>
          <p:cNvPr id="38" name="TextBox 20">
            <a:extLst>
              <a:ext uri="{FF2B5EF4-FFF2-40B4-BE49-F238E27FC236}">
                <a16:creationId xmlns:a16="http://schemas.microsoft.com/office/drawing/2014/main" id="{2A6E3190-C0E0-31A5-6A16-B3E485DA795E}"/>
              </a:ext>
            </a:extLst>
          </p:cNvPr>
          <p:cNvSpPr txBox="1"/>
          <p:nvPr/>
        </p:nvSpPr>
        <p:spPr>
          <a:xfrm>
            <a:off x="10543124" y="7940477"/>
            <a:ext cx="6693800" cy="861774"/>
          </a:xfrm>
          <a:prstGeom prst="rect">
            <a:avLst/>
          </a:prstGeom>
        </p:spPr>
        <p:txBody>
          <a:bodyPr wrap="square" lIns="0" tIns="0" rIns="0" bIns="0" rtlCol="0" anchor="t">
            <a:spAutoFit/>
          </a:bodyPr>
          <a:lstStyle/>
          <a:p>
            <a:pPr>
              <a:spcBef>
                <a:spcPct val="0"/>
              </a:spcBef>
            </a:pPr>
            <a:r>
              <a:rPr lang="en-US" sz="2800" dirty="0">
                <a:solidFill>
                  <a:srgbClr val="FDFDFD"/>
                </a:solidFill>
                <a:latin typeface="Poppins" panose="00000500000000000000" pitchFamily="2" charset="0"/>
                <a:ea typeface="Open Sans Extra Bold"/>
                <a:cs typeface="Poppins" panose="00000500000000000000" pitchFamily="2" charset="0"/>
                <a:sym typeface="Open Sans Extra Bold"/>
              </a:rPr>
              <a:t>Frontend deployment link –</a:t>
            </a:r>
            <a:r>
              <a:rPr lang="en-US" sz="2800" dirty="0">
                <a:solidFill>
                  <a:srgbClr val="FDFDFD"/>
                </a:solidFill>
                <a:latin typeface="Poppins" panose="00000500000000000000" pitchFamily="2" charset="0"/>
                <a:ea typeface="Open Sans Extra Bold"/>
                <a:cs typeface="Poppins" panose="00000500000000000000" pitchFamily="2" charset="0"/>
                <a:sym typeface="Open Sans Extra Bold"/>
                <a:hlinkClick r:id="rId13"/>
              </a:rPr>
              <a:t>deployment link</a:t>
            </a:r>
            <a:endParaRPr lang="en-US" sz="2800" dirty="0">
              <a:solidFill>
                <a:srgbClr val="FDFDFD"/>
              </a:solidFill>
              <a:latin typeface="Poppins" panose="00000500000000000000" pitchFamily="2" charset="0"/>
              <a:ea typeface="Open Sans Extra Bold"/>
              <a:cs typeface="Poppins" panose="00000500000000000000" pitchFamily="2" charset="0"/>
              <a:sym typeface="Open Sans Extra 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1167B"/>
        </a:solidFill>
        <a:effectLst/>
      </p:bgPr>
    </p:bg>
    <p:spTree>
      <p:nvGrpSpPr>
        <p:cNvPr id="1" name="">
          <a:extLst>
            <a:ext uri="{FF2B5EF4-FFF2-40B4-BE49-F238E27FC236}">
              <a16:creationId xmlns:a16="http://schemas.microsoft.com/office/drawing/2014/main" id="{07DB4B20-67DC-A414-4CFC-D48ED42E7D43}"/>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3FEBBDC8-0DE2-8AF5-B49B-176C92548D79}"/>
              </a:ext>
            </a:extLst>
          </p:cNvPr>
          <p:cNvGrpSpPr/>
          <p:nvPr/>
        </p:nvGrpSpPr>
        <p:grpSpPr>
          <a:xfrm>
            <a:off x="-2123887" y="-2346523"/>
            <a:ext cx="4693046" cy="4693046"/>
            <a:chOff x="0" y="0"/>
            <a:chExt cx="812800" cy="812800"/>
          </a:xfrm>
        </p:grpSpPr>
        <p:sp>
          <p:nvSpPr>
            <p:cNvPr id="3" name="Freeform 3">
              <a:extLst>
                <a:ext uri="{FF2B5EF4-FFF2-40B4-BE49-F238E27FC236}">
                  <a16:creationId xmlns:a16="http://schemas.microsoft.com/office/drawing/2014/main" id="{2A073EB3-942C-7E0A-61BF-68D2361C248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sp>
        <p:sp>
          <p:nvSpPr>
            <p:cNvPr id="4" name="TextBox 4">
              <a:extLst>
                <a:ext uri="{FF2B5EF4-FFF2-40B4-BE49-F238E27FC236}">
                  <a16:creationId xmlns:a16="http://schemas.microsoft.com/office/drawing/2014/main" id="{731DAFD5-1026-FB84-AA4A-F294A2C25C8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a:extLst>
              <a:ext uri="{FF2B5EF4-FFF2-40B4-BE49-F238E27FC236}">
                <a16:creationId xmlns:a16="http://schemas.microsoft.com/office/drawing/2014/main" id="{FE04E543-A9D0-B673-2AB4-D5037F414182}"/>
              </a:ext>
            </a:extLst>
          </p:cNvPr>
          <p:cNvGrpSpPr/>
          <p:nvPr/>
        </p:nvGrpSpPr>
        <p:grpSpPr>
          <a:xfrm>
            <a:off x="15573718" y="7940477"/>
            <a:ext cx="4693046" cy="4693046"/>
            <a:chOff x="0" y="0"/>
            <a:chExt cx="812800" cy="812800"/>
          </a:xfrm>
        </p:grpSpPr>
        <p:sp>
          <p:nvSpPr>
            <p:cNvPr id="6" name="Freeform 6">
              <a:extLst>
                <a:ext uri="{FF2B5EF4-FFF2-40B4-BE49-F238E27FC236}">
                  <a16:creationId xmlns:a16="http://schemas.microsoft.com/office/drawing/2014/main" id="{6D478BC5-F283-6739-E83C-70B31256680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sp>
        <p:sp>
          <p:nvSpPr>
            <p:cNvPr id="7" name="TextBox 7">
              <a:extLst>
                <a:ext uri="{FF2B5EF4-FFF2-40B4-BE49-F238E27FC236}">
                  <a16:creationId xmlns:a16="http://schemas.microsoft.com/office/drawing/2014/main" id="{69E90162-E6CB-C9EA-EA06-125B8B7C6016}"/>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a:extLst>
              <a:ext uri="{FF2B5EF4-FFF2-40B4-BE49-F238E27FC236}">
                <a16:creationId xmlns:a16="http://schemas.microsoft.com/office/drawing/2014/main" id="{5A7875BD-B1F1-FC7A-4E59-C43596A613DB}"/>
              </a:ext>
            </a:extLst>
          </p:cNvPr>
          <p:cNvSpPr/>
          <p:nvPr/>
        </p:nvSpPr>
        <p:spPr>
          <a:xfrm>
            <a:off x="16533057" y="8756315"/>
            <a:ext cx="1003969" cy="1003969"/>
          </a:xfrm>
          <a:custGeom>
            <a:avLst/>
            <a:gdLst/>
            <a:ahLst/>
            <a:cxnLst/>
            <a:rect l="l" t="t" r="r" b="b"/>
            <a:pathLst>
              <a:path w="1003969" h="1003969">
                <a:moveTo>
                  <a:pt x="0" y="0"/>
                </a:moveTo>
                <a:lnTo>
                  <a:pt x="1003969" y="0"/>
                </a:lnTo>
                <a:lnTo>
                  <a:pt x="1003969" y="1003970"/>
                </a:lnTo>
                <a:lnTo>
                  <a:pt x="0" y="10039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a:extLst>
              <a:ext uri="{FF2B5EF4-FFF2-40B4-BE49-F238E27FC236}">
                <a16:creationId xmlns:a16="http://schemas.microsoft.com/office/drawing/2014/main" id="{58C0B31E-B230-BA01-20B9-FF8126279BB0}"/>
              </a:ext>
            </a:extLst>
          </p:cNvPr>
          <p:cNvSpPr/>
          <p:nvPr/>
        </p:nvSpPr>
        <p:spPr>
          <a:xfrm>
            <a:off x="17236924" y="367100"/>
            <a:ext cx="553260" cy="1195041"/>
          </a:xfrm>
          <a:custGeom>
            <a:avLst/>
            <a:gdLst/>
            <a:ahLst/>
            <a:cxnLst/>
            <a:rect l="l" t="t" r="r" b="b"/>
            <a:pathLst>
              <a:path w="553260" h="1195041">
                <a:moveTo>
                  <a:pt x="0" y="0"/>
                </a:moveTo>
                <a:lnTo>
                  <a:pt x="553260" y="0"/>
                </a:lnTo>
                <a:lnTo>
                  <a:pt x="553260" y="1195042"/>
                </a:lnTo>
                <a:lnTo>
                  <a:pt x="0" y="1195042"/>
                </a:lnTo>
                <a:lnTo>
                  <a:pt x="0" y="0"/>
                </a:lnTo>
                <a:close/>
              </a:path>
            </a:pathLst>
          </a:custGeom>
          <a:blipFill>
            <a:blip r:embed="rId4"/>
            <a:stretch>
              <a:fillRect/>
            </a:stretch>
          </a:blipFill>
        </p:spPr>
      </p:sp>
      <p:sp>
        <p:nvSpPr>
          <p:cNvPr id="10" name="TextBox 10">
            <a:extLst>
              <a:ext uri="{FF2B5EF4-FFF2-40B4-BE49-F238E27FC236}">
                <a16:creationId xmlns:a16="http://schemas.microsoft.com/office/drawing/2014/main" id="{D8D4443E-12BE-EE6F-6726-9A28B9353CCC}"/>
              </a:ext>
            </a:extLst>
          </p:cNvPr>
          <p:cNvSpPr txBox="1"/>
          <p:nvPr/>
        </p:nvSpPr>
        <p:spPr>
          <a:xfrm>
            <a:off x="1494606" y="859888"/>
            <a:ext cx="15298788" cy="1077218"/>
          </a:xfrm>
          <a:prstGeom prst="rect">
            <a:avLst/>
          </a:prstGeom>
        </p:spPr>
        <p:txBody>
          <a:bodyPr wrap="square" lIns="0" tIns="0" rIns="0" bIns="0" rtlCol="0" anchor="t">
            <a:spAutoFit/>
          </a:bodyPr>
          <a:lstStyle/>
          <a:p>
            <a:pPr marL="0" lvl="0" indent="0" algn="ctr">
              <a:lnSpc>
                <a:spcPts val="8400"/>
              </a:lnSpc>
              <a:spcBef>
                <a:spcPct val="0"/>
              </a:spcBef>
            </a:pPr>
            <a:r>
              <a:rPr lang="en-US" sz="7200" b="1" dirty="0">
                <a:solidFill>
                  <a:srgbClr val="FDFDFD"/>
                </a:solidFill>
                <a:latin typeface="Poppins" panose="00000500000000000000" pitchFamily="2" charset="0"/>
                <a:ea typeface="Arial Bold"/>
                <a:cs typeface="Poppins" panose="00000500000000000000" pitchFamily="2" charset="0"/>
                <a:sym typeface="Arial Bold"/>
              </a:rPr>
              <a:t>SOCIAL/ MARKET IMPACT</a:t>
            </a:r>
          </a:p>
        </p:txBody>
      </p:sp>
      <p:sp>
        <p:nvSpPr>
          <p:cNvPr id="16" name="TextBox 14">
            <a:extLst>
              <a:ext uri="{FF2B5EF4-FFF2-40B4-BE49-F238E27FC236}">
                <a16:creationId xmlns:a16="http://schemas.microsoft.com/office/drawing/2014/main" id="{16E460D1-A753-E333-37B1-90F03F9F9153}"/>
              </a:ext>
            </a:extLst>
          </p:cNvPr>
          <p:cNvSpPr txBox="1"/>
          <p:nvPr/>
        </p:nvSpPr>
        <p:spPr>
          <a:xfrm>
            <a:off x="1138499" y="3053816"/>
            <a:ext cx="15881302" cy="5416868"/>
          </a:xfrm>
          <a:prstGeom prst="rect">
            <a:avLst/>
          </a:prstGeom>
        </p:spPr>
        <p:txBody>
          <a:bodyPr wrap="square" lIns="0" tIns="0" rIns="0" bIns="0" rtlCol="0" anchor="t">
            <a:spAutoFit/>
          </a:bodyPr>
          <a:lstStyle/>
          <a:p>
            <a:pPr marL="457200" indent="-457200">
              <a:buFont typeface="Arial" panose="020B0604020202020204" pitchFamily="34" charset="0"/>
              <a:buChar char="•"/>
            </a:pPr>
            <a:r>
              <a:rPr lang="en-US" sz="3200" b="1" i="0" dirty="0">
                <a:solidFill>
                  <a:schemeClr val="bg1"/>
                </a:solidFill>
                <a:effectLst/>
                <a:latin typeface="Poppins" panose="00000500000000000000" pitchFamily="2" charset="0"/>
                <a:cs typeface="Poppins" panose="00000500000000000000" pitchFamily="2" charset="0"/>
              </a:rPr>
              <a:t>Enhanced Trust &amp; Transparency</a:t>
            </a:r>
            <a:r>
              <a:rPr lang="en-US" sz="3200" b="0" i="0" dirty="0">
                <a:solidFill>
                  <a:schemeClr val="bg1"/>
                </a:solidFill>
                <a:effectLst/>
                <a:latin typeface="Poppins" panose="00000500000000000000" pitchFamily="2" charset="0"/>
                <a:cs typeface="Poppins" panose="00000500000000000000" pitchFamily="2" charset="0"/>
              </a:rPr>
              <a:t>: Blockchain-verified donation tracking builds donor confidence and reduces fraud in charitable giving.</a:t>
            </a:r>
          </a:p>
          <a:p>
            <a:pPr marL="457200" indent="-457200">
              <a:buFont typeface="Arial" panose="020B0604020202020204" pitchFamily="34" charset="0"/>
              <a:buChar char="•"/>
            </a:pPr>
            <a:endParaRPr lang="en-US" sz="3200" dirty="0">
              <a:solidFill>
                <a:schemeClr val="bg1"/>
              </a:solidFill>
              <a:latin typeface="Poppins" panose="00000500000000000000" pitchFamily="2" charset="0"/>
              <a:ea typeface="Arial"/>
              <a:cs typeface="Poppins" panose="00000500000000000000" pitchFamily="2" charset="0"/>
              <a:sym typeface="Arial"/>
            </a:endParaRPr>
          </a:p>
          <a:p>
            <a:pPr marL="457200" indent="-457200">
              <a:buFont typeface="Arial" panose="020B0604020202020204" pitchFamily="34" charset="0"/>
              <a:buChar char="•"/>
            </a:pPr>
            <a:r>
              <a:rPr lang="en-US" sz="3200" b="1" i="0" dirty="0">
                <a:solidFill>
                  <a:schemeClr val="bg1"/>
                </a:solidFill>
                <a:effectLst/>
                <a:latin typeface="Poppins" panose="00000500000000000000" pitchFamily="2" charset="0"/>
                <a:cs typeface="Poppins" panose="00000500000000000000" pitchFamily="2" charset="0"/>
              </a:rPr>
              <a:t>Global Accessibility</a:t>
            </a:r>
            <a:r>
              <a:rPr lang="en-US" sz="3200" b="0" i="0" dirty="0">
                <a:solidFill>
                  <a:schemeClr val="bg1"/>
                </a:solidFill>
                <a:effectLst/>
                <a:latin typeface="Poppins" panose="00000500000000000000" pitchFamily="2" charset="0"/>
                <a:cs typeface="Poppins" panose="00000500000000000000" pitchFamily="2" charset="0"/>
              </a:rPr>
              <a:t>: Democratizing philanthropy by enabling anyone with a digital wallet to contribute and track their impact worldwide.</a:t>
            </a:r>
          </a:p>
          <a:p>
            <a:pPr marL="457200" indent="-457200">
              <a:buFont typeface="Arial" panose="020B0604020202020204" pitchFamily="34" charset="0"/>
              <a:buChar char="•"/>
            </a:pPr>
            <a:endParaRPr lang="en-US" sz="3200" dirty="0">
              <a:solidFill>
                <a:schemeClr val="bg1"/>
              </a:solidFill>
              <a:latin typeface="Poppins" panose="00000500000000000000" pitchFamily="2" charset="0"/>
              <a:ea typeface="Arial"/>
              <a:cs typeface="Poppins" panose="00000500000000000000" pitchFamily="2" charset="0"/>
              <a:sym typeface="Arial"/>
            </a:endParaRPr>
          </a:p>
          <a:p>
            <a:pPr marL="457200" indent="-457200">
              <a:buFont typeface="Arial" panose="020B0604020202020204" pitchFamily="34" charset="0"/>
              <a:buChar char="•"/>
            </a:pPr>
            <a:r>
              <a:rPr lang="en-US" sz="3200" b="1" i="0" dirty="0">
                <a:solidFill>
                  <a:schemeClr val="bg1"/>
                </a:solidFill>
                <a:effectLst/>
                <a:latin typeface="Poppins" panose="00000500000000000000" pitchFamily="2" charset="0"/>
                <a:cs typeface="Poppins" panose="00000500000000000000" pitchFamily="2" charset="0"/>
              </a:rPr>
              <a:t>Cost Efficiency</a:t>
            </a:r>
            <a:r>
              <a:rPr lang="en-US" sz="3200" b="0" i="0" dirty="0">
                <a:solidFill>
                  <a:schemeClr val="bg1"/>
                </a:solidFill>
                <a:effectLst/>
                <a:latin typeface="Poppins" panose="00000500000000000000" pitchFamily="2" charset="0"/>
                <a:cs typeface="Poppins" panose="00000500000000000000" pitchFamily="2" charset="0"/>
              </a:rPr>
              <a:t>: Automated smart contracts eliminate intermediaries and reduce operational costs by 30-40%.</a:t>
            </a:r>
            <a:endParaRPr lang="en-US" sz="3200" b="0" i="0" dirty="0">
              <a:solidFill>
                <a:schemeClr val="bg1"/>
              </a:solidFill>
              <a:effectLst/>
              <a:latin typeface="Poppins" panose="00000500000000000000" pitchFamily="2" charset="0"/>
              <a:cs typeface="Poppins" panose="00000500000000000000" pitchFamily="2" charset="0"/>
              <a:sym typeface="Arial"/>
            </a:endParaRPr>
          </a:p>
          <a:p>
            <a:pPr marL="457200" indent="-457200">
              <a:buFont typeface="Arial" panose="020B0604020202020204" pitchFamily="34" charset="0"/>
              <a:buChar char="•"/>
            </a:pPr>
            <a:endParaRPr lang="en-US" sz="3200" dirty="0">
              <a:solidFill>
                <a:schemeClr val="bg1"/>
              </a:solidFill>
              <a:latin typeface="Poppins" panose="00000500000000000000" pitchFamily="2" charset="0"/>
              <a:ea typeface="Arial"/>
              <a:cs typeface="Poppins" panose="00000500000000000000" pitchFamily="2" charset="0"/>
              <a:sym typeface="Arial"/>
            </a:endParaRPr>
          </a:p>
          <a:p>
            <a:pPr marL="457200" indent="-457200">
              <a:buFont typeface="Arial" panose="020B0604020202020204" pitchFamily="34" charset="0"/>
              <a:buChar char="•"/>
            </a:pPr>
            <a:r>
              <a:rPr lang="en-US" sz="3200" b="1" i="0" dirty="0">
                <a:solidFill>
                  <a:schemeClr val="bg1"/>
                </a:solidFill>
                <a:effectLst/>
                <a:latin typeface="Poppins" panose="00000500000000000000" pitchFamily="2" charset="0"/>
                <a:cs typeface="Poppins" panose="00000500000000000000" pitchFamily="2" charset="0"/>
              </a:rPr>
              <a:t>Real-Time Impact</a:t>
            </a:r>
            <a:r>
              <a:rPr lang="en-US" sz="3200" b="0" i="0" dirty="0">
                <a:solidFill>
                  <a:schemeClr val="bg1"/>
                </a:solidFill>
                <a:effectLst/>
                <a:latin typeface="Poppins" panose="00000500000000000000" pitchFamily="2" charset="0"/>
                <a:cs typeface="Poppins" panose="00000500000000000000" pitchFamily="2" charset="0"/>
              </a:rPr>
              <a:t>: Instant verification and tracking of donation outcomes enables data-driven decision making for charitable organizations.</a:t>
            </a:r>
            <a:endParaRPr lang="en-US" sz="3200" dirty="0">
              <a:solidFill>
                <a:schemeClr val="bg1"/>
              </a:solidFill>
              <a:latin typeface="Poppins" panose="00000500000000000000" pitchFamily="2" charset="0"/>
              <a:ea typeface="Arial"/>
              <a:cs typeface="Poppins" panose="00000500000000000000" pitchFamily="2" charset="0"/>
              <a:sym typeface="Arial"/>
            </a:endParaRPr>
          </a:p>
        </p:txBody>
      </p:sp>
    </p:spTree>
    <p:extLst>
      <p:ext uri="{BB962C8B-B14F-4D97-AF65-F5344CB8AC3E}">
        <p14:creationId xmlns:p14="http://schemas.microsoft.com/office/powerpoint/2010/main" val="3085390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0" y="9530041"/>
            <a:ext cx="18288000" cy="756959"/>
            <a:chOff x="0" y="0"/>
            <a:chExt cx="4816593" cy="199364"/>
          </a:xfrm>
        </p:grpSpPr>
        <p:sp>
          <p:nvSpPr>
            <p:cNvPr id="3" name="Freeform 3"/>
            <p:cNvSpPr/>
            <p:nvPr/>
          </p:nvSpPr>
          <p:spPr>
            <a:xfrm>
              <a:off x="0" y="0"/>
              <a:ext cx="4816592" cy="199364"/>
            </a:xfrm>
            <a:custGeom>
              <a:avLst/>
              <a:gdLst/>
              <a:ahLst/>
              <a:cxnLst/>
              <a:rect l="l" t="t" r="r" b="b"/>
              <a:pathLst>
                <a:path w="4816592" h="199364">
                  <a:moveTo>
                    <a:pt x="0" y="0"/>
                  </a:moveTo>
                  <a:lnTo>
                    <a:pt x="4816592" y="0"/>
                  </a:lnTo>
                  <a:lnTo>
                    <a:pt x="4816592" y="199364"/>
                  </a:lnTo>
                  <a:lnTo>
                    <a:pt x="0" y="199364"/>
                  </a:lnTo>
                  <a:close/>
                </a:path>
              </a:pathLst>
            </a:custGeom>
            <a:solidFill>
              <a:srgbClr val="732FA4"/>
            </a:solidFill>
            <a:ln cap="sq">
              <a:noFill/>
              <a:prstDash val="solid"/>
              <a:miter/>
            </a:ln>
          </p:spPr>
        </p:sp>
        <p:sp>
          <p:nvSpPr>
            <p:cNvPr id="4" name="TextBox 4"/>
            <p:cNvSpPr txBox="1"/>
            <p:nvPr/>
          </p:nvSpPr>
          <p:spPr>
            <a:xfrm>
              <a:off x="0" y="-38100"/>
              <a:ext cx="4816593" cy="237464"/>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6873076" y="2796977"/>
            <a:ext cx="4693046" cy="4693046"/>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8DDE2">
                <a:alpha val="15686"/>
              </a:srgbClr>
            </a:solidFill>
            <a:ln w="952500" cap="sq">
              <a:solidFill>
                <a:srgbClr val="732FA4">
                  <a:alpha val="15686"/>
                </a:srgbClr>
              </a:solidFill>
              <a:prstDash val="solid"/>
              <a:miter/>
            </a:ln>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2862199" y="-2346523"/>
            <a:ext cx="4693046" cy="4693046"/>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732FA4"/>
              </a:solidFill>
              <a:prstDash val="solid"/>
              <a:miter/>
            </a:ln>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2873420" y="2999282"/>
            <a:ext cx="12315144" cy="6208218"/>
            <a:chOff x="0" y="0"/>
            <a:chExt cx="3243495" cy="1340288"/>
          </a:xfrm>
        </p:grpSpPr>
        <p:sp>
          <p:nvSpPr>
            <p:cNvPr id="12" name="Freeform 12"/>
            <p:cNvSpPr/>
            <p:nvPr/>
          </p:nvSpPr>
          <p:spPr>
            <a:xfrm>
              <a:off x="0" y="0"/>
              <a:ext cx="3243495" cy="1340288"/>
            </a:xfrm>
            <a:custGeom>
              <a:avLst/>
              <a:gdLst/>
              <a:ahLst/>
              <a:cxnLst/>
              <a:rect l="l" t="t" r="r" b="b"/>
              <a:pathLst>
                <a:path w="3243495" h="1340288">
                  <a:moveTo>
                    <a:pt x="23889" y="0"/>
                  </a:moveTo>
                  <a:lnTo>
                    <a:pt x="3219606" y="0"/>
                  </a:lnTo>
                  <a:cubicBezTo>
                    <a:pt x="3225942" y="0"/>
                    <a:pt x="3232018" y="2517"/>
                    <a:pt x="3236498" y="6997"/>
                  </a:cubicBezTo>
                  <a:cubicBezTo>
                    <a:pt x="3240978" y="11477"/>
                    <a:pt x="3243495" y="17553"/>
                    <a:pt x="3243495" y="23889"/>
                  </a:cubicBezTo>
                  <a:lnTo>
                    <a:pt x="3243495" y="1316399"/>
                  </a:lnTo>
                  <a:cubicBezTo>
                    <a:pt x="3243495" y="1322735"/>
                    <a:pt x="3240978" y="1328811"/>
                    <a:pt x="3236498" y="1333291"/>
                  </a:cubicBezTo>
                  <a:cubicBezTo>
                    <a:pt x="3232018" y="1337771"/>
                    <a:pt x="3225942" y="1340288"/>
                    <a:pt x="3219606" y="1340288"/>
                  </a:cubicBezTo>
                  <a:lnTo>
                    <a:pt x="23889" y="1340288"/>
                  </a:lnTo>
                  <a:cubicBezTo>
                    <a:pt x="17553" y="1340288"/>
                    <a:pt x="11477" y="1337771"/>
                    <a:pt x="6997" y="1333291"/>
                  </a:cubicBezTo>
                  <a:cubicBezTo>
                    <a:pt x="2517" y="1328811"/>
                    <a:pt x="0" y="1322735"/>
                    <a:pt x="0" y="1316399"/>
                  </a:cubicBezTo>
                  <a:lnTo>
                    <a:pt x="0" y="23889"/>
                  </a:lnTo>
                  <a:cubicBezTo>
                    <a:pt x="0" y="17553"/>
                    <a:pt x="2517" y="11477"/>
                    <a:pt x="6997" y="6997"/>
                  </a:cubicBezTo>
                  <a:cubicBezTo>
                    <a:pt x="11477" y="2517"/>
                    <a:pt x="17553" y="0"/>
                    <a:pt x="23889" y="0"/>
                  </a:cubicBezTo>
                  <a:close/>
                </a:path>
              </a:pathLst>
            </a:custGeom>
            <a:solidFill>
              <a:srgbClr val="51167B"/>
            </a:solidFill>
          </p:spPr>
        </p:sp>
        <p:sp>
          <p:nvSpPr>
            <p:cNvPr id="13" name="TextBox 13"/>
            <p:cNvSpPr txBox="1"/>
            <p:nvPr/>
          </p:nvSpPr>
          <p:spPr>
            <a:xfrm>
              <a:off x="0" y="-38100"/>
              <a:ext cx="3243495" cy="1378388"/>
            </a:xfrm>
            <a:prstGeom prst="rect">
              <a:avLst/>
            </a:prstGeom>
          </p:spPr>
          <p:txBody>
            <a:bodyPr lIns="50800" tIns="50800" rIns="50800" bIns="50800" rtlCol="0" anchor="ctr"/>
            <a:lstStyle/>
            <a:p>
              <a:pPr algn="ctr">
                <a:lnSpc>
                  <a:spcPts val="2659"/>
                </a:lnSpc>
              </a:pPr>
              <a:endParaRPr/>
            </a:p>
          </p:txBody>
        </p:sp>
      </p:grpSp>
      <p:sp>
        <p:nvSpPr>
          <p:cNvPr id="14" name="Freeform 14"/>
          <p:cNvSpPr/>
          <p:nvPr/>
        </p:nvSpPr>
        <p:spPr>
          <a:xfrm>
            <a:off x="17456462" y="221049"/>
            <a:ext cx="636323" cy="1374458"/>
          </a:xfrm>
          <a:custGeom>
            <a:avLst/>
            <a:gdLst/>
            <a:ahLst/>
            <a:cxnLst/>
            <a:rect l="l" t="t" r="r" b="b"/>
            <a:pathLst>
              <a:path w="636323" h="1374458">
                <a:moveTo>
                  <a:pt x="0" y="0"/>
                </a:moveTo>
                <a:lnTo>
                  <a:pt x="636324" y="0"/>
                </a:lnTo>
                <a:lnTo>
                  <a:pt x="636324" y="1374458"/>
                </a:lnTo>
                <a:lnTo>
                  <a:pt x="0" y="1374458"/>
                </a:lnTo>
                <a:lnTo>
                  <a:pt x="0" y="0"/>
                </a:lnTo>
                <a:close/>
              </a:path>
            </a:pathLst>
          </a:custGeom>
          <a:blipFill>
            <a:blip r:embed="rId2"/>
            <a:stretch>
              <a:fillRect/>
            </a:stretch>
          </a:blipFill>
        </p:spPr>
      </p:sp>
      <p:sp>
        <p:nvSpPr>
          <p:cNvPr id="15" name="TextBox 15"/>
          <p:cNvSpPr txBox="1"/>
          <p:nvPr/>
        </p:nvSpPr>
        <p:spPr>
          <a:xfrm>
            <a:off x="5347343" y="1024007"/>
            <a:ext cx="7593315" cy="1681486"/>
          </a:xfrm>
          <a:prstGeom prst="rect">
            <a:avLst/>
          </a:prstGeom>
        </p:spPr>
        <p:txBody>
          <a:bodyPr lIns="0" tIns="0" rIns="0" bIns="0" rtlCol="0" anchor="t">
            <a:spAutoFit/>
          </a:bodyPr>
          <a:lstStyle/>
          <a:p>
            <a:pPr marL="0" lvl="0" indent="0" algn="l">
              <a:lnSpc>
                <a:spcPts val="13810"/>
              </a:lnSpc>
              <a:spcBef>
                <a:spcPct val="0"/>
              </a:spcBef>
            </a:pPr>
            <a:r>
              <a:rPr lang="en-US" sz="9864" b="1" dirty="0">
                <a:solidFill>
                  <a:srgbClr val="051D40"/>
                </a:solidFill>
                <a:latin typeface="Poppins" panose="00000500000000000000" pitchFamily="2" charset="0"/>
                <a:ea typeface="Arial Bold"/>
                <a:cs typeface="Poppins" panose="00000500000000000000" pitchFamily="2" charset="0"/>
                <a:sym typeface="Arial Bold"/>
              </a:rPr>
              <a:t>THANK YOU</a:t>
            </a:r>
          </a:p>
        </p:txBody>
      </p:sp>
      <p:sp>
        <p:nvSpPr>
          <p:cNvPr id="16" name="TextBox 16"/>
          <p:cNvSpPr txBox="1"/>
          <p:nvPr/>
        </p:nvSpPr>
        <p:spPr>
          <a:xfrm>
            <a:off x="7239000" y="3578366"/>
            <a:ext cx="4114958" cy="624402"/>
          </a:xfrm>
          <a:prstGeom prst="rect">
            <a:avLst/>
          </a:prstGeom>
        </p:spPr>
        <p:txBody>
          <a:bodyPr wrap="square" lIns="0" tIns="0" rIns="0" bIns="0" rtlCol="0" anchor="t">
            <a:spAutoFit/>
          </a:bodyPr>
          <a:lstStyle/>
          <a:p>
            <a:pPr algn="just">
              <a:lnSpc>
                <a:spcPts val="4673"/>
              </a:lnSpc>
              <a:spcBef>
                <a:spcPct val="0"/>
              </a:spcBef>
            </a:pPr>
            <a:r>
              <a:rPr lang="en-US" sz="4800" b="1" spc="-66" dirty="0">
                <a:solidFill>
                  <a:srgbClr val="FDFDFD"/>
                </a:solidFill>
                <a:latin typeface="Poppins" panose="00000500000000000000" pitchFamily="2" charset="0"/>
                <a:ea typeface="Arial Bold"/>
                <a:cs typeface="Poppins" panose="00000500000000000000" pitchFamily="2" charset="0"/>
                <a:sym typeface="Arial Bold"/>
              </a:rPr>
              <a:t>ABOUT TEAM</a:t>
            </a:r>
          </a:p>
        </p:txBody>
      </p:sp>
      <p:graphicFrame>
        <p:nvGraphicFramePr>
          <p:cNvPr id="18" name="Diagram 17">
            <a:extLst>
              <a:ext uri="{FF2B5EF4-FFF2-40B4-BE49-F238E27FC236}">
                <a16:creationId xmlns:a16="http://schemas.microsoft.com/office/drawing/2014/main" id="{33B9B820-34B6-4DDD-BE77-26976A81A001}"/>
              </a:ext>
            </a:extLst>
          </p:cNvPr>
          <p:cNvGraphicFramePr/>
          <p:nvPr>
            <p:extLst>
              <p:ext uri="{D42A27DB-BD31-4B8C-83A1-F6EECF244321}">
                <p14:modId xmlns:p14="http://schemas.microsoft.com/office/powerpoint/2010/main" val="2723149114"/>
              </p:ext>
            </p:extLst>
          </p:nvPr>
        </p:nvGraphicFramePr>
        <p:xfrm>
          <a:off x="4420892" y="4232847"/>
          <a:ext cx="9220200" cy="4606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370</Words>
  <Application>Microsoft Office PowerPoint</Application>
  <PresentationFormat>Custom</PresentationFormat>
  <Paragraphs>49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Open Sans Extra Bold</vt:lpstr>
      <vt:lpstr>Arial Bold</vt:lpstr>
      <vt:lpstr>Calibri</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and Blue Professional Modern Technology Pitch Deck Presentation</dc:title>
  <dc:creator>hp</dc:creator>
  <cp:lastModifiedBy>Kedar Vartak</cp:lastModifiedBy>
  <cp:revision>5</cp:revision>
  <dcterms:created xsi:type="dcterms:W3CDTF">2006-08-16T00:00:00Z</dcterms:created>
  <dcterms:modified xsi:type="dcterms:W3CDTF">2025-01-23T17:37:14Z</dcterms:modified>
  <dc:identifier>DAGY0HQpCbI</dc:identifier>
</cp:coreProperties>
</file>