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7" r:id="rId2"/>
    <p:sldId id="258" r:id="rId3"/>
    <p:sldId id="259" r:id="rId4"/>
    <p:sldId id="260" r:id="rId5"/>
    <p:sldId id="267" r:id="rId6"/>
    <p:sldId id="269" r:id="rId7"/>
    <p:sldId id="270" r:id="rId8"/>
    <p:sldId id="261" r:id="rId9"/>
    <p:sldId id="265" r:id="rId10"/>
    <p:sldId id="268" r:id="rId11"/>
    <p:sldId id="266" r:id="rId12"/>
    <p:sldId id="262" r:id="rId13"/>
    <p:sldId id="263" r:id="rId14"/>
    <p:sldId id="264"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Poppins" panose="00000500000000000000" pitchFamily="2" charset="0"/>
      <p:regular r:id="rId21"/>
      <p:bold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a618100eb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1a618100e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25C40268-4F6C-00CF-793B-40FE7FE55524}"/>
            </a:ext>
          </a:extLst>
        </p:cNvPr>
        <p:cNvGrpSpPr/>
        <p:nvPr/>
      </p:nvGrpSpPr>
      <p:grpSpPr>
        <a:xfrm>
          <a:off x="0" y="0"/>
          <a:ext cx="0" cy="0"/>
          <a:chOff x="0" y="0"/>
          <a:chExt cx="0" cy="0"/>
        </a:xfrm>
      </p:grpSpPr>
      <p:sp>
        <p:nvSpPr>
          <p:cNvPr id="114" name="Google Shape;114;g31a618100eb_0_192:notes">
            <a:extLst>
              <a:ext uri="{FF2B5EF4-FFF2-40B4-BE49-F238E27FC236}">
                <a16:creationId xmlns:a16="http://schemas.microsoft.com/office/drawing/2014/main" id="{6FA9ECC5-191B-11F5-C122-8A1B946DAD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a:extLst>
              <a:ext uri="{FF2B5EF4-FFF2-40B4-BE49-F238E27FC236}">
                <a16:creationId xmlns:a16="http://schemas.microsoft.com/office/drawing/2014/main" id="{7C43D7B5-D8C6-8F14-5606-BDC8B4C1FA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66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1a618100e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1a618100e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1a618100e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1a618100e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a618100e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1a618100e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a618100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1a618100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a618100e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a618100e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a618100e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a618100e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D8D1693-27DA-69FB-69FB-CC20CFEA5212}"/>
            </a:ext>
          </a:extLst>
        </p:cNvPr>
        <p:cNvGrpSpPr/>
        <p:nvPr/>
      </p:nvGrpSpPr>
      <p:grpSpPr>
        <a:xfrm>
          <a:off x="0" y="0"/>
          <a:ext cx="0" cy="0"/>
          <a:chOff x="0" y="0"/>
          <a:chExt cx="0" cy="0"/>
        </a:xfrm>
      </p:grpSpPr>
      <p:sp>
        <p:nvSpPr>
          <p:cNvPr id="108" name="Google Shape;108;g31a618100eb_0_187:notes">
            <a:extLst>
              <a:ext uri="{FF2B5EF4-FFF2-40B4-BE49-F238E27FC236}">
                <a16:creationId xmlns:a16="http://schemas.microsoft.com/office/drawing/2014/main" id="{A1715018-EE1C-CFD6-3CAC-3F36CF99C9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a618100eb_0_187:notes">
            <a:extLst>
              <a:ext uri="{FF2B5EF4-FFF2-40B4-BE49-F238E27FC236}">
                <a16:creationId xmlns:a16="http://schemas.microsoft.com/office/drawing/2014/main" id="{F80E34ED-3F57-1301-4651-DD7B173467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35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FF09264-3967-99D4-E00B-1120BACEF040}"/>
            </a:ext>
          </a:extLst>
        </p:cNvPr>
        <p:cNvGrpSpPr/>
        <p:nvPr/>
      </p:nvGrpSpPr>
      <p:grpSpPr>
        <a:xfrm>
          <a:off x="0" y="0"/>
          <a:ext cx="0" cy="0"/>
          <a:chOff x="0" y="0"/>
          <a:chExt cx="0" cy="0"/>
        </a:xfrm>
      </p:grpSpPr>
      <p:sp>
        <p:nvSpPr>
          <p:cNvPr id="108" name="Google Shape;108;g31a618100eb_0_187:notes">
            <a:extLst>
              <a:ext uri="{FF2B5EF4-FFF2-40B4-BE49-F238E27FC236}">
                <a16:creationId xmlns:a16="http://schemas.microsoft.com/office/drawing/2014/main" id="{137069F0-6A11-AB57-B3CA-EAED3CACC2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a618100eb_0_187:notes">
            <a:extLst>
              <a:ext uri="{FF2B5EF4-FFF2-40B4-BE49-F238E27FC236}">
                <a16:creationId xmlns:a16="http://schemas.microsoft.com/office/drawing/2014/main" id="{3B5ACE30-7705-4AB5-6BE4-B9D584A415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21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a618100e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B3E20AA2-630C-93E3-D3FC-F83AD3622B6C}"/>
            </a:ext>
          </a:extLst>
        </p:cNvPr>
        <p:cNvGrpSpPr/>
        <p:nvPr/>
      </p:nvGrpSpPr>
      <p:grpSpPr>
        <a:xfrm>
          <a:off x="0" y="0"/>
          <a:ext cx="0" cy="0"/>
          <a:chOff x="0" y="0"/>
          <a:chExt cx="0" cy="0"/>
        </a:xfrm>
      </p:grpSpPr>
      <p:sp>
        <p:nvSpPr>
          <p:cNvPr id="114" name="Google Shape;114;g31a618100eb_0_192:notes">
            <a:extLst>
              <a:ext uri="{FF2B5EF4-FFF2-40B4-BE49-F238E27FC236}">
                <a16:creationId xmlns:a16="http://schemas.microsoft.com/office/drawing/2014/main" id="{7B92C1D2-9E0E-14E2-97BD-A2685B5321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a:extLst>
              <a:ext uri="{FF2B5EF4-FFF2-40B4-BE49-F238E27FC236}">
                <a16:creationId xmlns:a16="http://schemas.microsoft.com/office/drawing/2014/main" id="{8E15AC02-591C-D2A2-B152-B9D3C9DFB5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62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F1A748B1-23B4-2626-8378-8127F5698A3C}"/>
            </a:ext>
          </a:extLst>
        </p:cNvPr>
        <p:cNvGrpSpPr/>
        <p:nvPr/>
      </p:nvGrpSpPr>
      <p:grpSpPr>
        <a:xfrm>
          <a:off x="0" y="0"/>
          <a:ext cx="0" cy="0"/>
          <a:chOff x="0" y="0"/>
          <a:chExt cx="0" cy="0"/>
        </a:xfrm>
      </p:grpSpPr>
      <p:sp>
        <p:nvSpPr>
          <p:cNvPr id="114" name="Google Shape;114;g31a618100eb_0_192:notes">
            <a:extLst>
              <a:ext uri="{FF2B5EF4-FFF2-40B4-BE49-F238E27FC236}">
                <a16:creationId xmlns:a16="http://schemas.microsoft.com/office/drawing/2014/main" id="{414AA31A-77A3-9AA6-62C1-86A4A733A5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a:extLst>
              <a:ext uri="{FF2B5EF4-FFF2-40B4-BE49-F238E27FC236}">
                <a16:creationId xmlns:a16="http://schemas.microsoft.com/office/drawing/2014/main" id="{06BA56FA-4461-7F9B-6908-E251833114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11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625" y="1173500"/>
            <a:ext cx="7376164" cy="1249300"/>
          </a:xfrm>
          <a:prstGeom prst="rect">
            <a:avLst/>
          </a:prstGeom>
        </p:spPr>
        <p:txBody>
          <a:bodyPr spcFirstLastPara="1" wrap="square" lIns="91425" tIns="91425" rIns="91425" bIns="91425" anchor="t" anchorCtr="0">
            <a:normAutofit fontScale="90000"/>
          </a:bodyPr>
          <a:lstStyle/>
          <a:p>
            <a:r>
              <a:rPr lang="en-US" sz="4400" b="1" i="0" dirty="0" err="1">
                <a:effectLst/>
                <a:latin typeface="Poppins" panose="00000500000000000000" pitchFamily="2" charset="0"/>
                <a:cs typeface="Poppins" panose="00000500000000000000" pitchFamily="2" charset="0"/>
              </a:rPr>
              <a:t>PokéChain</a:t>
            </a:r>
            <a:r>
              <a:rPr lang="en-US" sz="4400" b="1" i="0" dirty="0">
                <a:effectLst/>
                <a:latin typeface="Poppins" panose="00000500000000000000" pitchFamily="2" charset="0"/>
                <a:cs typeface="Poppins" panose="00000500000000000000" pitchFamily="2" charset="0"/>
              </a:rPr>
              <a:t>: Decentralized </a:t>
            </a:r>
            <a:r>
              <a:rPr lang="en-US" sz="4400" b="1" i="0" dirty="0" err="1">
                <a:effectLst/>
                <a:latin typeface="Poppins" panose="00000500000000000000" pitchFamily="2" charset="0"/>
                <a:cs typeface="Poppins" panose="00000500000000000000" pitchFamily="2" charset="0"/>
              </a:rPr>
              <a:t>PlayToEarn</a:t>
            </a:r>
            <a:r>
              <a:rPr lang="en-US" sz="4400" b="1" i="0" dirty="0">
                <a:effectLst/>
                <a:latin typeface="Poppins" panose="00000500000000000000" pitchFamily="2" charset="0"/>
                <a:cs typeface="Poppins" panose="00000500000000000000" pitchFamily="2" charset="0"/>
              </a:rPr>
              <a:t> </a:t>
            </a:r>
            <a:r>
              <a:rPr lang="en-US" sz="4400" dirty="0">
                <a:latin typeface="Poppins" panose="00000500000000000000" pitchFamily="2" charset="0"/>
                <a:cs typeface="Poppins" panose="00000500000000000000" pitchFamily="2" charset="0"/>
              </a:rPr>
              <a:t>Blockchain based game</a:t>
            </a:r>
            <a:br>
              <a:rPr lang="en-US" sz="4400" b="1" i="0" dirty="0">
                <a:effectLst/>
                <a:latin typeface="Poppins" panose="00000500000000000000" pitchFamily="2" charset="0"/>
                <a:cs typeface="Poppins" panose="00000500000000000000" pitchFamily="2" charset="0"/>
              </a:rPr>
            </a:br>
            <a:endParaRPr dirty="0"/>
          </a:p>
        </p:txBody>
      </p:sp>
      <p:sp>
        <p:nvSpPr>
          <p:cNvPr id="93" name="Google Shape;93;p14"/>
          <p:cNvSpPr txBox="1">
            <a:spLocks noGrp="1"/>
          </p:cNvSpPr>
          <p:nvPr>
            <p:ph type="subTitle" idx="1"/>
          </p:nvPr>
        </p:nvSpPr>
        <p:spPr>
          <a:xfrm>
            <a:off x="729625" y="3172900"/>
            <a:ext cx="7688100" cy="9636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Domain</a:t>
            </a:r>
            <a:r>
              <a:rPr lang="en" sz="1420" dirty="0">
                <a:solidFill>
                  <a:schemeClr val="bg2"/>
                </a:solidFill>
                <a:latin typeface="Poppins" panose="00000500000000000000" pitchFamily="2" charset="0"/>
                <a:cs typeface="Poppins" panose="00000500000000000000" pitchFamily="2" charset="0"/>
              </a:rPr>
              <a:t> - Gaming</a:t>
            </a: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Team Name </a:t>
            </a:r>
            <a:r>
              <a:rPr lang="en" sz="1420" dirty="0">
                <a:solidFill>
                  <a:schemeClr val="bg2"/>
                </a:solidFill>
                <a:latin typeface="Poppins" panose="00000500000000000000" pitchFamily="2" charset="0"/>
                <a:cs typeface="Poppins" panose="00000500000000000000" pitchFamily="2" charset="0"/>
              </a:rPr>
              <a:t>– Sea King Intern Ships</a:t>
            </a: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Mode of Participation</a:t>
            </a:r>
            <a:r>
              <a:rPr lang="en" sz="1420" dirty="0">
                <a:solidFill>
                  <a:schemeClr val="bg2"/>
                </a:solidFill>
                <a:latin typeface="Poppins" panose="00000500000000000000" pitchFamily="2" charset="0"/>
                <a:cs typeface="Poppins" panose="00000500000000000000" pitchFamily="2" charset="0"/>
              </a:rPr>
              <a:t> - Offline</a:t>
            </a: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City Edition of Participation </a:t>
            </a:r>
            <a:r>
              <a:rPr lang="en" sz="1420" dirty="0">
                <a:solidFill>
                  <a:schemeClr val="bg2"/>
                </a:solidFill>
                <a:latin typeface="Poppins" panose="00000500000000000000" pitchFamily="2" charset="0"/>
                <a:cs typeface="Poppins" panose="00000500000000000000" pitchFamily="2" charset="0"/>
              </a:rPr>
              <a:t>- Pune</a:t>
            </a:r>
            <a:endParaRPr sz="1420" dirty="0">
              <a:solidFill>
                <a:schemeClr val="bg2"/>
              </a:solidFill>
              <a:latin typeface="Poppins" panose="00000500000000000000" pitchFamily="2" charset="0"/>
              <a:cs typeface="Poppins" panose="00000500000000000000" pitchFamily="2" charset="0"/>
            </a:endParaRPr>
          </a:p>
        </p:txBody>
      </p:sp>
      <p:sp>
        <p:nvSpPr>
          <p:cNvPr id="94" name="Google Shape;94;p14"/>
          <p:cNvSpPr txBox="1"/>
          <p:nvPr/>
        </p:nvSpPr>
        <p:spPr>
          <a:xfrm>
            <a:off x="847600" y="717200"/>
            <a:ext cx="4781400" cy="4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chemeClr val="bg2"/>
                </a:solidFill>
                <a:latin typeface="Poppins" panose="00000500000000000000" pitchFamily="2" charset="0"/>
                <a:ea typeface="Lato"/>
                <a:cs typeface="Poppins" panose="00000500000000000000" pitchFamily="2" charset="0"/>
                <a:sym typeface="Lato"/>
              </a:rPr>
              <a:t>I ❤️ Hackathon: &lt;Pune&gt;  Web3 Edition </a:t>
            </a:r>
            <a:endParaRPr sz="1300" b="1" dirty="0">
              <a:solidFill>
                <a:schemeClr val="bg2"/>
              </a:solidFill>
              <a:latin typeface="Poppins" panose="00000500000000000000" pitchFamily="2" charset="0"/>
              <a:ea typeface="Lato"/>
              <a:cs typeface="Poppins" panose="00000500000000000000" pitchFamily="2" charset="0"/>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290BD07F-BB5E-0CA7-662F-C72302E9FA25}"/>
            </a:ext>
          </a:extLst>
        </p:cNvPr>
        <p:cNvGrpSpPr/>
        <p:nvPr/>
      </p:nvGrpSpPr>
      <p:grpSpPr>
        <a:xfrm>
          <a:off x="0" y="0"/>
          <a:ext cx="0" cy="0"/>
          <a:chOff x="0" y="0"/>
          <a:chExt cx="0" cy="0"/>
        </a:xfrm>
      </p:grpSpPr>
      <p:sp>
        <p:nvSpPr>
          <p:cNvPr id="117" name="Google Shape;117;p18">
            <a:extLst>
              <a:ext uri="{FF2B5EF4-FFF2-40B4-BE49-F238E27FC236}">
                <a16:creationId xmlns:a16="http://schemas.microsoft.com/office/drawing/2014/main" id="{DB85C40D-0B2E-86B5-D4A3-FCC359A8FF68}"/>
              </a:ext>
            </a:extLst>
          </p:cNvPr>
          <p:cNvSpPr txBox="1">
            <a:spLocks noGrp="1"/>
          </p:cNvSpPr>
          <p:nvPr>
            <p:ph type="title"/>
          </p:nvPr>
        </p:nvSpPr>
        <p:spPr>
          <a:xfrm>
            <a:off x="727800" y="603033"/>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 – AI NFT Image Generator</a:t>
            </a:r>
            <a:endParaRPr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CEDEC3EC-8B30-1412-6761-E1D8350532D5}"/>
              </a:ext>
            </a:extLst>
          </p:cNvPr>
          <p:cNvPicPr>
            <a:picLocks noChangeAspect="1"/>
          </p:cNvPicPr>
          <p:nvPr/>
        </p:nvPicPr>
        <p:blipFill>
          <a:blip r:embed="rId3"/>
          <a:stretch>
            <a:fillRect/>
          </a:stretch>
        </p:blipFill>
        <p:spPr>
          <a:xfrm>
            <a:off x="616057" y="1692267"/>
            <a:ext cx="7911885" cy="2848200"/>
          </a:xfrm>
          <a:prstGeom prst="rect">
            <a:avLst/>
          </a:prstGeom>
        </p:spPr>
      </p:pic>
    </p:spTree>
    <p:extLst>
      <p:ext uri="{BB962C8B-B14F-4D97-AF65-F5344CB8AC3E}">
        <p14:creationId xmlns:p14="http://schemas.microsoft.com/office/powerpoint/2010/main" val="113978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FBBE9ECD-5B2A-4FC2-B8E9-C5DAF0CF4808}"/>
            </a:ext>
          </a:extLst>
        </p:cNvPr>
        <p:cNvGrpSpPr/>
        <p:nvPr/>
      </p:nvGrpSpPr>
      <p:grpSpPr>
        <a:xfrm>
          <a:off x="0" y="0"/>
          <a:ext cx="0" cy="0"/>
          <a:chOff x="0" y="0"/>
          <a:chExt cx="0" cy="0"/>
        </a:xfrm>
      </p:grpSpPr>
      <p:sp>
        <p:nvSpPr>
          <p:cNvPr id="117" name="Google Shape;117;p18">
            <a:extLst>
              <a:ext uri="{FF2B5EF4-FFF2-40B4-BE49-F238E27FC236}">
                <a16:creationId xmlns:a16="http://schemas.microsoft.com/office/drawing/2014/main" id="{A95A5BDC-96DF-49CC-0114-A9198C7156C8}"/>
              </a:ext>
            </a:extLst>
          </p:cNvPr>
          <p:cNvSpPr txBox="1">
            <a:spLocks noGrp="1"/>
          </p:cNvSpPr>
          <p:nvPr>
            <p:ph type="title"/>
          </p:nvPr>
        </p:nvSpPr>
        <p:spPr>
          <a:xfrm>
            <a:off x="727800" y="603033"/>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 – Flow Diagram</a:t>
            </a:r>
            <a:endParaRPr dirty="0">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DA39A40B-CFC3-70C3-B162-031AD47ADFE9}"/>
              </a:ext>
            </a:extLst>
          </p:cNvPr>
          <p:cNvPicPr>
            <a:picLocks noChangeAspect="1"/>
          </p:cNvPicPr>
          <p:nvPr/>
        </p:nvPicPr>
        <p:blipFill>
          <a:blip r:embed="rId3"/>
          <a:stretch>
            <a:fillRect/>
          </a:stretch>
        </p:blipFill>
        <p:spPr>
          <a:xfrm>
            <a:off x="727800" y="1178177"/>
            <a:ext cx="7747007" cy="3362290"/>
          </a:xfrm>
          <a:prstGeom prst="rect">
            <a:avLst/>
          </a:prstGeom>
        </p:spPr>
      </p:pic>
    </p:spTree>
    <p:extLst>
      <p:ext uri="{BB962C8B-B14F-4D97-AF65-F5344CB8AC3E}">
        <p14:creationId xmlns:p14="http://schemas.microsoft.com/office/powerpoint/2010/main" val="168617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58019" y="6268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What makes your project innovative/unique?</a:t>
            </a:r>
            <a:endParaRPr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52C74F73-D450-CD01-4D25-C34D34E46F85}"/>
              </a:ext>
            </a:extLst>
          </p:cNvPr>
          <p:cNvSpPr>
            <a:spLocks noGrp="1"/>
          </p:cNvSpPr>
          <p:nvPr>
            <p:ph type="body" idx="1"/>
          </p:nvPr>
        </p:nvSpPr>
        <p:spPr>
          <a:xfrm>
            <a:off x="244420" y="1162087"/>
            <a:ext cx="7595565" cy="807448"/>
          </a:xfrm>
        </p:spPr>
        <p:txBody>
          <a:bodyPr/>
          <a:lstStyle/>
          <a:p>
            <a:r>
              <a:rPr lang="en-US" sz="1400" dirty="0">
                <a:solidFill>
                  <a:schemeClr val="bg2"/>
                </a:solidFill>
                <a:latin typeface="Poppins" panose="00000500000000000000" pitchFamily="2" charset="0"/>
                <a:cs typeface="Poppins" panose="00000500000000000000" pitchFamily="2" charset="0"/>
              </a:rPr>
              <a:t>The system uses well-established technologies, The Feasibility, the challenges and the solutions to overcome the challenges are presented below</a:t>
            </a:r>
            <a:endParaRPr lang="en-IN" dirty="0">
              <a:solidFill>
                <a:schemeClr val="bg2"/>
              </a:solidFill>
              <a:latin typeface="Poppins" panose="00000500000000000000" pitchFamily="2" charset="0"/>
              <a:cs typeface="Poppins" panose="00000500000000000000" pitchFamily="2" charset="0"/>
            </a:endParaRPr>
          </a:p>
          <a:p>
            <a:endParaRPr lang="en-IN" dirty="0">
              <a:solidFill>
                <a:schemeClr val="bg2"/>
              </a:solidFill>
            </a:endParaRPr>
          </a:p>
        </p:txBody>
      </p:sp>
      <p:pic>
        <p:nvPicPr>
          <p:cNvPr id="4" name="Picture 3">
            <a:extLst>
              <a:ext uri="{FF2B5EF4-FFF2-40B4-BE49-F238E27FC236}">
                <a16:creationId xmlns:a16="http://schemas.microsoft.com/office/drawing/2014/main" id="{06A5AF4A-C73B-6F0F-F67C-8F5796398D59}"/>
              </a:ext>
            </a:extLst>
          </p:cNvPr>
          <p:cNvPicPr>
            <a:picLocks noChangeAspect="1"/>
          </p:cNvPicPr>
          <p:nvPr/>
        </p:nvPicPr>
        <p:blipFill>
          <a:blip r:embed="rId3"/>
          <a:stretch>
            <a:fillRect/>
          </a:stretch>
        </p:blipFill>
        <p:spPr>
          <a:xfrm>
            <a:off x="1453761" y="1843121"/>
            <a:ext cx="6799691" cy="32341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68273" y="55795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Impact of the project</a:t>
            </a:r>
            <a:endParaRPr dirty="0"/>
          </a:p>
        </p:txBody>
      </p:sp>
      <p:sp>
        <p:nvSpPr>
          <p:cNvPr id="131" name="Google Shape;131;p20"/>
          <p:cNvSpPr txBox="1">
            <a:spLocks noGrp="1"/>
          </p:cNvSpPr>
          <p:nvPr>
            <p:ph type="body" idx="1"/>
          </p:nvPr>
        </p:nvSpPr>
        <p:spPr>
          <a:xfrm>
            <a:off x="268273" y="1304620"/>
            <a:ext cx="8764409" cy="3750108"/>
          </a:xfrm>
          <a:prstGeom prst="rect">
            <a:avLst/>
          </a:prstGeom>
        </p:spPr>
        <p:txBody>
          <a:bodyPr spcFirstLastPara="1" wrap="square" lIns="91425" tIns="91425" rIns="91425" bIns="91425" anchor="t" anchorCtr="0">
            <a:normAutofit fontScale="92500" lnSpcReduction="10000"/>
          </a:bodyPr>
          <a:lstStyle/>
          <a:p>
            <a:pPr marL="285750" indent="-285750">
              <a:buFont typeface="Arial" panose="020B0604020202020204" pitchFamily="34" charset="0"/>
              <a:buChar char="•"/>
            </a:pPr>
            <a:r>
              <a:rPr lang="en-US" dirty="0">
                <a:solidFill>
                  <a:schemeClr val="bg2"/>
                </a:solidFill>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Gaming Revolution</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Mer</a:t>
            </a:r>
            <a:r>
              <a:rPr lang="en-US" dirty="0">
                <a:solidFill>
                  <a:schemeClr val="bg2"/>
                </a:solidFill>
                <a:latin typeface="Poppins" panose="00000500000000000000" pitchFamily="2" charset="0"/>
                <a:cs typeface="Poppins" panose="00000500000000000000" pitchFamily="2" charset="0"/>
              </a:rPr>
              <a:t>ges </a:t>
            </a:r>
            <a:r>
              <a:rPr lang="en-US" dirty="0" err="1">
                <a:solidFill>
                  <a:schemeClr val="bg2"/>
                </a:solidFill>
                <a:latin typeface="Poppins" panose="00000500000000000000" pitchFamily="2" charset="0"/>
                <a:cs typeface="Poppins" panose="00000500000000000000" pitchFamily="2" charset="0"/>
              </a:rPr>
              <a:t>Pokemon</a:t>
            </a:r>
            <a:r>
              <a:rPr lang="en-US" dirty="0">
                <a:solidFill>
                  <a:schemeClr val="bg2"/>
                </a:solidFill>
                <a:latin typeface="Poppins" panose="00000500000000000000" pitchFamily="2" charset="0"/>
                <a:cs typeface="Poppins" panose="00000500000000000000" pitchFamily="2" charset="0"/>
              </a:rPr>
              <a:t> gaming with blockchain, giving players true ownership of their cards through NFTs. Players aren't just playing – they're investing in digital assets they actually own</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dirty="0">
                <a:solidFill>
                  <a:schemeClr val="bg2"/>
                </a:solidFill>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Real Value Creation</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Players</a:t>
            </a:r>
            <a:r>
              <a:rPr lang="en-US" dirty="0">
                <a:solidFill>
                  <a:schemeClr val="bg2"/>
                </a:solidFill>
                <a:latin typeface="Poppins" panose="00000500000000000000" pitchFamily="2" charset="0"/>
                <a:cs typeface="Poppins" panose="00000500000000000000" pitchFamily="2" charset="0"/>
              </a:rPr>
              <a:t> earn through battles, trading, and staking. Our play-to-earn model means time spent in-game translates to real value through </a:t>
            </a:r>
            <a:r>
              <a:rPr lang="en-US" dirty="0" err="1">
                <a:solidFill>
                  <a:schemeClr val="bg2"/>
                </a:solidFill>
                <a:latin typeface="Poppins" panose="00000500000000000000" pitchFamily="2" charset="0"/>
                <a:cs typeface="Poppins" panose="00000500000000000000" pitchFamily="2" charset="0"/>
              </a:rPr>
              <a:t>PokeCoins</a:t>
            </a:r>
            <a:r>
              <a:rPr lang="en-US" dirty="0">
                <a:solidFill>
                  <a:schemeClr val="bg2"/>
                </a:solidFill>
                <a:latin typeface="Poppins" panose="00000500000000000000" pitchFamily="2" charset="0"/>
                <a:cs typeface="Poppins" panose="00000500000000000000" pitchFamily="2" charset="0"/>
              </a:rPr>
              <a:t> and valuable card trading</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Community Focus</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Builds</a:t>
            </a:r>
            <a:r>
              <a:rPr lang="en-US" dirty="0">
                <a:solidFill>
                  <a:schemeClr val="bg2"/>
                </a:solidFill>
                <a:latin typeface="Poppins" panose="00000500000000000000" pitchFamily="2" charset="0"/>
                <a:cs typeface="Poppins" panose="00000500000000000000" pitchFamily="2" charset="0"/>
              </a:rPr>
              <a:t> a vibrant ecosystem where </a:t>
            </a:r>
            <a:r>
              <a:rPr lang="en-US" dirty="0" err="1">
                <a:solidFill>
                  <a:schemeClr val="bg2"/>
                </a:solidFill>
                <a:latin typeface="Poppins" panose="00000500000000000000" pitchFamily="2" charset="0"/>
                <a:cs typeface="Poppins" panose="00000500000000000000" pitchFamily="2" charset="0"/>
              </a:rPr>
              <a:t>Pokemon</a:t>
            </a:r>
            <a:r>
              <a:rPr lang="en-US" dirty="0">
                <a:solidFill>
                  <a:schemeClr val="bg2"/>
                </a:solidFill>
                <a:latin typeface="Poppins" panose="00000500000000000000" pitchFamily="2" charset="0"/>
                <a:cs typeface="Poppins" panose="00000500000000000000" pitchFamily="2" charset="0"/>
              </a:rPr>
              <a:t> fans trade, battle, and interact. The marketplace and battle system create an engaging social platform for players worldwide</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Technical Innovation</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Uses</a:t>
            </a:r>
            <a:r>
              <a:rPr lang="en-US" dirty="0">
                <a:solidFill>
                  <a:schemeClr val="bg2"/>
                </a:solidFill>
                <a:latin typeface="Poppins" panose="00000500000000000000" pitchFamily="2" charset="0"/>
                <a:cs typeface="Poppins" panose="00000500000000000000" pitchFamily="2" charset="0"/>
              </a:rPr>
              <a:t> ERC-1155 tokens for efficient, cost-effective card management. This means lower fees, better trading, and a smoother player</a:t>
            </a:r>
            <a:r>
              <a:rPr lang="en-US" dirty="0">
                <a:solidFill>
                  <a:schemeClr val="bg2"/>
                </a:solidFill>
                <a:effectLst/>
                <a:latin typeface="Poppins" panose="00000500000000000000" pitchFamily="2" charset="0"/>
                <a:cs typeface="Poppins" panose="00000500000000000000" pitchFamily="2" charset="0"/>
              </a:rPr>
              <a:t> experience.</a:t>
            </a: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Unique Content</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AI</a:t>
            </a:r>
            <a:r>
              <a:rPr lang="en-US" dirty="0">
                <a:solidFill>
                  <a:schemeClr val="bg2"/>
                </a:solidFill>
                <a:latin typeface="Poppins" panose="00000500000000000000" pitchFamily="2" charset="0"/>
                <a:cs typeface="Poppins" panose="00000500000000000000" pitchFamily="2" charset="0"/>
              </a:rPr>
              <a:t>-generated card artwork ensures every player's collection is special. Combines AI creativity with blockchain permanence for truly unique digital collectibles</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b="1" dirty="0">
                <a:solidFill>
                  <a:schemeClr val="bg2"/>
                </a:solidFill>
                <a:effectLst/>
                <a:latin typeface="Poppins" panose="00000500000000000000" pitchFamily="2" charset="0"/>
                <a:cs typeface="Poppins" panose="00000500000000000000" pitchFamily="2" charset="0"/>
              </a:rPr>
              <a:t> Future Gaming</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Introduces</a:t>
            </a:r>
            <a:r>
              <a:rPr lang="en-US" dirty="0">
                <a:solidFill>
                  <a:schemeClr val="bg2"/>
                </a:solidFill>
                <a:latin typeface="Poppins" panose="00000500000000000000" pitchFamily="2" charset="0"/>
                <a:cs typeface="Poppins" panose="00000500000000000000" pitchFamily="2" charset="0"/>
              </a:rPr>
              <a:t> mainstream gamers to Web3 through a familiar, beloved franchise. Makes blockchain technology accessible and fun through </a:t>
            </a:r>
            <a:r>
              <a:rPr lang="en-US" dirty="0" err="1">
                <a:solidFill>
                  <a:schemeClr val="bg2"/>
                </a:solidFill>
                <a:latin typeface="Poppins" panose="00000500000000000000" pitchFamily="2" charset="0"/>
                <a:cs typeface="Poppins" panose="00000500000000000000" pitchFamily="2" charset="0"/>
              </a:rPr>
              <a:t>Pokemon</a:t>
            </a:r>
            <a:r>
              <a:rPr lang="en-US" dirty="0">
                <a:solidFill>
                  <a:schemeClr val="bg2"/>
                </a:solidFill>
                <a:latin typeface="Poppins" panose="00000500000000000000" pitchFamily="2" charset="0"/>
                <a:cs typeface="Poppins" panose="00000500000000000000" pitchFamily="2" charset="0"/>
              </a:rPr>
              <a:t> gaming</a:t>
            </a:r>
            <a:r>
              <a:rPr lang="en-US" dirty="0">
                <a:solidFill>
                  <a:schemeClr val="bg2"/>
                </a:solidFill>
                <a:effectLst/>
                <a:latin typeface="Poppins" panose="00000500000000000000" pitchFamily="2" charset="0"/>
                <a:cs typeface="Poppins" panose="00000500000000000000" pitchFamily="2" charset="0"/>
              </a:rPr>
              <a:t>.</a:t>
            </a:r>
            <a:endParaRPr lang="en-US" dirty="0">
              <a:solidFill>
                <a:schemeClr val="bg2"/>
              </a:solidFill>
              <a:latin typeface="Poppins" panose="00000500000000000000" pitchFamily="2" charset="0"/>
              <a:cs typeface="Poppins" panose="00000500000000000000" pitchFamily="2" charset="0"/>
            </a:endParaRPr>
          </a:p>
          <a:p>
            <a:pPr marL="0" lvl="0" indent="0" algn="l" rtl="0">
              <a:spcBef>
                <a:spcPts val="0"/>
              </a:spcBef>
              <a:spcAft>
                <a:spcPts val="1200"/>
              </a:spcAft>
              <a:buNone/>
            </a:pPr>
            <a:endParaRPr dirty="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1772211" y="2068158"/>
            <a:ext cx="5382600" cy="18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solidFill>
                  <a:schemeClr val="bg2"/>
                </a:solidFill>
                <a:latin typeface="Poppins" panose="00000500000000000000" pitchFamily="2" charset="0"/>
                <a:ea typeface="Lato"/>
                <a:cs typeface="Poppins" panose="00000500000000000000" pitchFamily="2" charset="0"/>
                <a:sym typeface="Lato"/>
              </a:rPr>
              <a:t>Thank you!</a:t>
            </a:r>
            <a:endParaRPr sz="4800" b="1" dirty="0">
              <a:solidFill>
                <a:schemeClr val="bg2"/>
              </a:solidFill>
              <a:latin typeface="Poppins" panose="00000500000000000000" pitchFamily="2" charset="0"/>
              <a:ea typeface="Lato"/>
              <a:cs typeface="Poppins" panose="00000500000000000000" pitchFamily="2" charset="0"/>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29370" y="67459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About the Team</a:t>
            </a:r>
            <a:endParaRPr dirty="0">
              <a:latin typeface="Poppins" panose="00000500000000000000" pitchFamily="2" charset="0"/>
              <a:cs typeface="Poppins" panose="00000500000000000000" pitchFamily="2" charset="0"/>
            </a:endParaRPr>
          </a:p>
        </p:txBody>
      </p:sp>
      <p:sp>
        <p:nvSpPr>
          <p:cNvPr id="100" name="Google Shape;100;p15"/>
          <p:cNvSpPr txBox="1">
            <a:spLocks noGrp="1"/>
          </p:cNvSpPr>
          <p:nvPr>
            <p:ph type="body" idx="1"/>
          </p:nvPr>
        </p:nvSpPr>
        <p:spPr>
          <a:xfrm>
            <a:off x="349857" y="1530508"/>
            <a:ext cx="8301162" cy="293839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bg2"/>
                </a:solidFill>
                <a:latin typeface="Poppins" panose="00000500000000000000" pitchFamily="2" charset="0"/>
                <a:cs typeface="Poppins" panose="00000500000000000000" pitchFamily="2" charset="0"/>
              </a:rPr>
              <a:t>Kedar Vartak | Team Leader | kedar.vartak22@vit.edu | +91 9325487675</a:t>
            </a:r>
            <a:endParaRPr sz="1600" b="1" dirty="0">
              <a:solidFill>
                <a:schemeClr val="bg2"/>
              </a:solidFill>
              <a:latin typeface="Poppins" panose="00000500000000000000" pitchFamily="2" charset="0"/>
              <a:cs typeface="Poppins" panose="00000500000000000000" pitchFamily="2" charset="0"/>
            </a:endParaRPr>
          </a:p>
          <a:p>
            <a:pPr marL="0" lvl="0" indent="0" algn="l" rtl="0">
              <a:spcBef>
                <a:spcPts val="1200"/>
              </a:spcBef>
              <a:spcAft>
                <a:spcPts val="0"/>
              </a:spcAft>
              <a:buNone/>
            </a:pPr>
            <a:r>
              <a:rPr lang="en" sz="1600" b="1" dirty="0">
                <a:solidFill>
                  <a:schemeClr val="bg2"/>
                </a:solidFill>
                <a:latin typeface="Poppins" panose="00000500000000000000" pitchFamily="2" charset="0"/>
                <a:cs typeface="Poppins" panose="00000500000000000000" pitchFamily="2" charset="0"/>
              </a:rPr>
              <a:t>Harsh Badagandi | Team Member | harsh2204@gmail.com | +91 7559105287</a:t>
            </a:r>
            <a:endParaRPr sz="1600" b="1" dirty="0">
              <a:solidFill>
                <a:schemeClr val="bg2"/>
              </a:solidFill>
              <a:latin typeface="Poppins" panose="00000500000000000000" pitchFamily="2" charset="0"/>
              <a:cs typeface="Poppins" panose="00000500000000000000" pitchFamily="2" charset="0"/>
            </a:endParaRPr>
          </a:p>
          <a:p>
            <a:pPr marL="0" lvl="0" indent="0" algn="l" rtl="0">
              <a:spcBef>
                <a:spcPts val="1200"/>
              </a:spcBef>
              <a:spcAft>
                <a:spcPts val="0"/>
              </a:spcAft>
              <a:buNone/>
            </a:pPr>
            <a:r>
              <a:rPr lang="en" sz="1600" b="1" dirty="0">
                <a:solidFill>
                  <a:schemeClr val="bg2"/>
                </a:solidFill>
                <a:latin typeface="Poppins" panose="00000500000000000000" pitchFamily="2" charset="0"/>
                <a:cs typeface="Poppins" panose="00000500000000000000" pitchFamily="2" charset="0"/>
              </a:rPr>
              <a:t>Tirthraj Mahajan | Team Member | tirthraj2004@gmail.com | +91 8767945245</a:t>
            </a:r>
            <a:endParaRPr sz="1600" b="1" dirty="0">
              <a:solidFill>
                <a:schemeClr val="bg2"/>
              </a:solidFill>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9106" y="65869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Theme and Problem Statement</a:t>
            </a:r>
            <a:endParaRPr dirty="0">
              <a:latin typeface="Poppins" panose="00000500000000000000" pitchFamily="2" charset="0"/>
              <a:cs typeface="Poppins" panose="00000500000000000000" pitchFamily="2" charset="0"/>
            </a:endParaRPr>
          </a:p>
        </p:txBody>
      </p:sp>
      <p:sp>
        <p:nvSpPr>
          <p:cNvPr id="106" name="Google Shape;106;p16"/>
          <p:cNvSpPr txBox="1">
            <a:spLocks noGrp="1"/>
          </p:cNvSpPr>
          <p:nvPr>
            <p:ph type="body" idx="1"/>
          </p:nvPr>
        </p:nvSpPr>
        <p:spPr>
          <a:xfrm>
            <a:off x="459106" y="16177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800" b="1" dirty="0">
                <a:solidFill>
                  <a:schemeClr val="bg2"/>
                </a:solidFill>
                <a:latin typeface="Poppins" panose="00000500000000000000" pitchFamily="2" charset="0"/>
                <a:cs typeface="Poppins" panose="00000500000000000000" pitchFamily="2" charset="0"/>
              </a:rPr>
              <a:t>Theme</a:t>
            </a:r>
            <a:r>
              <a:rPr lang="en-US" sz="1800" dirty="0">
                <a:solidFill>
                  <a:schemeClr val="bg2"/>
                </a:solidFill>
                <a:latin typeface="Poppins" panose="00000500000000000000" pitchFamily="2" charset="0"/>
                <a:cs typeface="Poppins" panose="00000500000000000000" pitchFamily="2" charset="0"/>
              </a:rPr>
              <a:t> – Gaming </a:t>
            </a:r>
          </a:p>
          <a:p>
            <a:pPr marL="0" lvl="0" indent="0" algn="l" rtl="0">
              <a:spcBef>
                <a:spcPts val="0"/>
              </a:spcBef>
              <a:spcAft>
                <a:spcPts val="1200"/>
              </a:spcAft>
              <a:buNone/>
            </a:pPr>
            <a:r>
              <a:rPr lang="en-US" sz="1800" b="1" dirty="0">
                <a:solidFill>
                  <a:schemeClr val="bg2"/>
                </a:solidFill>
                <a:latin typeface="Poppins" panose="00000500000000000000" pitchFamily="2" charset="0"/>
                <a:cs typeface="Poppins" panose="00000500000000000000" pitchFamily="2" charset="0"/>
              </a:rPr>
              <a:t>Problem statement </a:t>
            </a:r>
            <a:r>
              <a:rPr lang="en-US" sz="1800" dirty="0">
                <a:solidFill>
                  <a:schemeClr val="bg2"/>
                </a:solidFill>
                <a:latin typeface="Poppins" panose="00000500000000000000" pitchFamily="2" charset="0"/>
                <a:cs typeface="Poppins" panose="00000500000000000000" pitchFamily="2" charset="0"/>
              </a:rPr>
              <a:t>- </a:t>
            </a:r>
            <a:r>
              <a:rPr lang="en-US" sz="1800" b="0" i="0" dirty="0">
                <a:solidFill>
                  <a:schemeClr val="bg2"/>
                </a:solidFill>
                <a:effectLst/>
                <a:latin typeface="Poppins" panose="00000500000000000000" pitchFamily="2" charset="0"/>
              </a:rPr>
              <a:t>Creating games using blockchain technology. Explore the potential of play-to-earn and decentralized gaming.</a:t>
            </a:r>
            <a:endParaRPr lang="en-US" sz="1800" dirty="0">
              <a:solidFill>
                <a:schemeClr val="bg2"/>
              </a:solidFill>
              <a:latin typeface="Poppins" panose="00000500000000000000" pitchFamily="2" charset="0"/>
              <a:cs typeface="Poppins"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10814" y="65869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Proposed Solution</a:t>
            </a:r>
            <a:endParaRPr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7AEE6058-BBCC-E64A-A637-EDB6B0965D36}"/>
              </a:ext>
            </a:extLst>
          </p:cNvPr>
          <p:cNvSpPr>
            <a:spLocks noGrp="1"/>
          </p:cNvSpPr>
          <p:nvPr>
            <p:ph type="body" idx="1"/>
          </p:nvPr>
        </p:nvSpPr>
        <p:spPr>
          <a:xfrm>
            <a:off x="210814" y="1574358"/>
            <a:ext cx="8428383" cy="3051640"/>
          </a:xfrm>
        </p:spPr>
        <p:txBody>
          <a:bodyPr>
            <a:normAutofit fontScale="92500" lnSpcReduction="10000"/>
          </a:bodyPr>
          <a:lstStyle/>
          <a:p>
            <a:pPr marL="0" indent="0">
              <a:buNone/>
            </a:pPr>
            <a:r>
              <a:rPr lang="en-US" b="0" i="0" dirty="0" err="1">
                <a:solidFill>
                  <a:schemeClr val="bg2"/>
                </a:solidFill>
                <a:effectLst/>
                <a:latin typeface="Poppins" panose="00000500000000000000" pitchFamily="2" charset="0"/>
                <a:cs typeface="Poppins" panose="00000500000000000000" pitchFamily="2" charset="0"/>
              </a:rPr>
              <a:t>PokéChain</a:t>
            </a:r>
            <a:r>
              <a:rPr lang="en-US" b="0" i="0" dirty="0">
                <a:solidFill>
                  <a:schemeClr val="bg2"/>
                </a:solidFill>
                <a:effectLst/>
                <a:latin typeface="Poppins" panose="00000500000000000000" pitchFamily="2" charset="0"/>
                <a:cs typeface="Poppins" panose="00000500000000000000" pitchFamily="2" charset="0"/>
              </a:rPr>
              <a:t> aims to revolutionize the traditional trading card game (TCG) experience by  </a:t>
            </a:r>
            <a:r>
              <a:rPr lang="en-US" b="1" i="0" dirty="0">
                <a:solidFill>
                  <a:schemeClr val="bg2"/>
                </a:solidFill>
                <a:effectLst/>
                <a:latin typeface="Poppins" panose="00000500000000000000" pitchFamily="2" charset="0"/>
                <a:cs typeface="Poppins" panose="00000500000000000000" pitchFamily="2" charset="0"/>
              </a:rPr>
              <a:t>Web3 technologies and dynamic NFT evolution</a:t>
            </a:r>
            <a:r>
              <a:rPr lang="en-US" b="0" i="0" dirty="0">
                <a:solidFill>
                  <a:schemeClr val="bg2"/>
                </a:solidFill>
                <a:effectLst/>
                <a:latin typeface="Poppins" panose="00000500000000000000" pitchFamily="2" charset="0"/>
                <a:cs typeface="Poppins" panose="00000500000000000000" pitchFamily="2" charset="0"/>
              </a:rPr>
              <a:t>. The proposed solution addresses several key challenges in the blockchain and NFT gaming domain, enhancing player engagement, ownership, and economic sustainability</a:t>
            </a:r>
          </a:p>
          <a:p>
            <a:endParaRPr lang="en-US" b="0" i="0" dirty="0">
              <a:solidFill>
                <a:schemeClr val="bg2"/>
              </a:solidFill>
              <a:effectLst/>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2"/>
                </a:solidFill>
                <a:latin typeface="Poppins" panose="00000500000000000000" pitchFamily="2" charset="0"/>
                <a:cs typeface="Poppins" panose="00000500000000000000" pitchFamily="2" charset="0"/>
              </a:rPr>
              <a:t>True Digital Ownership</a:t>
            </a:r>
            <a:r>
              <a:rPr lang="en-US" dirty="0">
                <a:solidFill>
                  <a:schemeClr val="bg2"/>
                </a:solidFill>
                <a:latin typeface="Poppins" panose="00000500000000000000" pitchFamily="2" charset="0"/>
                <a:cs typeface="Poppins" panose="00000500000000000000" pitchFamily="2" charset="0"/>
              </a:rPr>
              <a:t>: </a:t>
            </a:r>
            <a:r>
              <a:rPr lang="en-US" b="0" i="0" dirty="0">
                <a:solidFill>
                  <a:schemeClr val="bg2"/>
                </a:solidFill>
                <a:effectLst/>
                <a:latin typeface="Poppins" panose="00000500000000000000" pitchFamily="2" charset="0"/>
                <a:cs typeface="Poppins" panose="00000500000000000000" pitchFamily="2" charset="0"/>
              </a:rPr>
              <a:t>By utilizing </a:t>
            </a:r>
            <a:r>
              <a:rPr lang="en-US" b="1" i="0" dirty="0">
                <a:solidFill>
                  <a:schemeClr val="bg2"/>
                </a:solidFill>
                <a:effectLst/>
                <a:latin typeface="Poppins" panose="00000500000000000000" pitchFamily="2" charset="0"/>
                <a:cs typeface="Poppins" panose="00000500000000000000" pitchFamily="2" charset="0"/>
              </a:rPr>
              <a:t>ERC-1155 tokens</a:t>
            </a:r>
            <a:r>
              <a:rPr lang="en-US" b="0" i="0" dirty="0">
                <a:solidFill>
                  <a:schemeClr val="bg2"/>
                </a:solidFill>
                <a:effectLst/>
                <a:latin typeface="Poppins" panose="00000500000000000000" pitchFamily="2" charset="0"/>
                <a:cs typeface="Poppins" panose="00000500000000000000" pitchFamily="2" charset="0"/>
              </a:rPr>
              <a:t>, players gain true ownership of their digital cards, which can be verified on the blockchain. This ensures that players have control over their assets without the risk of arbitrary changes by game developers</a:t>
            </a:r>
          </a:p>
          <a:p>
            <a:pPr marL="342900" indent="-342900">
              <a:buFont typeface="Arial" panose="020B0604020202020204" pitchFamily="34" charset="0"/>
              <a:buChar char="•"/>
            </a:pPr>
            <a:r>
              <a:rPr lang="en-US" b="1" dirty="0">
                <a:solidFill>
                  <a:schemeClr val="bg2"/>
                </a:solidFill>
                <a:latin typeface="Poppins" panose="00000500000000000000" pitchFamily="2" charset="0"/>
                <a:cs typeface="Poppins" panose="00000500000000000000" pitchFamily="2" charset="0"/>
              </a:rPr>
              <a:t>Verifiable Scarcity</a:t>
            </a:r>
            <a:r>
              <a:rPr lang="en-US" dirty="0">
                <a:solidFill>
                  <a:schemeClr val="bg2"/>
                </a:solidFill>
                <a:latin typeface="Poppins" panose="00000500000000000000" pitchFamily="2" charset="0"/>
                <a:cs typeface="Poppins" panose="00000500000000000000" pitchFamily="2" charset="0"/>
              </a:rPr>
              <a:t>: </a:t>
            </a:r>
            <a:r>
              <a:rPr lang="en-US" b="0" i="0" dirty="0">
                <a:solidFill>
                  <a:schemeClr val="bg2"/>
                </a:solidFill>
                <a:effectLst/>
                <a:latin typeface="Poppins" panose="00000500000000000000" pitchFamily="2" charset="0"/>
                <a:cs typeface="Poppins" panose="00000500000000000000" pitchFamily="2" charset="0"/>
              </a:rPr>
              <a:t>Each card's uniqueness is secured through blockchain technology, allowing players to verify the scarcity and authenticity of their cards</a:t>
            </a:r>
          </a:p>
          <a:p>
            <a:pPr marL="342900" indent="-342900">
              <a:buFont typeface="Arial" panose="020B0604020202020204" pitchFamily="34" charset="0"/>
              <a:buChar char="•"/>
            </a:pPr>
            <a:r>
              <a:rPr lang="en-US" b="1" i="0" dirty="0">
                <a:solidFill>
                  <a:schemeClr val="bg2"/>
                </a:solidFill>
                <a:effectLst/>
                <a:latin typeface="Poppins" panose="00000500000000000000" pitchFamily="2" charset="0"/>
                <a:cs typeface="Poppins" panose="00000500000000000000" pitchFamily="2" charset="0"/>
              </a:rPr>
              <a:t>Staking for Training</a:t>
            </a:r>
            <a:r>
              <a:rPr lang="en-US" b="0" i="0" dirty="0">
                <a:solidFill>
                  <a:schemeClr val="bg2"/>
                </a:solidFill>
                <a:effectLst/>
                <a:latin typeface="Poppins" panose="00000500000000000000" pitchFamily="2" charset="0"/>
                <a:cs typeface="Poppins" panose="00000500000000000000" pitchFamily="2" charset="0"/>
              </a:rPr>
              <a:t>: Players can </a:t>
            </a:r>
            <a:r>
              <a:rPr lang="en-US" b="1" i="0" dirty="0">
                <a:solidFill>
                  <a:schemeClr val="bg2"/>
                </a:solidFill>
                <a:effectLst/>
                <a:latin typeface="Poppins" panose="00000500000000000000" pitchFamily="2" charset="0"/>
                <a:cs typeface="Poppins" panose="00000500000000000000" pitchFamily="2" charset="0"/>
              </a:rPr>
              <a:t>stake their cards to train them</a:t>
            </a:r>
            <a:r>
              <a:rPr lang="en-US" b="0" i="0" dirty="0">
                <a:solidFill>
                  <a:schemeClr val="bg2"/>
                </a:solidFill>
                <a:effectLst/>
                <a:latin typeface="Poppins" panose="00000500000000000000" pitchFamily="2" charset="0"/>
                <a:cs typeface="Poppins" panose="00000500000000000000" pitchFamily="2" charset="0"/>
              </a:rPr>
              <a:t>, which not only enhances the card's abilities but also contributes to a </a:t>
            </a:r>
            <a:r>
              <a:rPr lang="en-US" b="1" i="0" dirty="0">
                <a:solidFill>
                  <a:schemeClr val="bg2"/>
                </a:solidFill>
                <a:effectLst/>
                <a:latin typeface="Poppins" panose="00000500000000000000" pitchFamily="2" charset="0"/>
                <a:cs typeface="Poppins" panose="00000500000000000000" pitchFamily="2" charset="0"/>
              </a:rPr>
              <a:t>"train-to-earn" model</a:t>
            </a:r>
          </a:p>
          <a:p>
            <a:pPr marL="342900" indent="-342900">
              <a:buFont typeface="Arial" panose="020B0604020202020204" pitchFamily="34" charset="0"/>
              <a:buChar char="•"/>
            </a:pPr>
            <a:r>
              <a:rPr lang="en-US" b="1" i="0" dirty="0">
                <a:solidFill>
                  <a:schemeClr val="bg2"/>
                </a:solidFill>
                <a:effectLst/>
                <a:latin typeface="Poppins" panose="00000500000000000000" pitchFamily="2" charset="0"/>
                <a:cs typeface="Poppins" panose="00000500000000000000" pitchFamily="2" charset="0"/>
              </a:rPr>
              <a:t>Smart Contract Infrastructure</a:t>
            </a:r>
            <a:r>
              <a:rPr lang="en-US" b="0" i="0" dirty="0">
                <a:solidFill>
                  <a:schemeClr val="bg2"/>
                </a:solidFill>
                <a:effectLst/>
                <a:latin typeface="Poppins" panose="00000500000000000000" pitchFamily="2" charset="0"/>
                <a:cs typeface="Poppins" panose="00000500000000000000" pitchFamily="2" charset="0"/>
              </a:rPr>
              <a:t>: The use of smart contracts automates game mechanics such as battles, rewards distribution, and card evolution. This transparency reduces the potential for fraud and ensures that all players are treated fairly based on established rules</a:t>
            </a:r>
            <a:endParaRPr lang="en-US" u="sng" dirty="0">
              <a:solidFill>
                <a:schemeClr val="bg2"/>
              </a:solidFill>
              <a:latin typeface="Poppins" panose="00000500000000000000" pitchFamily="2" charset="0"/>
              <a:cs typeface="Poppins" panose="00000500000000000000" pitchFamily="2" charset="0"/>
            </a:endParaRPr>
          </a:p>
          <a:p>
            <a:endParaRPr lang="en-IN"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826E2E0F-9648-6F13-5761-AB0E2E88DAB2}"/>
            </a:ext>
          </a:extLst>
        </p:cNvPr>
        <p:cNvGrpSpPr/>
        <p:nvPr/>
      </p:nvGrpSpPr>
      <p:grpSpPr>
        <a:xfrm>
          <a:off x="0" y="0"/>
          <a:ext cx="0" cy="0"/>
          <a:chOff x="0" y="0"/>
          <a:chExt cx="0" cy="0"/>
        </a:xfrm>
      </p:grpSpPr>
      <p:sp>
        <p:nvSpPr>
          <p:cNvPr id="111" name="Google Shape;111;p17">
            <a:extLst>
              <a:ext uri="{FF2B5EF4-FFF2-40B4-BE49-F238E27FC236}">
                <a16:creationId xmlns:a16="http://schemas.microsoft.com/office/drawing/2014/main" id="{2BB47E43-A045-6AFF-450A-185966774B10}"/>
              </a:ext>
            </a:extLst>
          </p:cNvPr>
          <p:cNvSpPr txBox="1">
            <a:spLocks noGrp="1"/>
          </p:cNvSpPr>
          <p:nvPr>
            <p:ph type="title"/>
          </p:nvPr>
        </p:nvSpPr>
        <p:spPr>
          <a:xfrm>
            <a:off x="210814" y="65869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Proposed Solution</a:t>
            </a:r>
            <a:endParaRPr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182886B6-30EB-EE97-6FA3-D70DFC1728EC}"/>
              </a:ext>
            </a:extLst>
          </p:cNvPr>
          <p:cNvSpPr>
            <a:spLocks noGrp="1"/>
          </p:cNvSpPr>
          <p:nvPr>
            <p:ph type="body" idx="1"/>
          </p:nvPr>
        </p:nvSpPr>
        <p:spPr>
          <a:xfrm>
            <a:off x="210814" y="1256305"/>
            <a:ext cx="8428383" cy="3051640"/>
          </a:xfrm>
        </p:spPr>
        <p:txBody>
          <a:bodyPr>
            <a:normAutofit/>
          </a:bodyPr>
          <a:lstStyle/>
          <a:p>
            <a:pPr marL="146050" indent="0" algn="l">
              <a:buNone/>
            </a:pPr>
            <a:r>
              <a:rPr lang="en-US" b="0" i="0" dirty="0">
                <a:solidFill>
                  <a:schemeClr val="bg2"/>
                </a:solidFill>
                <a:effectLst/>
                <a:latin typeface="Poppins" panose="00000500000000000000" pitchFamily="2" charset="0"/>
                <a:cs typeface="Poppins" panose="00000500000000000000" pitchFamily="2" charset="0"/>
              </a:rPr>
              <a:t>Core Features</a:t>
            </a:r>
          </a:p>
          <a:p>
            <a:pPr marL="342900" indent="-342900" algn="l">
              <a:buFont typeface="Arial" panose="020B0604020202020204" pitchFamily="34" charset="0"/>
              <a:buChar char="•"/>
            </a:pPr>
            <a:r>
              <a:rPr lang="en-US" b="0" i="0" dirty="0">
                <a:solidFill>
                  <a:schemeClr val="bg2"/>
                </a:solidFill>
                <a:effectLst/>
                <a:latin typeface="Poppins" panose="00000500000000000000" pitchFamily="2" charset="0"/>
                <a:cs typeface="Poppins" panose="00000500000000000000" pitchFamily="2" charset="0"/>
              </a:rPr>
              <a:t> </a:t>
            </a:r>
            <a:r>
              <a:rPr lang="en-US" b="1" i="0" dirty="0">
                <a:solidFill>
                  <a:schemeClr val="bg2"/>
                </a:solidFill>
                <a:effectLst/>
                <a:latin typeface="Poppins" panose="00000500000000000000" pitchFamily="2" charset="0"/>
                <a:cs typeface="Poppins" panose="00000500000000000000" pitchFamily="2" charset="0"/>
              </a:rPr>
              <a:t>Wallet-Based Authentication</a:t>
            </a:r>
            <a:r>
              <a:rPr lang="en-US" b="0" i="0" dirty="0">
                <a:solidFill>
                  <a:schemeClr val="bg2"/>
                </a:solidFill>
                <a:effectLst/>
                <a:latin typeface="Poppins" panose="00000500000000000000" pitchFamily="2" charset="0"/>
                <a:cs typeface="Poppins" panose="00000500000000000000" pitchFamily="2" charset="0"/>
              </a:rPr>
              <a:t>: Players can </a:t>
            </a:r>
            <a:r>
              <a:rPr lang="en-US" b="1" i="0" dirty="0">
                <a:solidFill>
                  <a:schemeClr val="bg2"/>
                </a:solidFill>
                <a:effectLst/>
                <a:latin typeface="Poppins" panose="00000500000000000000" pitchFamily="2" charset="0"/>
                <a:cs typeface="Poppins" panose="00000500000000000000" pitchFamily="2" charset="0"/>
              </a:rPr>
              <a:t>authenticate using crypto wallets</a:t>
            </a:r>
            <a:r>
              <a:rPr lang="en-US" b="0" i="0" dirty="0">
                <a:solidFill>
                  <a:schemeClr val="bg2"/>
                </a:solidFill>
                <a:effectLst/>
                <a:latin typeface="Poppins" panose="00000500000000000000" pitchFamily="2" charset="0"/>
                <a:cs typeface="Poppins" panose="00000500000000000000" pitchFamily="2" charset="0"/>
              </a:rPr>
              <a:t>, ensuring secure access to their accounts and assets.</a:t>
            </a:r>
          </a:p>
          <a:p>
            <a:pPr marL="342900" indent="-342900" algn="l">
              <a:buFont typeface="Arial" panose="020B0604020202020204" pitchFamily="34" charset="0"/>
              <a:buChar char="•"/>
            </a:pPr>
            <a:r>
              <a:rPr lang="en-US" b="0" i="0" dirty="0">
                <a:solidFill>
                  <a:schemeClr val="bg2"/>
                </a:solidFill>
                <a:effectLst/>
                <a:latin typeface="Poppins" panose="00000500000000000000" pitchFamily="2" charset="0"/>
                <a:cs typeface="Poppins" panose="00000500000000000000" pitchFamily="2" charset="0"/>
              </a:rPr>
              <a:t> </a:t>
            </a:r>
            <a:r>
              <a:rPr lang="en-US" b="1" i="0" dirty="0">
                <a:solidFill>
                  <a:schemeClr val="bg2"/>
                </a:solidFill>
                <a:effectLst/>
                <a:latin typeface="Poppins" panose="00000500000000000000" pitchFamily="2" charset="0"/>
                <a:cs typeface="Poppins" panose="00000500000000000000" pitchFamily="2" charset="0"/>
              </a:rPr>
              <a:t>Starter Pack Distribution</a:t>
            </a:r>
            <a:r>
              <a:rPr lang="en-US" b="0" i="0" dirty="0">
                <a:solidFill>
                  <a:schemeClr val="bg2"/>
                </a:solidFill>
                <a:effectLst/>
                <a:latin typeface="Poppins" panose="00000500000000000000" pitchFamily="2" charset="0"/>
                <a:cs typeface="Poppins" panose="00000500000000000000" pitchFamily="2" charset="0"/>
              </a:rPr>
              <a:t>: A system for distributing starter packs allows new players to enter the game easily while maintaining a balanced economy.</a:t>
            </a:r>
          </a:p>
          <a:p>
            <a:pPr marL="342900" indent="-342900" algn="l">
              <a:buFont typeface="Arial" panose="020B0604020202020204" pitchFamily="34" charset="0"/>
              <a:buChar char="•"/>
            </a:pPr>
            <a:r>
              <a:rPr lang="en-US" b="0" i="0" dirty="0">
                <a:solidFill>
                  <a:schemeClr val="bg2"/>
                </a:solidFill>
                <a:effectLst/>
                <a:latin typeface="Poppins" panose="00000500000000000000" pitchFamily="2" charset="0"/>
                <a:cs typeface="Poppins" panose="00000500000000000000" pitchFamily="2" charset="0"/>
              </a:rPr>
              <a:t> </a:t>
            </a:r>
            <a:r>
              <a:rPr lang="en-US" b="1" i="0" dirty="0">
                <a:solidFill>
                  <a:schemeClr val="bg2"/>
                </a:solidFill>
                <a:effectLst/>
                <a:latin typeface="Poppins" panose="00000500000000000000" pitchFamily="2" charset="0"/>
                <a:cs typeface="Poppins" panose="00000500000000000000" pitchFamily="2" charset="0"/>
              </a:rPr>
              <a:t>Point-Based Reward System </a:t>
            </a:r>
            <a:r>
              <a:rPr lang="en-US" b="0" i="0" dirty="0">
                <a:solidFill>
                  <a:schemeClr val="bg2"/>
                </a:solidFill>
                <a:effectLst/>
                <a:latin typeface="Poppins" panose="00000500000000000000" pitchFamily="2" charset="0"/>
                <a:cs typeface="Poppins" panose="00000500000000000000" pitchFamily="2" charset="0"/>
              </a:rPr>
              <a:t>: Players </a:t>
            </a:r>
            <a:r>
              <a:rPr lang="en-US" b="1" i="0" dirty="0">
                <a:solidFill>
                  <a:schemeClr val="bg2"/>
                </a:solidFill>
                <a:effectLst/>
                <a:latin typeface="Poppins" panose="00000500000000000000" pitchFamily="2" charset="0"/>
                <a:cs typeface="Poppins" panose="00000500000000000000" pitchFamily="2" charset="0"/>
              </a:rPr>
              <a:t>earn points through battles and staking</a:t>
            </a:r>
            <a:r>
              <a:rPr lang="en-US" b="0" i="0" dirty="0">
                <a:solidFill>
                  <a:schemeClr val="bg2"/>
                </a:solidFill>
                <a:effectLst/>
                <a:latin typeface="Poppins" panose="00000500000000000000" pitchFamily="2" charset="0"/>
                <a:cs typeface="Poppins" panose="00000500000000000000" pitchFamily="2" charset="0"/>
              </a:rPr>
              <a:t>, which can be redeemed for in-game items or upgrades, promoting ongoing participation.</a:t>
            </a:r>
          </a:p>
          <a:p>
            <a:endParaRPr lang="en-IN" dirty="0">
              <a:solidFill>
                <a:schemeClr val="bg2"/>
              </a:solidFill>
            </a:endParaRPr>
          </a:p>
        </p:txBody>
      </p:sp>
      <p:pic>
        <p:nvPicPr>
          <p:cNvPr id="6" name="Picture 5">
            <a:extLst>
              <a:ext uri="{FF2B5EF4-FFF2-40B4-BE49-F238E27FC236}">
                <a16:creationId xmlns:a16="http://schemas.microsoft.com/office/drawing/2014/main" id="{2D13D081-CCE2-20DA-4D04-9D592F85F910}"/>
              </a:ext>
            </a:extLst>
          </p:cNvPr>
          <p:cNvPicPr>
            <a:picLocks noChangeAspect="1"/>
          </p:cNvPicPr>
          <p:nvPr/>
        </p:nvPicPr>
        <p:blipFill>
          <a:blip r:embed="rId3"/>
          <a:stretch>
            <a:fillRect/>
          </a:stretch>
        </p:blipFill>
        <p:spPr>
          <a:xfrm>
            <a:off x="581186" y="3021257"/>
            <a:ext cx="3549112" cy="1731876"/>
          </a:xfrm>
          <a:prstGeom prst="rect">
            <a:avLst/>
          </a:prstGeom>
        </p:spPr>
      </p:pic>
      <p:pic>
        <p:nvPicPr>
          <p:cNvPr id="8" name="Picture 7">
            <a:extLst>
              <a:ext uri="{FF2B5EF4-FFF2-40B4-BE49-F238E27FC236}">
                <a16:creationId xmlns:a16="http://schemas.microsoft.com/office/drawing/2014/main" id="{8C183763-B75A-D2D8-6196-3D47EB54DF92}"/>
              </a:ext>
            </a:extLst>
          </p:cNvPr>
          <p:cNvPicPr>
            <a:picLocks noChangeAspect="1"/>
          </p:cNvPicPr>
          <p:nvPr/>
        </p:nvPicPr>
        <p:blipFill>
          <a:blip r:embed="rId4"/>
          <a:stretch>
            <a:fillRect/>
          </a:stretch>
        </p:blipFill>
        <p:spPr>
          <a:xfrm>
            <a:off x="4765729" y="2967086"/>
            <a:ext cx="3797085" cy="1840218"/>
          </a:xfrm>
          <a:prstGeom prst="rect">
            <a:avLst/>
          </a:prstGeom>
        </p:spPr>
      </p:pic>
    </p:spTree>
    <p:extLst>
      <p:ext uri="{BB962C8B-B14F-4D97-AF65-F5344CB8AC3E}">
        <p14:creationId xmlns:p14="http://schemas.microsoft.com/office/powerpoint/2010/main" val="225110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75E3279B-F1AC-F58C-FF7B-5C1F3616AA5D}"/>
            </a:ext>
          </a:extLst>
        </p:cNvPr>
        <p:cNvGrpSpPr/>
        <p:nvPr/>
      </p:nvGrpSpPr>
      <p:grpSpPr>
        <a:xfrm>
          <a:off x="0" y="0"/>
          <a:ext cx="0" cy="0"/>
          <a:chOff x="0" y="0"/>
          <a:chExt cx="0" cy="0"/>
        </a:xfrm>
      </p:grpSpPr>
      <p:sp>
        <p:nvSpPr>
          <p:cNvPr id="111" name="Google Shape;111;p17">
            <a:extLst>
              <a:ext uri="{FF2B5EF4-FFF2-40B4-BE49-F238E27FC236}">
                <a16:creationId xmlns:a16="http://schemas.microsoft.com/office/drawing/2014/main" id="{32431AEE-94F9-9A77-8D6A-24DF6239AF52}"/>
              </a:ext>
            </a:extLst>
          </p:cNvPr>
          <p:cNvSpPr txBox="1">
            <a:spLocks noGrp="1"/>
          </p:cNvSpPr>
          <p:nvPr>
            <p:ph type="title"/>
          </p:nvPr>
        </p:nvSpPr>
        <p:spPr>
          <a:xfrm>
            <a:off x="210814" y="65869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Proposed Solution</a:t>
            </a:r>
            <a:endParaRPr dirty="0">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D2EA3BD6-8E6B-38ED-4935-01CBB365D080}"/>
              </a:ext>
            </a:extLst>
          </p:cNvPr>
          <p:cNvPicPr>
            <a:picLocks noChangeAspect="1"/>
          </p:cNvPicPr>
          <p:nvPr/>
        </p:nvPicPr>
        <p:blipFill>
          <a:blip r:embed="rId3"/>
          <a:stretch>
            <a:fillRect/>
          </a:stretch>
        </p:blipFill>
        <p:spPr>
          <a:xfrm>
            <a:off x="271221" y="1458032"/>
            <a:ext cx="3510365" cy="2044254"/>
          </a:xfrm>
          <a:prstGeom prst="rect">
            <a:avLst/>
          </a:prstGeom>
        </p:spPr>
      </p:pic>
      <p:pic>
        <p:nvPicPr>
          <p:cNvPr id="12" name="Picture 11">
            <a:extLst>
              <a:ext uri="{FF2B5EF4-FFF2-40B4-BE49-F238E27FC236}">
                <a16:creationId xmlns:a16="http://schemas.microsoft.com/office/drawing/2014/main" id="{A8098832-4BF2-ABE3-6834-0EE12E0196D7}"/>
              </a:ext>
            </a:extLst>
          </p:cNvPr>
          <p:cNvPicPr>
            <a:picLocks noChangeAspect="1"/>
          </p:cNvPicPr>
          <p:nvPr/>
        </p:nvPicPr>
        <p:blipFill>
          <a:blip r:embed="rId4"/>
          <a:stretch>
            <a:fillRect/>
          </a:stretch>
        </p:blipFill>
        <p:spPr>
          <a:xfrm>
            <a:off x="4055164" y="1875294"/>
            <a:ext cx="1376249" cy="2981873"/>
          </a:xfrm>
          <a:prstGeom prst="rect">
            <a:avLst/>
          </a:prstGeom>
        </p:spPr>
      </p:pic>
      <p:pic>
        <p:nvPicPr>
          <p:cNvPr id="14" name="Picture 13">
            <a:extLst>
              <a:ext uri="{FF2B5EF4-FFF2-40B4-BE49-F238E27FC236}">
                <a16:creationId xmlns:a16="http://schemas.microsoft.com/office/drawing/2014/main" id="{26D52FC0-A308-F762-3905-9D9BFABDB6AA}"/>
              </a:ext>
            </a:extLst>
          </p:cNvPr>
          <p:cNvPicPr>
            <a:picLocks noChangeAspect="1"/>
          </p:cNvPicPr>
          <p:nvPr/>
        </p:nvPicPr>
        <p:blipFill>
          <a:blip r:embed="rId5"/>
          <a:stretch>
            <a:fillRect/>
          </a:stretch>
        </p:blipFill>
        <p:spPr>
          <a:xfrm>
            <a:off x="5657321" y="496499"/>
            <a:ext cx="1461576" cy="3166748"/>
          </a:xfrm>
          <a:prstGeom prst="rect">
            <a:avLst/>
          </a:prstGeom>
        </p:spPr>
      </p:pic>
      <p:sp>
        <p:nvSpPr>
          <p:cNvPr id="17" name="Google Shape;106;p16">
            <a:extLst>
              <a:ext uri="{FF2B5EF4-FFF2-40B4-BE49-F238E27FC236}">
                <a16:creationId xmlns:a16="http://schemas.microsoft.com/office/drawing/2014/main" id="{6B71C1A8-58B1-EDFB-0F5C-7CC0E1E60651}"/>
              </a:ext>
            </a:extLst>
          </p:cNvPr>
          <p:cNvSpPr txBox="1">
            <a:spLocks noGrp="1"/>
          </p:cNvSpPr>
          <p:nvPr>
            <p:ph type="body" idx="1"/>
          </p:nvPr>
        </p:nvSpPr>
        <p:spPr>
          <a:xfrm>
            <a:off x="340949" y="3502286"/>
            <a:ext cx="3368307" cy="48819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b="1" dirty="0">
                <a:solidFill>
                  <a:schemeClr val="bg2"/>
                </a:solidFill>
                <a:latin typeface="Poppins" panose="00000500000000000000" pitchFamily="2" charset="0"/>
                <a:cs typeface="Poppins" panose="00000500000000000000" pitchFamily="2" charset="0"/>
              </a:rPr>
              <a:t>AI Image NFT Generator</a:t>
            </a:r>
          </a:p>
        </p:txBody>
      </p:sp>
      <p:sp>
        <p:nvSpPr>
          <p:cNvPr id="18" name="Google Shape;106;p16">
            <a:extLst>
              <a:ext uri="{FF2B5EF4-FFF2-40B4-BE49-F238E27FC236}">
                <a16:creationId xmlns:a16="http://schemas.microsoft.com/office/drawing/2014/main" id="{4DABC2E0-E6C7-8097-FD69-2CD4BFAD2388}"/>
              </a:ext>
            </a:extLst>
          </p:cNvPr>
          <p:cNvSpPr txBox="1">
            <a:spLocks/>
          </p:cNvSpPr>
          <p:nvPr/>
        </p:nvSpPr>
        <p:spPr>
          <a:xfrm>
            <a:off x="4787923" y="0"/>
            <a:ext cx="3368307" cy="4881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2000" b="1" dirty="0">
                <a:solidFill>
                  <a:schemeClr val="bg2"/>
                </a:solidFill>
                <a:latin typeface="Poppins" panose="00000500000000000000" pitchFamily="2" charset="0"/>
                <a:cs typeface="Poppins" panose="00000500000000000000" pitchFamily="2" charset="0"/>
              </a:rPr>
              <a:t>Helper Mobile App </a:t>
            </a:r>
          </a:p>
        </p:txBody>
      </p:sp>
      <p:pic>
        <p:nvPicPr>
          <p:cNvPr id="20" name="Picture 19">
            <a:extLst>
              <a:ext uri="{FF2B5EF4-FFF2-40B4-BE49-F238E27FC236}">
                <a16:creationId xmlns:a16="http://schemas.microsoft.com/office/drawing/2014/main" id="{D1D8D026-7F04-5A24-BA27-99D548F43F79}"/>
              </a:ext>
            </a:extLst>
          </p:cNvPr>
          <p:cNvPicPr>
            <a:picLocks noChangeAspect="1"/>
          </p:cNvPicPr>
          <p:nvPr/>
        </p:nvPicPr>
        <p:blipFill>
          <a:blip r:embed="rId6"/>
          <a:stretch>
            <a:fillRect/>
          </a:stretch>
        </p:blipFill>
        <p:spPr>
          <a:xfrm>
            <a:off x="7410397" y="1750258"/>
            <a:ext cx="1491666" cy="3231943"/>
          </a:xfrm>
          <a:prstGeom prst="rect">
            <a:avLst/>
          </a:prstGeom>
        </p:spPr>
      </p:pic>
    </p:spTree>
    <p:extLst>
      <p:ext uri="{BB962C8B-B14F-4D97-AF65-F5344CB8AC3E}">
        <p14:creationId xmlns:p14="http://schemas.microsoft.com/office/powerpoint/2010/main" val="287931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927AF9-82D2-1CFA-CCE3-984B5BD83635}"/>
              </a:ext>
            </a:extLst>
          </p:cNvPr>
          <p:cNvPicPr>
            <a:picLocks noChangeAspect="1"/>
          </p:cNvPicPr>
          <p:nvPr/>
        </p:nvPicPr>
        <p:blipFill>
          <a:blip r:embed="rId2"/>
          <a:stretch>
            <a:fillRect/>
          </a:stretch>
        </p:blipFill>
        <p:spPr>
          <a:xfrm>
            <a:off x="0" y="891022"/>
            <a:ext cx="9144000" cy="3257377"/>
          </a:xfrm>
          <a:prstGeom prst="rect">
            <a:avLst/>
          </a:prstGeom>
        </p:spPr>
      </p:pic>
    </p:spTree>
    <p:extLst>
      <p:ext uri="{BB962C8B-B14F-4D97-AF65-F5344CB8AC3E}">
        <p14:creationId xmlns:p14="http://schemas.microsoft.com/office/powerpoint/2010/main" val="384501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564544" y="610984"/>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a:t>
            </a:r>
            <a:endParaRPr dirty="0">
              <a:latin typeface="Poppins" panose="00000500000000000000" pitchFamily="2" charset="0"/>
              <a:cs typeface="Poppins" panose="00000500000000000000" pitchFamily="2" charset="0"/>
            </a:endParaRPr>
          </a:p>
        </p:txBody>
      </p:sp>
      <p:sp>
        <p:nvSpPr>
          <p:cNvPr id="119" name="Google Shape;119;p18"/>
          <p:cNvSpPr txBox="1">
            <a:spLocks noGrp="1"/>
          </p:cNvSpPr>
          <p:nvPr>
            <p:ph type="body" idx="2"/>
          </p:nvPr>
        </p:nvSpPr>
        <p:spPr>
          <a:xfrm>
            <a:off x="564544" y="1195459"/>
            <a:ext cx="7507804" cy="1376291"/>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Core Technologies used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React.js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Frontend library for building modular UI components.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Web3.js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Connects the app to Ethereum blockchain.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Node.js &amp; Express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Backend server for handling APIs and app logic.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Linea Blockchain (Ethereum)</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Layer 2 blockchain for secure and low-cost transactions.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ERC-1155</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Ethereum token standard for creating NFTs and semi-fungible assets.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Ethers.js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Library for blockchain interactions and smart contracts.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MetaMask</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Wallet for authorizing transactions and connecting users to </a:t>
            </a:r>
            <a:r>
              <a:rPr kumimoji="0" lang="en-US" altLang="en-US" sz="1200" b="0" i="0" u="none" strike="noStrike" cap="none" normalizeH="0" baseline="0" dirty="0" err="1">
                <a:ln>
                  <a:noFill/>
                </a:ln>
                <a:solidFill>
                  <a:schemeClr val="bg2"/>
                </a:solidFill>
                <a:effectLst/>
                <a:latin typeface="Poppins" panose="00000500000000000000" pitchFamily="2" charset="0"/>
                <a:cs typeface="Poppins" panose="00000500000000000000" pitchFamily="2" charset="0"/>
              </a:rPr>
              <a:t>dApps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Hugging Face</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AI models for generating </a:t>
            </a:r>
            <a:r>
              <a:rPr kumimoji="0" lang="en-US" altLang="en-US" sz="1200" b="0" i="0" u="none" strike="noStrike" cap="none" normalizeH="0" baseline="0" dirty="0" err="1">
                <a:ln>
                  <a:noFill/>
                </a:ln>
                <a:solidFill>
                  <a:schemeClr val="bg2"/>
                </a:solidFill>
                <a:effectLst/>
                <a:latin typeface="Poppins" panose="00000500000000000000" pitchFamily="2" charset="0"/>
                <a:cs typeface="Poppins" panose="00000500000000000000" pitchFamily="2" charset="0"/>
              </a:rPr>
              <a:t>Pokemon</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cards and sprites.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Hardhat</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Smart contract development, testing, and deployment tool.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200" b="1" dirty="0">
                <a:solidFill>
                  <a:schemeClr val="bg2"/>
                </a:solidFill>
                <a:latin typeface="Poppins" panose="00000500000000000000" pitchFamily="2" charset="0"/>
                <a:cs typeface="Poppins" panose="00000500000000000000" pitchFamily="2" charset="0"/>
              </a:rPr>
              <a:t>Flutter</a:t>
            </a:r>
            <a:r>
              <a:rPr lang="en-US" altLang="en-US" sz="1200" dirty="0">
                <a:solidFill>
                  <a:schemeClr val="bg2"/>
                </a:solidFill>
                <a:latin typeface="Poppins" panose="00000500000000000000" pitchFamily="2" charset="0"/>
                <a:cs typeface="Poppins" panose="00000500000000000000" pitchFamily="2" charset="0"/>
              </a:rPr>
              <a:t> – Created an helper app for our actual game system which displays stats and necessary functionalities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200" b="1" dirty="0">
                <a:solidFill>
                  <a:schemeClr val="bg2"/>
                </a:solidFill>
                <a:latin typeface="Poppins" panose="00000500000000000000" pitchFamily="2" charset="0"/>
                <a:cs typeface="Poppins" panose="00000500000000000000" pitchFamily="2" charset="0"/>
              </a:rPr>
              <a:t>Unity</a:t>
            </a:r>
            <a:r>
              <a:rPr lang="en-US" altLang="en-US" sz="1200" dirty="0">
                <a:solidFill>
                  <a:schemeClr val="bg2"/>
                </a:solidFill>
                <a:latin typeface="Poppins" panose="00000500000000000000" pitchFamily="2" charset="0"/>
                <a:cs typeface="Poppins" panose="00000500000000000000" pitchFamily="2" charset="0"/>
              </a:rPr>
              <a:t> – Game engine on which we have created our battle game functions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D88B7039-8D92-030C-9113-50B63BA894DD}"/>
            </a:ext>
          </a:extLst>
        </p:cNvPr>
        <p:cNvGrpSpPr/>
        <p:nvPr/>
      </p:nvGrpSpPr>
      <p:grpSpPr>
        <a:xfrm>
          <a:off x="0" y="0"/>
          <a:ext cx="0" cy="0"/>
          <a:chOff x="0" y="0"/>
          <a:chExt cx="0" cy="0"/>
        </a:xfrm>
      </p:grpSpPr>
      <p:sp>
        <p:nvSpPr>
          <p:cNvPr id="117" name="Google Shape;117;p18">
            <a:extLst>
              <a:ext uri="{FF2B5EF4-FFF2-40B4-BE49-F238E27FC236}">
                <a16:creationId xmlns:a16="http://schemas.microsoft.com/office/drawing/2014/main" id="{4FED1420-7DEC-95DC-3CCE-990DBB9D2199}"/>
              </a:ext>
            </a:extLst>
          </p:cNvPr>
          <p:cNvSpPr txBox="1">
            <a:spLocks noGrp="1"/>
          </p:cNvSpPr>
          <p:nvPr>
            <p:ph type="title"/>
          </p:nvPr>
        </p:nvSpPr>
        <p:spPr>
          <a:xfrm>
            <a:off x="727800" y="603033"/>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 – Tech Stack</a:t>
            </a:r>
            <a:endParaRPr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574059D2-5890-F660-0F35-288767FC43E8}"/>
              </a:ext>
            </a:extLst>
          </p:cNvPr>
          <p:cNvPicPr>
            <a:picLocks noChangeAspect="1"/>
          </p:cNvPicPr>
          <p:nvPr/>
        </p:nvPicPr>
        <p:blipFill>
          <a:blip r:embed="rId3"/>
          <a:stretch>
            <a:fillRect/>
          </a:stretch>
        </p:blipFill>
        <p:spPr>
          <a:xfrm>
            <a:off x="727800" y="1138233"/>
            <a:ext cx="7537837" cy="3649468"/>
          </a:xfrm>
          <a:prstGeom prst="rect">
            <a:avLst/>
          </a:prstGeom>
        </p:spPr>
      </p:pic>
    </p:spTree>
    <p:extLst>
      <p:ext uri="{BB962C8B-B14F-4D97-AF65-F5344CB8AC3E}">
        <p14:creationId xmlns:p14="http://schemas.microsoft.com/office/powerpoint/2010/main" val="83989650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754</Words>
  <Application>Microsoft Office PowerPoint</Application>
  <PresentationFormat>On-screen Show (16:9)</PresentationFormat>
  <Paragraphs>63</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vt:lpstr>
      <vt:lpstr>Raleway</vt:lpstr>
      <vt:lpstr>Poppins</vt:lpstr>
      <vt:lpstr>Streamline</vt:lpstr>
      <vt:lpstr>PokéChain: Decentralized PlayToEarn Blockchain based game </vt:lpstr>
      <vt:lpstr>About the Team</vt:lpstr>
      <vt:lpstr>Theme and Problem Statement</vt:lpstr>
      <vt:lpstr>Proposed Solution</vt:lpstr>
      <vt:lpstr>Proposed Solution</vt:lpstr>
      <vt:lpstr>Proposed Solution</vt:lpstr>
      <vt:lpstr>PowerPoint Presentation</vt:lpstr>
      <vt:lpstr>Architecture</vt:lpstr>
      <vt:lpstr>Architecture – Tech Stack</vt:lpstr>
      <vt:lpstr>Architecture – AI NFT Image Generator</vt:lpstr>
      <vt:lpstr>Architecture – Flow Diagram</vt:lpstr>
      <vt:lpstr>What makes your project innovative/unique?</vt:lpstr>
      <vt:lpstr>Impact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Tirthraj Mahajan</cp:lastModifiedBy>
  <cp:revision>3</cp:revision>
  <dcterms:modified xsi:type="dcterms:W3CDTF">2024-12-23T17:01:28Z</dcterms:modified>
</cp:coreProperties>
</file>