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36576000" cy="2926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5685" autoAdjust="0"/>
  </p:normalViewPr>
  <p:slideViewPr>
    <p:cSldViewPr snapToGrid="0">
      <p:cViewPr>
        <p:scale>
          <a:sx n="23" d="100"/>
          <a:sy n="23" d="100"/>
        </p:scale>
        <p:origin x="75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16FDA-7CFF-45E0-B109-8059ED1B87D1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0EF02-6044-487D-95E9-CBA6AB72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6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788749"/>
            <a:ext cx="31089600" cy="10187093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5368695"/>
            <a:ext cx="27432000" cy="7064585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EB88-05F0-42CD-A2BC-96D14A9CA01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4EC1-FF35-44E2-B1B3-B77F5049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6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EB88-05F0-42CD-A2BC-96D14A9CA01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4EC1-FF35-44E2-B1B3-B77F5049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4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557867"/>
            <a:ext cx="7886700" cy="24797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557867"/>
            <a:ext cx="23202900" cy="247971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EB88-05F0-42CD-A2BC-96D14A9CA01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4EC1-FF35-44E2-B1B3-B77F5049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0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EB88-05F0-42CD-A2BC-96D14A9CA01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4EC1-FF35-44E2-B1B3-B77F5049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1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7294888"/>
            <a:ext cx="31546800" cy="1217167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9581715"/>
            <a:ext cx="31546800" cy="640079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EB88-05F0-42CD-A2BC-96D14A9CA01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4EC1-FF35-44E2-B1B3-B77F5049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789333"/>
            <a:ext cx="15544800" cy="185657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789333"/>
            <a:ext cx="15544800" cy="185657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EB88-05F0-42CD-A2BC-96D14A9CA01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4EC1-FF35-44E2-B1B3-B77F5049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1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557873"/>
            <a:ext cx="31546800" cy="56557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7172962"/>
            <a:ext cx="15473360" cy="351535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688320"/>
            <a:ext cx="15473360" cy="157209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7172962"/>
            <a:ext cx="15549564" cy="351535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688320"/>
            <a:ext cx="15549564" cy="157209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EB88-05F0-42CD-A2BC-96D14A9CA01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4EC1-FF35-44E2-B1B3-B77F5049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EB88-05F0-42CD-A2BC-96D14A9CA01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4EC1-FF35-44E2-B1B3-B77F5049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3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EB88-05F0-42CD-A2BC-96D14A9CA01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4EC1-FF35-44E2-B1B3-B77F5049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50720"/>
            <a:ext cx="11796712" cy="682752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4213020"/>
            <a:ext cx="18516600" cy="2079413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778240"/>
            <a:ext cx="11796712" cy="16262775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EB88-05F0-42CD-A2BC-96D14A9CA01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4EC1-FF35-44E2-B1B3-B77F5049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7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50720"/>
            <a:ext cx="11796712" cy="682752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4213020"/>
            <a:ext cx="18516600" cy="20794133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778240"/>
            <a:ext cx="11796712" cy="16262775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EB88-05F0-42CD-A2BC-96D14A9CA01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4EC1-FF35-44E2-B1B3-B77F5049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5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557873"/>
            <a:ext cx="31546800" cy="565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789333"/>
            <a:ext cx="31546800" cy="1856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7120433"/>
            <a:ext cx="82296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FEB88-05F0-42CD-A2BC-96D14A9CA019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7120433"/>
            <a:ext cx="123444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7120433"/>
            <a:ext cx="82296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B4EC1-FF35-44E2-B1B3-B77F5049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3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BDA55DB-5FC6-4EFF-88F1-426D37CF0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1868" y="19086151"/>
            <a:ext cx="14219257" cy="10103694"/>
          </a:xfrm>
          <a:prstGeom prst="rect">
            <a:avLst/>
          </a:prstGeom>
          <a:ln w="57150">
            <a:solidFill>
              <a:schemeClr val="accent2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6C1EF6-D526-4579-89E0-BB1E9ED89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710"/>
            <a:ext cx="36576000" cy="3337559"/>
          </a:xfrm>
          <a:ln w="2540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7200" b="1" dirty="0"/>
              <a:t>Unraveling The Structure And Aesthetics Of The Most Deceptively Difficult Problem In Number Theory: The Collatz Conjecture</a:t>
            </a:r>
            <a:br>
              <a:rPr lang="en-US" sz="7200" b="1" dirty="0"/>
            </a:br>
            <a:r>
              <a:rPr lang="en-US" sz="6600" dirty="0"/>
              <a:t>K. T. Yadav • University of Washington Bothell Physics Pre-major</a:t>
            </a:r>
            <a:endParaRPr lang="en-US" sz="7200" dirty="0"/>
          </a:p>
        </p:txBody>
      </p:sp>
      <p:pic>
        <p:nvPicPr>
          <p:cNvPr id="7" name="Picture 6" descr="&#10;&#10;">
            <a:extLst>
              <a:ext uri="{FF2B5EF4-FFF2-40B4-BE49-F238E27FC236}">
                <a16:creationId xmlns:a16="http://schemas.microsoft.com/office/drawing/2014/main" id="{7E0FAD0A-8815-4765-94C4-7ADBE7440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88080"/>
            <a:ext cx="10056968" cy="48509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0D292A-373A-4AF8-BF21-BFD2FF6B9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3353" y="3454051"/>
            <a:ext cx="10241280" cy="51386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2C1774-B23A-40AD-888A-10BD0FA32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473" y="3450532"/>
            <a:ext cx="11296998" cy="508845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73B7F2E-431A-46DA-B2F4-7BD870DB7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" y="10125328"/>
            <a:ext cx="10324405" cy="4325250"/>
          </a:xfrm>
          <a:prstGeom prst="rect">
            <a:avLst/>
          </a:prstGeom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11F4419-F2DF-4403-B3C0-DD5877A533A9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 rot="5400000">
            <a:off x="17259996" y="-3554649"/>
            <a:ext cx="1586341" cy="25773612"/>
          </a:xfrm>
          <a:prstGeom prst="bentConnector3">
            <a:avLst>
              <a:gd name="adj1" fmla="val 50000"/>
            </a:avLst>
          </a:prstGeom>
          <a:ln w="180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05DC1429-F9FB-44E6-A069-82084E969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5557" y="9887456"/>
            <a:ext cx="10702866" cy="45443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83C40AB-5C6B-449C-9F7B-2728F1C2E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5838" y="9832592"/>
            <a:ext cx="11115503" cy="92477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3F4E4F6-7DC1-4907-91F3-3EDAC5F58C3D}"/>
                  </a:ext>
                </a:extLst>
              </p:cNvPr>
              <p:cNvSpPr txBox="1"/>
              <p:nvPr/>
            </p:nvSpPr>
            <p:spPr>
              <a:xfrm>
                <a:off x="151770" y="4112701"/>
                <a:ext cx="10058400" cy="3833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4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d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eqArr>
                          <m:f>
                            <m:fPr>
                              <m:type m:val="noBar"/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𝒎𝒐𝒅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𝒎𝒐𝒅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𝝐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Lagarias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If starting number is even, divide by two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If odd, multiply by three and add one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Iterative/recursive function</a:t>
                </a: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3F4E4F6-7DC1-4907-91F3-3EDAC5F58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70" y="4112701"/>
                <a:ext cx="10058400" cy="3833550"/>
              </a:xfrm>
              <a:prstGeom prst="rect">
                <a:avLst/>
              </a:prstGeom>
              <a:blipFill>
                <a:blip r:embed="rId4"/>
                <a:stretch>
                  <a:fillRect l="-1091" b="-3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>
            <a:extLst>
              <a:ext uri="{FF2B5EF4-FFF2-40B4-BE49-F238E27FC236}">
                <a16:creationId xmlns:a16="http://schemas.microsoft.com/office/drawing/2014/main" id="{394C97A4-6DA7-4CEB-8B89-A714AB733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31782"/>
            <a:ext cx="10305011" cy="464984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E89D8A7-2ADD-404D-B727-8F9B9C8EF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5557" y="14416640"/>
            <a:ext cx="10702866" cy="466498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D0CDB50-965A-485B-8DBB-10EB6701A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5359" y="19118988"/>
            <a:ext cx="10241280" cy="10141812"/>
          </a:xfrm>
          <a:prstGeom prst="rect">
            <a:avLst/>
          </a:prstGeom>
        </p:spPr>
      </p:pic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10A4A05-33A6-4444-9A72-D448C14414A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4941125" y="24137998"/>
            <a:ext cx="1365886" cy="1023242"/>
          </a:xfrm>
          <a:prstGeom prst="bentConnector3">
            <a:avLst/>
          </a:prstGeom>
          <a:ln w="180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F42632B-2392-4CDA-8D6B-059AC513302F}"/>
                  </a:ext>
                </a:extLst>
              </p:cNvPr>
              <p:cNvSpPr txBox="1"/>
              <p:nvPr/>
            </p:nvSpPr>
            <p:spPr>
              <a:xfrm>
                <a:off x="12759630" y="4151868"/>
                <a:ext cx="10058400" cy="4281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800" i="1" dirty="0">
                  <a:latin typeface="Cambria Math" panose="02040503050406030204" pitchFamily="18" charset="0"/>
                </a:endParaRPr>
              </a:p>
              <a:p>
                <a:endParaRPr lang="en-US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d>
                            <m:dPr>
                              <m:ctrlPr>
                                <a:rPr lang="en-US" sz="4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4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4400" b="1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44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4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4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sz="4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en-US" sz="4400" b="1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d>
                          <m:d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800" dirty="0"/>
                  <a:t> is the trajectory of a starting number after K iterates under the Collatz function. Example: 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→22 →11 →34→17→52→26→13→40→20→10→5→16→8→4→2→1→4→2→1</m:t>
                    </m:r>
                  </m:oMath>
                </a14:m>
                <a:endParaRPr lang="en-US" sz="28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Notice the “</a:t>
                </a:r>
                <a:r>
                  <a:rPr lang="en-US" sz="2800" i="1" dirty="0"/>
                  <a:t>Trivial Cycle”: </a:t>
                </a:r>
                <a:r>
                  <a:rPr lang="en-US" sz="2800" dirty="0"/>
                  <a:t>1 </a:t>
                </a:r>
                <a14:m>
                  <m:oMath xmlns:m="http://schemas.openxmlformats.org/officeDocument/2006/math">
                    <m:r>
                      <a:rPr lang="en-US" sz="28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8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F42632B-2392-4CDA-8D6B-059AC5133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9630" y="4151868"/>
                <a:ext cx="10058400" cy="4281557"/>
              </a:xfrm>
              <a:prstGeom prst="rect">
                <a:avLst/>
              </a:prstGeom>
              <a:blipFill>
                <a:blip r:embed="rId5"/>
                <a:stretch>
                  <a:fillRect l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EBA0B37-17FB-434D-ACFD-B4DF6A1A0390}"/>
                  </a:ext>
                </a:extLst>
              </p:cNvPr>
              <p:cNvSpPr txBox="1"/>
              <p:nvPr/>
            </p:nvSpPr>
            <p:spPr>
              <a:xfrm>
                <a:off x="25389258" y="3398016"/>
                <a:ext cx="11083638" cy="5951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4000" dirty="0"/>
              </a:p>
              <a:p>
                <a:endParaRPr lang="en-US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0" smtClean="0">
                          <a:latin typeface="Cambria Math" panose="02040503050406030204" pitchFamily="18" charset="0"/>
                        </a:rPr>
                        <m:t>𝐅𝐨𝐫</m:t>
                      </m:r>
                      <m:r>
                        <a:rPr lang="en-US" sz="4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1" i="0" smtClean="0">
                          <a:latin typeface="Cambria Math" panose="02040503050406030204" pitchFamily="18" charset="0"/>
                        </a:rPr>
                        <m:t>𝐞𝐚𝐜𝐡</m:t>
                      </m:r>
                      <m:r>
                        <a:rPr lang="en-US" sz="4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4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𝛜</m:t>
                      </m:r>
                      <m:r>
                        <a:rPr lang="en-US" sz="4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4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4000" b="1" i="0" smtClean="0">
                          <a:latin typeface="Cambria Math" panose="02040503050406030204" pitchFamily="18" charset="0"/>
                        </a:rPr>
                        <m:t>𝐭𝐡𝐞𝐫𝐞</m:t>
                      </m:r>
                      <m:r>
                        <a:rPr lang="en-US" sz="4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1" i="0" smtClean="0">
                          <a:latin typeface="Cambria Math" panose="02040503050406030204" pitchFamily="18" charset="0"/>
                        </a:rPr>
                        <m:t>𝐢𝐬</m:t>
                      </m:r>
                    </m:oMath>
                  </m:oMathPara>
                </a14:m>
                <a:endParaRPr lang="en-US" sz="4000" b="1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1" i="0" smtClean="0">
                          <a:latin typeface="Cambria Math" panose="02040503050406030204" pitchFamily="18" charset="0"/>
                        </a:rPr>
                        <m:t>𝐬𝐨𝐦𝐞</m:t>
                      </m:r>
                      <m:r>
                        <a:rPr lang="en-US" sz="4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1" i="0" smtClean="0">
                          <a:latin typeface="Cambria Math" panose="02040503050406030204" pitchFamily="18" charset="0"/>
                        </a:rPr>
                        <m:t>𝐊</m:t>
                      </m:r>
                      <m:r>
                        <a:rPr lang="en-US" sz="4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𝛜</m:t>
                      </m:r>
                      <m:r>
                        <a:rPr lang="en-US" sz="4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4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sz="4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4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𝐰𝐡𝐞𝐫𝐞</m:t>
                      </m:r>
                      <m:r>
                        <a:rPr lang="en-US" sz="4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 i="0" smtClean="0"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  <m:sup>
                          <m:r>
                            <a:rPr lang="en-US" sz="4000" b="1" i="0" smtClean="0">
                              <a:latin typeface="Cambria Math" panose="02040503050406030204" pitchFamily="18" charset="0"/>
                            </a:rPr>
                            <m:t>𝐊</m:t>
                          </m:r>
                        </m:sup>
                      </m:sSup>
                      <m:d>
                        <m:d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d>
                      <m:r>
                        <a:rPr lang="en-US" sz="4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4000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b="1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It is conjectured that all trajectories for any positive integer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800" dirty="0"/>
                  <a:t> go to one after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800" dirty="0"/>
                  <a:t> iterations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..Or that there are no divergent or cyclic trajectories aside from the trivial cycle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This has been verified for starting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800" dirty="0"/>
                  <a:t> up to 2^60 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800" dirty="0"/>
                  <a:t> 10^18.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4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40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EBA0B37-17FB-434D-ACFD-B4DF6A1A0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9258" y="3398016"/>
                <a:ext cx="11083638" cy="5951053"/>
              </a:xfrm>
              <a:prstGeom prst="rect">
                <a:avLst/>
              </a:prstGeom>
              <a:blipFill>
                <a:blip r:embed="rId6"/>
                <a:stretch>
                  <a:fillRect l="-990" r="-1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0EADE8D2-C2CF-41FD-99B5-7EE4882575A1}"/>
              </a:ext>
            </a:extLst>
          </p:cNvPr>
          <p:cNvSpPr/>
          <p:nvPr/>
        </p:nvSpPr>
        <p:spPr>
          <a:xfrm>
            <a:off x="-60157" y="3452021"/>
            <a:ext cx="10117124" cy="113618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Problem Statement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E061513-F737-437C-A287-00F632D0A78E}"/>
              </a:ext>
            </a:extLst>
          </p:cNvPr>
          <p:cNvSpPr/>
          <p:nvPr/>
        </p:nvSpPr>
        <p:spPr>
          <a:xfrm>
            <a:off x="12761062" y="3440781"/>
            <a:ext cx="10213571" cy="100219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Definition of a Trajectory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7DE3753-7759-42A8-864A-D91149BA916A}"/>
              </a:ext>
            </a:extLst>
          </p:cNvPr>
          <p:cNvSpPr/>
          <p:nvPr/>
        </p:nvSpPr>
        <p:spPr>
          <a:xfrm>
            <a:off x="25310287" y="3483306"/>
            <a:ext cx="11288685" cy="99902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Collatz Conjecture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3A3B55-0B42-434B-B591-29FA083AAE32}"/>
              </a:ext>
            </a:extLst>
          </p:cNvPr>
          <p:cNvSpPr txBox="1"/>
          <p:nvPr/>
        </p:nvSpPr>
        <p:spPr>
          <a:xfrm>
            <a:off x="473823" y="10692544"/>
            <a:ext cx="98201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/>
              <a:t>“Mathematics is not ready for such problems</a:t>
            </a:r>
            <a:r>
              <a:rPr lang="en-US" sz="2800" b="1" dirty="0"/>
              <a:t>” – Paul </a:t>
            </a:r>
            <a:r>
              <a:rPr lang="en-US" sz="2800" b="1" dirty="0" err="1"/>
              <a:t>Erdös</a:t>
            </a:r>
            <a:r>
              <a:rPr lang="en-US" sz="2800" b="1" dirty="0"/>
              <a:t> </a:t>
            </a:r>
            <a:r>
              <a:rPr lang="en-US" sz="2800" b="1" i="1" dirty="0"/>
              <a:t>– </a:t>
            </a:r>
            <a:r>
              <a:rPr lang="en-US" sz="2800" dirty="0"/>
              <a:t>One of the most prolific mathematicians of the 20th century.</a:t>
            </a:r>
            <a:r>
              <a:rPr lang="en-US" dirty="0"/>
              <a:t>(</a:t>
            </a:r>
            <a:r>
              <a:rPr lang="en-US" dirty="0" err="1"/>
              <a:t>Lagarias</a:t>
            </a:r>
            <a:r>
              <a:rPr lang="en-US" dirty="0"/>
              <a:t> 17)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This project aims to uncover </a:t>
            </a:r>
            <a:r>
              <a:rPr lang="en-US" sz="3200" b="1" dirty="0"/>
              <a:t>structure</a:t>
            </a:r>
            <a:r>
              <a:rPr lang="en-US" sz="3200" dirty="0"/>
              <a:t> within the </a:t>
            </a:r>
            <a:r>
              <a:rPr lang="en-US" sz="3200" b="1" dirty="0"/>
              <a:t>graphical representation</a:t>
            </a:r>
            <a:r>
              <a:rPr lang="en-US" sz="3200" dirty="0"/>
              <a:t> of the generalized Collatz problem through </a:t>
            </a:r>
            <a:r>
              <a:rPr lang="en-US" sz="3200" b="1" dirty="0"/>
              <a:t>computer algorithmic</a:t>
            </a:r>
            <a:r>
              <a:rPr lang="en-US" sz="3200" dirty="0"/>
              <a:t> 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400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05B23A2-592C-4710-A703-94B12A95752B}"/>
              </a:ext>
            </a:extLst>
          </p:cNvPr>
          <p:cNvSpPr/>
          <p:nvPr/>
        </p:nvSpPr>
        <p:spPr>
          <a:xfrm>
            <a:off x="4157" y="9891655"/>
            <a:ext cx="10296698" cy="9264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Methodology</a:t>
            </a:r>
            <a:endParaRPr lang="en-US" sz="6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49FA896-EDF6-4965-9485-84BA65A7DA59}"/>
                  </a:ext>
                </a:extLst>
              </p:cNvPr>
              <p:cNvSpPr txBox="1"/>
              <p:nvPr/>
            </p:nvSpPr>
            <p:spPr>
              <a:xfrm>
                <a:off x="12871563" y="10794115"/>
                <a:ext cx="9820102" cy="2663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𝐆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3200" b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eqArr>
                          <m:f>
                            <m:fPr>
                              <m:type m:val="noBar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𝒎𝒐𝒅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𝒎𝒐𝒅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000" b="1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≡1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2)</m:t>
                    </m:r>
                  </m:oMath>
                </a14:m>
                <a:endParaRPr lang="en-US" sz="28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This generalization will be used to graph a step function of the chosen inputs </a:t>
                </a: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49FA896-EDF6-4965-9485-84BA65A7D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1563" y="10794115"/>
                <a:ext cx="9820102" cy="2663999"/>
              </a:xfrm>
              <a:prstGeom prst="rect">
                <a:avLst/>
              </a:prstGeom>
              <a:blipFill>
                <a:blip r:embed="rId7"/>
                <a:stretch>
                  <a:fillRect l="-1117" r="-993" b="-5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>
            <a:extLst>
              <a:ext uri="{FF2B5EF4-FFF2-40B4-BE49-F238E27FC236}">
                <a16:creationId xmlns:a16="http://schemas.microsoft.com/office/drawing/2014/main" id="{DD1E42AC-8644-4E9B-963E-62A0A42D14BF}"/>
              </a:ext>
            </a:extLst>
          </p:cNvPr>
          <p:cNvSpPr/>
          <p:nvPr/>
        </p:nvSpPr>
        <p:spPr>
          <a:xfrm>
            <a:off x="12598628" y="9988884"/>
            <a:ext cx="10709796" cy="7867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Generalization</a:t>
            </a:r>
            <a:endParaRPr lang="en-US" sz="11500" b="1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5745DD7-E4B7-49F4-9E99-A890E7A4EA3C}"/>
              </a:ext>
            </a:extLst>
          </p:cNvPr>
          <p:cNvSpPr/>
          <p:nvPr/>
        </p:nvSpPr>
        <p:spPr>
          <a:xfrm>
            <a:off x="26410347" y="19312025"/>
            <a:ext cx="10202616" cy="43090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Further Reading and GitHub Repository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E683830-712F-4B41-9188-72D7749C5493}"/>
              </a:ext>
            </a:extLst>
          </p:cNvPr>
          <p:cNvSpPr txBox="1"/>
          <p:nvPr/>
        </p:nvSpPr>
        <p:spPr>
          <a:xfrm>
            <a:off x="26427976" y="19781528"/>
            <a:ext cx="956240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Lagarias</a:t>
            </a:r>
            <a:r>
              <a:rPr lang="en-US" sz="4000" dirty="0"/>
              <a:t>, Jeffrey C. </a:t>
            </a:r>
            <a:r>
              <a:rPr lang="en-US" sz="4000" i="1" dirty="0"/>
              <a:t>The Ultimate Challenge: the 3x 1 Problem</a:t>
            </a:r>
            <a:r>
              <a:rPr lang="en-US" sz="4000" dirty="0"/>
              <a:t>. American Math. Soc., 2012.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/>
              <a:t>Numberphile’s</a:t>
            </a:r>
            <a:r>
              <a:rPr lang="en-US" sz="4000" dirty="0"/>
              <a:t> video on the Collatz Conjecture on </a:t>
            </a:r>
            <a:r>
              <a:rPr lang="en-US" sz="4000" dirty="0" err="1"/>
              <a:t>Youtube</a:t>
            </a:r>
            <a:endParaRPr lang="en-US" sz="4000" dirty="0"/>
          </a:p>
          <a:p>
            <a:endParaRPr lang="en-US" sz="3600" dirty="0"/>
          </a:p>
        </p:txBody>
      </p:sp>
      <p:pic>
        <p:nvPicPr>
          <p:cNvPr id="99" name="Picture 9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D863C9F2-2D66-408A-804A-88850C4943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6779" y="19167525"/>
            <a:ext cx="1498625" cy="1498625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17D44622-9FE9-40CD-ABE3-69515411DD45}"/>
              </a:ext>
            </a:extLst>
          </p:cNvPr>
          <p:cNvSpPr/>
          <p:nvPr/>
        </p:nvSpPr>
        <p:spPr>
          <a:xfrm>
            <a:off x="25448029" y="9864552"/>
            <a:ext cx="11064240" cy="8926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Step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4F9295-FE2A-4C57-AB82-060464D948BD}"/>
                  </a:ext>
                </a:extLst>
              </p:cNvPr>
              <p:cNvSpPr txBox="1"/>
              <p:nvPr/>
            </p:nvSpPr>
            <p:spPr>
              <a:xfrm>
                <a:off x="25627021" y="10906609"/>
                <a:ext cx="10828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steps to iterate to one ;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=# 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unique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steps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trajectory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(−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axis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𝑙𝑜𝑤𝑒𝑠𝑡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𝑎𝑏𝑠𝑜𝑙𝑢𝑡𝑒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𝑐𝑦𝑐𝑙𝑖𝑐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𝑡𝑟𝑎𝑗𝑒𝑐𝑡𝑜𝑟𝑦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4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4F9295-FE2A-4C57-AB82-060464D94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7021" y="10906609"/>
                <a:ext cx="10828000" cy="1569660"/>
              </a:xfrm>
              <a:prstGeom prst="rect">
                <a:avLst/>
              </a:prstGeom>
              <a:blipFill>
                <a:blip r:embed="rId9"/>
                <a:stretch>
                  <a:fillRect t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8A8951F-40A1-44B7-A642-E531F79EAC3C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10056967" y="6245262"/>
            <a:ext cx="2702663" cy="47385"/>
          </a:xfrm>
          <a:prstGeom prst="straightConnector1">
            <a:avLst/>
          </a:prstGeom>
          <a:ln w="180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6639BB2-7CCA-48EF-AC20-1B0F70BB9E69}"/>
              </a:ext>
            </a:extLst>
          </p:cNvPr>
          <p:cNvCxnSpPr>
            <a:cxnSpLocks/>
          </p:cNvCxnSpPr>
          <p:nvPr/>
        </p:nvCxnSpPr>
        <p:spPr>
          <a:xfrm>
            <a:off x="22922771" y="6334360"/>
            <a:ext cx="2359807" cy="21738"/>
          </a:xfrm>
          <a:prstGeom prst="straightConnector1">
            <a:avLst/>
          </a:prstGeom>
          <a:ln w="180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5F07F73-8170-4A9F-83FE-3187CA3B1442}"/>
              </a:ext>
            </a:extLst>
          </p:cNvPr>
          <p:cNvCxnSpPr>
            <a:cxnSpLocks/>
          </p:cNvCxnSpPr>
          <p:nvPr/>
        </p:nvCxnSpPr>
        <p:spPr>
          <a:xfrm>
            <a:off x="10293925" y="12476269"/>
            <a:ext cx="2465705" cy="0"/>
          </a:xfrm>
          <a:prstGeom prst="straightConnector1">
            <a:avLst/>
          </a:prstGeom>
          <a:ln w="180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E42126-20C7-4D00-899A-839D0440B44F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23308423" y="12159619"/>
            <a:ext cx="2178581" cy="108066"/>
          </a:xfrm>
          <a:prstGeom prst="straightConnector1">
            <a:avLst/>
          </a:prstGeom>
          <a:ln w="180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C822D5C-9393-40A4-B81D-AA981E3D7E76}"/>
              </a:ext>
            </a:extLst>
          </p:cNvPr>
          <p:cNvSpPr/>
          <p:nvPr/>
        </p:nvSpPr>
        <p:spPr>
          <a:xfrm>
            <a:off x="12591992" y="14142544"/>
            <a:ext cx="10199427" cy="5237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Results</a:t>
            </a:r>
            <a:endParaRPr lang="en-US" sz="6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3ED328-5F1E-449E-B85F-CE4713FC1751}"/>
                  </a:ext>
                </a:extLst>
              </p:cNvPr>
              <p:cNvSpPr txBox="1"/>
              <p:nvPr/>
            </p:nvSpPr>
            <p:spPr>
              <a:xfrm>
                <a:off x="12745040" y="14856596"/>
                <a:ext cx="10472748" cy="3285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&lt;0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−113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≤0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≤10000,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𝑀𝑎𝑥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|=13. </m:t>
                    </m:r>
                  </m:oMath>
                </a14:m>
                <a:endParaRPr lang="en-US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𝑊h𝑒𝑟𝑒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≡1 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0&lt;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&lt;4</m:t>
                    </m:r>
                  </m:oMath>
                </a14:m>
                <a:r>
                  <a:rPr lang="en-US" sz="3200" b="0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sz="3200" dirty="0">
                    <a:ea typeface="Cambria Math" panose="02040503050406030204" pitchFamily="18" charset="0"/>
                  </a:rPr>
                  <a:t>     </a:t>
                </a:r>
                <a:r>
                  <a:rPr lang="en-US" sz="3200" b="0" dirty="0"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3200" dirty="0">
                    <a:ea typeface="Cambria Math" panose="02040503050406030204" pitchFamily="18" charset="0"/>
                  </a:rPr>
                  <a:t>, the lowest cycle values exist in bands</a:t>
                </a:r>
              </a:p>
              <a:p>
                <a:r>
                  <a:rPr lang="en-US" sz="3200" dirty="0">
                    <a:ea typeface="Cambria Math" panose="02040503050406030204" pitchFamily="18" charset="0"/>
                  </a:rPr>
                  <a:t>     at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5,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17</m:t>
                    </m:r>
                  </m:oMath>
                </a14:m>
                <a:endParaRPr lang="en-US" sz="3200" dirty="0"/>
              </a:p>
              <a:p>
                <a:pPr marL="285750"/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3ED328-5F1E-449E-B85F-CE4713FC1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5040" y="14856596"/>
                <a:ext cx="10472748" cy="3285836"/>
              </a:xfrm>
              <a:prstGeom prst="rect">
                <a:avLst/>
              </a:prstGeom>
              <a:blipFill>
                <a:blip r:embed="rId10"/>
                <a:stretch>
                  <a:fillRect l="-1339" t="-2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D0B057F-9388-4904-B334-37FF92003EDB}"/>
              </a:ext>
            </a:extLst>
          </p:cNvPr>
          <p:cNvCxnSpPr>
            <a:cxnSpLocks/>
          </p:cNvCxnSpPr>
          <p:nvPr/>
        </p:nvCxnSpPr>
        <p:spPr>
          <a:xfrm flipH="1">
            <a:off x="23346233" y="16369479"/>
            <a:ext cx="2101313" cy="0"/>
          </a:xfrm>
          <a:prstGeom prst="straightConnector1">
            <a:avLst/>
          </a:prstGeom>
          <a:ln w="180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AED18B8-D876-402C-9848-B05FC2BC39B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3823" y="1481370"/>
            <a:ext cx="9583144" cy="739041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26DB28C9-79DF-4E8A-9B75-9E838CC2D312}"/>
              </a:ext>
            </a:extLst>
          </p:cNvPr>
          <p:cNvSpPr/>
          <p:nvPr/>
        </p:nvSpPr>
        <p:spPr>
          <a:xfrm>
            <a:off x="26959" y="14238469"/>
            <a:ext cx="10199427" cy="5237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The Collatz Butterfly</a:t>
            </a:r>
            <a:endParaRPr lang="en-US" sz="6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5ACDB-D540-4711-A3F6-78E5306E24E8}"/>
              </a:ext>
            </a:extLst>
          </p:cNvPr>
          <p:cNvSpPr txBox="1"/>
          <p:nvPr/>
        </p:nvSpPr>
        <p:spPr>
          <a:xfrm>
            <a:off x="151770" y="14874525"/>
            <a:ext cx="99051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aesthetic qualities of the starting number vs. the number of iterations to 1 or to cycle can be seen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There is clearly more underlying properties to these iterative functions than meets the eye.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3C0D0F-7AF0-4357-AB31-494D08B96F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669" y="16780203"/>
            <a:ext cx="10199427" cy="6796679"/>
          </a:xfrm>
          <a:prstGeom prst="rect">
            <a:avLst/>
          </a:prstGeom>
          <a:ln w="57150">
            <a:solidFill>
              <a:schemeClr val="accent2"/>
            </a:solidFill>
          </a:ln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8A59C6-1757-48B5-B721-79AA17A5E080}"/>
              </a:ext>
            </a:extLst>
          </p:cNvPr>
          <p:cNvCxnSpPr>
            <a:cxnSpLocks/>
          </p:cNvCxnSpPr>
          <p:nvPr/>
        </p:nvCxnSpPr>
        <p:spPr>
          <a:xfrm flipH="1" flipV="1">
            <a:off x="10226387" y="16268463"/>
            <a:ext cx="2338991" cy="10408"/>
          </a:xfrm>
          <a:prstGeom prst="straightConnector1">
            <a:avLst/>
          </a:prstGeom>
          <a:ln w="180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27D7A3B-C43F-4156-A51B-539A57EFB81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776" y="16827285"/>
            <a:ext cx="10550784" cy="7000737"/>
          </a:xfrm>
          <a:prstGeom prst="rect">
            <a:avLst/>
          </a:prstGeom>
          <a:ln w="57150">
            <a:solidFill>
              <a:schemeClr val="accent2"/>
            </a:solidFill>
          </a:ln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A071C1B2-3EA7-415A-9F5A-449A515F8C89}"/>
              </a:ext>
            </a:extLst>
          </p:cNvPr>
          <p:cNvSpPr/>
          <p:nvPr/>
        </p:nvSpPr>
        <p:spPr>
          <a:xfrm>
            <a:off x="26411860" y="22854016"/>
            <a:ext cx="10177549" cy="9841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Acknowledgements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8AD131-7AE5-4CFB-AA20-629EFE7A840D}"/>
              </a:ext>
            </a:extLst>
          </p:cNvPr>
          <p:cNvSpPr txBox="1"/>
          <p:nvPr/>
        </p:nvSpPr>
        <p:spPr>
          <a:xfrm>
            <a:off x="26346045" y="24061798"/>
            <a:ext cx="95624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Andrew </a:t>
            </a:r>
            <a:r>
              <a:rPr lang="en-US" sz="4000" dirty="0" err="1"/>
              <a:t>Abian</a:t>
            </a:r>
            <a:r>
              <a:rPr lang="en-US" sz="4000" dirty="0"/>
              <a:t>, Lecturer, division of E &amp; M, UW Bothell.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 must thank him for his time and attention. Without him, I would not be able to express my passions for mathematics. Hopefully, I haven’t taken too much of his time hostage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AC58812-F721-458F-866D-773E20495415}"/>
              </a:ext>
            </a:extLst>
          </p:cNvPr>
          <p:cNvCxnSpPr>
            <a:cxnSpLocks/>
          </p:cNvCxnSpPr>
          <p:nvPr/>
        </p:nvCxnSpPr>
        <p:spPr>
          <a:xfrm flipV="1">
            <a:off x="24968834" y="21803816"/>
            <a:ext cx="1310642" cy="828368"/>
          </a:xfrm>
          <a:prstGeom prst="bentConnector3">
            <a:avLst/>
          </a:prstGeom>
          <a:ln w="180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4CB2CAC1-B70B-4AD0-BEEB-EADD5BBBC54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646400" y="11894838"/>
            <a:ext cx="10826496" cy="636986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63893E9-6C63-478B-851F-4DBD03E1955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679" y="23828022"/>
            <a:ext cx="10632841" cy="5405068"/>
          </a:xfrm>
          <a:prstGeom prst="rect">
            <a:avLst/>
          </a:prstGeom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84589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1872</TotalTime>
  <Words>449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Unraveling The Structure And Aesthetics Of The Most Deceptively Difficult Problem In Number Theory: The Collatz Conjecture K. T. Yadav • University of Washington Bothell Physics Pre-major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Kedar Yadav</dc:creator>
  <cp:lastModifiedBy>Kedar Yadav</cp:lastModifiedBy>
  <cp:revision>88</cp:revision>
  <dcterms:created xsi:type="dcterms:W3CDTF">2018-05-01T22:34:49Z</dcterms:created>
  <dcterms:modified xsi:type="dcterms:W3CDTF">2018-05-17T01:26:48Z</dcterms:modified>
</cp:coreProperties>
</file>