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3"/>
  </p:notesMasterIdLst>
  <p:sldIdLst>
    <p:sldId id="256" r:id="rId2"/>
    <p:sldId id="439" r:id="rId3"/>
    <p:sldId id="319" r:id="rId4"/>
    <p:sldId id="437" r:id="rId5"/>
    <p:sldId id="308" r:id="rId6"/>
    <p:sldId id="312" r:id="rId7"/>
    <p:sldId id="276" r:id="rId8"/>
    <p:sldId id="277" r:id="rId9"/>
    <p:sldId id="273" r:id="rId10"/>
    <p:sldId id="274" r:id="rId11"/>
    <p:sldId id="468" r:id="rId12"/>
    <p:sldId id="307" r:id="rId13"/>
    <p:sldId id="472" r:id="rId14"/>
    <p:sldId id="473" r:id="rId15"/>
    <p:sldId id="440" r:id="rId16"/>
    <p:sldId id="441" r:id="rId17"/>
    <p:sldId id="458" r:id="rId18"/>
    <p:sldId id="444" r:id="rId19"/>
    <p:sldId id="445" r:id="rId20"/>
    <p:sldId id="476" r:id="rId21"/>
    <p:sldId id="446" r:id="rId22"/>
    <p:sldId id="447" r:id="rId23"/>
    <p:sldId id="448" r:id="rId24"/>
    <p:sldId id="449" r:id="rId25"/>
    <p:sldId id="450" r:id="rId26"/>
    <p:sldId id="477" r:id="rId27"/>
    <p:sldId id="463" r:id="rId28"/>
    <p:sldId id="451" r:id="rId29"/>
    <p:sldId id="452" r:id="rId30"/>
    <p:sldId id="453" r:id="rId31"/>
    <p:sldId id="454" r:id="rId32"/>
    <p:sldId id="478" r:id="rId33"/>
    <p:sldId id="464" r:id="rId34"/>
    <p:sldId id="455" r:id="rId35"/>
    <p:sldId id="456" r:id="rId36"/>
    <p:sldId id="457" r:id="rId37"/>
    <p:sldId id="309" r:id="rId38"/>
    <p:sldId id="474" r:id="rId39"/>
    <p:sldId id="475" r:id="rId40"/>
    <p:sldId id="281" r:id="rId41"/>
    <p:sldId id="282" r:id="rId42"/>
    <p:sldId id="400" r:id="rId43"/>
    <p:sldId id="401" r:id="rId44"/>
    <p:sldId id="469" r:id="rId45"/>
    <p:sldId id="402" r:id="rId46"/>
    <p:sldId id="403" r:id="rId47"/>
    <p:sldId id="404" r:id="rId48"/>
    <p:sldId id="405" r:id="rId49"/>
    <p:sldId id="406" r:id="rId50"/>
    <p:sldId id="407" r:id="rId51"/>
    <p:sldId id="408" r:id="rId52"/>
    <p:sldId id="461" r:id="rId53"/>
    <p:sldId id="409" r:id="rId54"/>
    <p:sldId id="410" r:id="rId55"/>
    <p:sldId id="411"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62" r:id="rId69"/>
    <p:sldId id="427" r:id="rId70"/>
    <p:sldId id="428" r:id="rId71"/>
    <p:sldId id="42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BF8007BE-5A68-8E43-8F25-6D3E62C81BCA}">
          <p14:sldIdLst>
            <p14:sldId id="256"/>
            <p14:sldId id="439"/>
            <p14:sldId id="319"/>
          </p14:sldIdLst>
        </p14:section>
        <p14:section name="Kanban Policy Game" id="{24C89B6E-4EA4-8F49-A180-A6EDB67DC6A0}">
          <p14:sldIdLst>
            <p14:sldId id="437"/>
            <p14:sldId id="308"/>
            <p14:sldId id="312"/>
            <p14:sldId id="276"/>
            <p14:sldId id="277"/>
            <p14:sldId id="273"/>
            <p14:sldId id="274"/>
            <p14:sldId id="468"/>
            <p14:sldId id="307"/>
            <p14:sldId id="472"/>
            <p14:sldId id="473"/>
            <p14:sldId id="440"/>
            <p14:sldId id="441"/>
            <p14:sldId id="458"/>
            <p14:sldId id="444"/>
            <p14:sldId id="445"/>
            <p14:sldId id="476"/>
            <p14:sldId id="446"/>
            <p14:sldId id="447"/>
            <p14:sldId id="448"/>
            <p14:sldId id="449"/>
            <p14:sldId id="450"/>
            <p14:sldId id="477"/>
            <p14:sldId id="463"/>
            <p14:sldId id="451"/>
            <p14:sldId id="452"/>
            <p14:sldId id="453"/>
            <p14:sldId id="454"/>
            <p14:sldId id="478"/>
            <p14:sldId id="464"/>
            <p14:sldId id="455"/>
            <p14:sldId id="456"/>
            <p14:sldId id="457"/>
            <p14:sldId id="309"/>
            <p14:sldId id="474"/>
            <p14:sldId id="475"/>
            <p14:sldId id="281"/>
            <p14:sldId id="282"/>
          </p14:sldIdLst>
        </p14:section>
        <p14:section name="Kanban Policy Game Simulation" id="{ACCAA2BB-22AB-0E48-933B-19FC2FF17CF3}">
          <p14:sldIdLst>
            <p14:sldId id="400"/>
            <p14:sldId id="401"/>
            <p14:sldId id="469"/>
            <p14:sldId id="402"/>
            <p14:sldId id="403"/>
            <p14:sldId id="404"/>
            <p14:sldId id="405"/>
            <p14:sldId id="406"/>
            <p14:sldId id="407"/>
            <p14:sldId id="408"/>
            <p14:sldId id="461"/>
            <p14:sldId id="409"/>
          </p14:sldIdLst>
        </p14:section>
        <p14:section name="Measure Collaboration Level" id="{4C81E827-1B57-774A-B1F3-6517C639ADB4}">
          <p14:sldIdLst>
            <p14:sldId id="410"/>
            <p14:sldId id="411"/>
            <p14:sldId id="415"/>
            <p14:sldId id="416"/>
            <p14:sldId id="417"/>
            <p14:sldId id="418"/>
            <p14:sldId id="419"/>
            <p14:sldId id="420"/>
            <p14:sldId id="421"/>
            <p14:sldId id="422"/>
            <p14:sldId id="423"/>
            <p14:sldId id="424"/>
            <p14:sldId id="425"/>
            <p14:sldId id="426"/>
            <p14:sldId id="462"/>
            <p14:sldId id="427"/>
            <p14:sldId id="428"/>
            <p14:sldId id="429"/>
          </p14:sldIdLst>
        </p14:section>
        <p14:section name="End" id="{BCFC662C-9785-EF41-812F-484EBE2E05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7"/>
    <p:restoredTop sz="91888"/>
  </p:normalViewPr>
  <p:slideViewPr>
    <p:cSldViewPr snapToGrid="0" snapToObjects="1">
      <p:cViewPr>
        <p:scale>
          <a:sx n="100" d="100"/>
          <a:sy n="100" d="100"/>
        </p:scale>
        <p:origin x="1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31030-5E3A-9A4F-9303-8C792B0FA705}" type="datetimeFigureOut">
              <a:rPr lang="en-US" smtClean="0"/>
              <a:t>9/19/18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2A6E7-4331-A049-85E7-D77B672CDE97}" type="slidenum">
              <a:rPr lang="en-US" smtClean="0"/>
              <a:t>‹#›</a:t>
            </a:fld>
            <a:endParaRPr lang="en-US"/>
          </a:p>
        </p:txBody>
      </p:sp>
    </p:spTree>
    <p:extLst>
      <p:ext uri="{BB962C8B-B14F-4D97-AF65-F5344CB8AC3E}">
        <p14:creationId xmlns:p14="http://schemas.microsoft.com/office/powerpoint/2010/main" val="283689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238875" cy="3509962"/>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17D8866A-684B-4641-8583-D1C928AE3307}" type="slidenum">
              <a:rPr lang="en-US" smtClean="0"/>
              <a:t>2</a:t>
            </a:fld>
            <a:endParaRPr lang="en-US"/>
          </a:p>
        </p:txBody>
      </p:sp>
    </p:spTree>
    <p:extLst>
      <p:ext uri="{BB962C8B-B14F-4D97-AF65-F5344CB8AC3E}">
        <p14:creationId xmlns:p14="http://schemas.microsoft.com/office/powerpoint/2010/main" val="92115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capability might be lead time, or quality, or due date performance or performance against an SLA. </a:t>
            </a:r>
          </a:p>
          <a:p>
            <a:r>
              <a:rPr lang="en-GB" sz="1200" kern="1200" dirty="0" smtClean="0">
                <a:solidFill>
                  <a:schemeClr val="tx1"/>
                </a:solidFill>
                <a:effectLst/>
                <a:latin typeface="+mn-lt"/>
                <a:ea typeface="+mn-ea"/>
                <a:cs typeface="+mn-cs"/>
              </a:rPr>
              <a:t>The current capability or fitness level is shown as the horizontal oscillating curve on the diagram. This level of capability is delivered by the current process. The model assumes that the current level of capability is not sufficient and isn’t fit for purpose, so we are motivated to improve. Once we start the change initiative the current level of capability falls. We can measure the depth of the drop as the negative delta in capability. The depth and length of the drop incurred by the change can be thought of as the pain of change. If things go well then we gradually recover back to our previous level of capability and eventually we achieve a new improved level of capability.</a:t>
            </a:r>
          </a:p>
          <a:p>
            <a:r>
              <a:rPr lang="en-GB" sz="1200" kern="1200" dirty="0" smtClean="0">
                <a:solidFill>
                  <a:schemeClr val="tx1"/>
                </a:solidFill>
                <a:effectLst/>
                <a:latin typeface="+mn-lt"/>
                <a:ea typeface="+mn-ea"/>
                <a:cs typeface="+mn-cs"/>
              </a:rPr>
              <a:t>It is the drop in capability and the eventual improvement that gives the concept its name – “the J-curve effect.”</a:t>
            </a:r>
          </a:p>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40</a:t>
            </a:fld>
            <a:endParaRPr lang="en-US"/>
          </a:p>
        </p:txBody>
      </p:sp>
    </p:spTree>
    <p:extLst>
      <p:ext uri="{BB962C8B-B14F-4D97-AF65-F5344CB8AC3E}">
        <p14:creationId xmlns:p14="http://schemas.microsoft.com/office/powerpoint/2010/main" val="117425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results from all the games</a:t>
            </a:r>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41</a:t>
            </a:fld>
            <a:endParaRPr lang="en-US"/>
          </a:p>
        </p:txBody>
      </p:sp>
    </p:spTree>
    <p:extLst>
      <p:ext uri="{BB962C8B-B14F-4D97-AF65-F5344CB8AC3E}">
        <p14:creationId xmlns:p14="http://schemas.microsoft.com/office/powerpoint/2010/main" val="165527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effectLst/>
              </a:rPr>
              <a:t>https://</a:t>
            </a:r>
            <a:r>
              <a:rPr lang="en-GB" dirty="0" err="1" smtClean="0">
                <a:effectLst/>
              </a:rPr>
              <a:t>www.youtube.com</a:t>
            </a:r>
            <a:r>
              <a:rPr lang="en-GB" dirty="0" smtClean="0">
                <a:effectLst/>
              </a:rPr>
              <a:t>/</a:t>
            </a:r>
            <a:r>
              <a:rPr lang="en-GB" dirty="0" err="1" smtClean="0">
                <a:effectLst/>
              </a:rPr>
              <a:t>watch?v</a:t>
            </a:r>
            <a:r>
              <a:rPr lang="en-GB" dirty="0" smtClean="0">
                <a:effectLst/>
              </a:rPr>
              <a:t>=OqEeIG8aPPk</a:t>
            </a:r>
          </a:p>
        </p:txBody>
      </p:sp>
      <p:sp>
        <p:nvSpPr>
          <p:cNvPr id="4" name="Slide Number Placeholder 3"/>
          <p:cNvSpPr>
            <a:spLocks noGrp="1"/>
          </p:cNvSpPr>
          <p:nvPr>
            <p:ph type="sldNum" sz="quarter" idx="10"/>
          </p:nvPr>
        </p:nvSpPr>
        <p:spPr/>
        <p:txBody>
          <a:bodyPr/>
          <a:lstStyle/>
          <a:p>
            <a:fld id="{4FA2A6E7-4331-A049-85E7-D77B672CDE97}" type="slidenum">
              <a:rPr lang="en-US" smtClean="0"/>
              <a:t>43</a:t>
            </a:fld>
            <a:endParaRPr lang="en-US"/>
          </a:p>
        </p:txBody>
      </p:sp>
    </p:spTree>
    <p:extLst>
      <p:ext uri="{BB962C8B-B14F-4D97-AF65-F5344CB8AC3E}">
        <p14:creationId xmlns:p14="http://schemas.microsoft.com/office/powerpoint/2010/main" val="554643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p:txBody>
      </p:sp>
      <p:sp>
        <p:nvSpPr>
          <p:cNvPr id="4" name="Slide Number Placeholder 3"/>
          <p:cNvSpPr>
            <a:spLocks noGrp="1"/>
          </p:cNvSpPr>
          <p:nvPr>
            <p:ph type="sldNum" sz="quarter" idx="10"/>
          </p:nvPr>
        </p:nvSpPr>
        <p:spPr/>
        <p:txBody>
          <a:bodyPr/>
          <a:lstStyle/>
          <a:p>
            <a:fld id="{4FA2A6E7-4331-A049-85E7-D77B672CDE97}" type="slidenum">
              <a:rPr lang="en-US" smtClean="0"/>
              <a:t>44</a:t>
            </a:fld>
            <a:endParaRPr lang="en-US"/>
          </a:p>
        </p:txBody>
      </p:sp>
    </p:spTree>
    <p:extLst>
      <p:ext uri="{BB962C8B-B14F-4D97-AF65-F5344CB8AC3E}">
        <p14:creationId xmlns:p14="http://schemas.microsoft.com/office/powerpoint/2010/main" val="133794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goal is to make full use of the workers’ capabilities by building up a system that will allow the workers to display their full capabilities by themselves. </a:t>
            </a:r>
          </a:p>
          <a:p>
            <a:endParaRPr lang="en-GB" dirty="0" smtClean="0">
              <a:effectLst/>
            </a:endParaRPr>
          </a:p>
          <a:p>
            <a:r>
              <a:rPr lang="en-GB" smtClean="0">
                <a:effectLst/>
              </a:rPr>
              <a:t>Build a system that will allow the workers to display their full capabilities by themselves (Y. SUGIMORI, 1977).</a:t>
            </a:r>
          </a:p>
          <a:p>
            <a:endParaRPr lang="en-GB" dirty="0" smtClean="0">
              <a:effectLst/>
            </a:endParaRPr>
          </a:p>
          <a:p>
            <a:r>
              <a:rPr lang="en-US" sz="1200" kern="1200" dirty="0" smtClean="0">
                <a:solidFill>
                  <a:schemeClr val="tx1"/>
                </a:solidFill>
                <a:effectLst/>
                <a:latin typeface="+mn-lt"/>
                <a:ea typeface="+mn-ea"/>
                <a:cs typeface="+mn-cs"/>
              </a:rPr>
              <a:t>Reducing work-in-progress is not the objective – that’s only a tool. The objective is to expose problems. </a:t>
            </a:r>
          </a:p>
          <a:p>
            <a:r>
              <a:rPr lang="en-US" sz="1200" kern="1200" dirty="0" smtClean="0">
                <a:solidFill>
                  <a:schemeClr val="tx1"/>
                </a:solidFill>
                <a:effectLst/>
                <a:latin typeface="+mn-lt"/>
                <a:ea typeface="+mn-ea"/>
                <a:cs typeface="+mn-cs"/>
              </a:rPr>
              <a:t>If problems stop showing up – reduce your work-in-progress! We reduce work-in-process to make everyone feel the tension. </a:t>
            </a:r>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45</a:t>
            </a:fld>
            <a:endParaRPr lang="en-US"/>
          </a:p>
        </p:txBody>
      </p:sp>
    </p:spTree>
    <p:extLst>
      <p:ext uri="{BB962C8B-B14F-4D97-AF65-F5344CB8AC3E}">
        <p14:creationId xmlns:p14="http://schemas.microsoft.com/office/powerpoint/2010/main" val="33038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46</a:t>
            </a:fld>
            <a:endParaRPr lang="en-US"/>
          </a:p>
        </p:txBody>
      </p:sp>
    </p:spTree>
    <p:extLst>
      <p:ext uri="{BB962C8B-B14F-4D97-AF65-F5344CB8AC3E}">
        <p14:creationId xmlns:p14="http://schemas.microsoft.com/office/powerpoint/2010/main" val="8802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47</a:t>
            </a:fld>
            <a:endParaRPr lang="en-US"/>
          </a:p>
        </p:txBody>
      </p:sp>
    </p:spTree>
    <p:extLst>
      <p:ext uri="{BB962C8B-B14F-4D97-AF65-F5344CB8AC3E}">
        <p14:creationId xmlns:p14="http://schemas.microsoft.com/office/powerpoint/2010/main" val="583024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operating method of TPS is </a:t>
            </a:r>
            <a:r>
              <a:rPr lang="en-US" dirty="0" err="1" smtClean="0"/>
              <a:t>kanban</a:t>
            </a:r>
            <a:r>
              <a:rPr lang="en-US" dirty="0" smtClean="0"/>
              <a:t> "</a:t>
            </a:r>
            <a:r>
              <a:rPr lang="en-US" dirty="0" err="1" smtClean="0"/>
              <a:t>Ohno</a:t>
            </a:r>
            <a:r>
              <a:rPr lang="en-US" dirty="0" smtClean="0"/>
              <a:t>, </a:t>
            </a:r>
            <a:r>
              <a:rPr lang="en-US" dirty="0" err="1" smtClean="0"/>
              <a:t>Taiichi</a:t>
            </a:r>
            <a:r>
              <a:rPr lang="en-US" smtClean="0"/>
              <a:t> Toyota Production System". </a:t>
            </a:r>
          </a:p>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50</a:t>
            </a:fld>
            <a:endParaRPr lang="en-US"/>
          </a:p>
        </p:txBody>
      </p:sp>
    </p:spTree>
    <p:extLst>
      <p:ext uri="{BB962C8B-B14F-4D97-AF65-F5344CB8AC3E}">
        <p14:creationId xmlns:p14="http://schemas.microsoft.com/office/powerpoint/2010/main" val="204393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Collaboration:When</a:t>
            </a:r>
            <a:r>
              <a:rPr lang="en-US" dirty="0" smtClean="0"/>
              <a:t> in trouble the worker knows exactly what to do which is to get the </a:t>
            </a:r>
            <a:r>
              <a:rPr lang="en-US" dirty="0" err="1" smtClean="0"/>
              <a:t>adnon</a:t>
            </a:r>
            <a:r>
              <a:rPr lang="en-US" dirty="0" smtClean="0"/>
              <a:t> rope and call for help. They have someone to help the worker right there on the spot. As they help the worker make things better they are developing the worker. That is a learning organization on a micro level of getting the work done.  Everyone has a permission to fail and the ability to succeed.</a:t>
            </a:r>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51</a:t>
            </a:fld>
            <a:endParaRPr lang="en-US"/>
          </a:p>
        </p:txBody>
      </p:sp>
    </p:spTree>
    <p:extLst>
      <p:ext uri="{BB962C8B-B14F-4D97-AF65-F5344CB8AC3E}">
        <p14:creationId xmlns:p14="http://schemas.microsoft.com/office/powerpoint/2010/main" val="1005799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57</a:t>
            </a:fld>
            <a:endParaRPr lang="en-US"/>
          </a:p>
        </p:txBody>
      </p:sp>
    </p:spTree>
    <p:extLst>
      <p:ext uri="{BB962C8B-B14F-4D97-AF65-F5344CB8AC3E}">
        <p14:creationId xmlns:p14="http://schemas.microsoft.com/office/powerpoint/2010/main" val="23756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8</a:t>
            </a:fld>
            <a:endParaRPr lang="en-US"/>
          </a:p>
        </p:txBody>
      </p:sp>
    </p:spTree>
    <p:extLst>
      <p:ext uri="{BB962C8B-B14F-4D97-AF65-F5344CB8AC3E}">
        <p14:creationId xmlns:p14="http://schemas.microsoft.com/office/powerpoint/2010/main" val="185602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58</a:t>
            </a:fld>
            <a:endParaRPr lang="en-US"/>
          </a:p>
        </p:txBody>
      </p:sp>
    </p:spTree>
    <p:extLst>
      <p:ext uri="{BB962C8B-B14F-4D97-AF65-F5344CB8AC3E}">
        <p14:creationId xmlns:p14="http://schemas.microsoft.com/office/powerpoint/2010/main" val="227790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2A6E7-4331-A049-85E7-D77B672CDE97}" type="slidenum">
              <a:rPr lang="en-US" smtClean="0"/>
              <a:t>61</a:t>
            </a:fld>
            <a:endParaRPr lang="en-US"/>
          </a:p>
        </p:txBody>
      </p:sp>
    </p:spTree>
    <p:extLst>
      <p:ext uri="{BB962C8B-B14F-4D97-AF65-F5344CB8AC3E}">
        <p14:creationId xmlns:p14="http://schemas.microsoft.com/office/powerpoint/2010/main" val="1717722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70</a:t>
            </a:fld>
            <a:endParaRPr lang="en-US"/>
          </a:p>
        </p:txBody>
      </p:sp>
    </p:spTree>
    <p:extLst>
      <p:ext uri="{BB962C8B-B14F-4D97-AF65-F5344CB8AC3E}">
        <p14:creationId xmlns:p14="http://schemas.microsoft.com/office/powerpoint/2010/main" val="51953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71</a:t>
            </a:fld>
            <a:endParaRPr lang="en-US"/>
          </a:p>
        </p:txBody>
      </p:sp>
    </p:spTree>
    <p:extLst>
      <p:ext uri="{BB962C8B-B14F-4D97-AF65-F5344CB8AC3E}">
        <p14:creationId xmlns:p14="http://schemas.microsoft.com/office/powerpoint/2010/main" val="1603778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13</a:t>
            </a:fld>
            <a:endParaRPr lang="en-US"/>
          </a:p>
        </p:txBody>
      </p:sp>
    </p:spTree>
    <p:extLst>
      <p:ext uri="{BB962C8B-B14F-4D97-AF65-F5344CB8AC3E}">
        <p14:creationId xmlns:p14="http://schemas.microsoft.com/office/powerpoint/2010/main" val="56272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facilitator plays the role of an Agile coach who as part of the company’s Agile transformation is engaged to work with the teams playing the game.</a:t>
            </a:r>
          </a:p>
          <a:p>
            <a:r>
              <a:rPr lang="en-GB" sz="1200" kern="1200" dirty="0" smtClean="0">
                <a:solidFill>
                  <a:schemeClr val="tx1"/>
                </a:solidFill>
                <a:effectLst/>
                <a:latin typeface="+mn-lt"/>
                <a:ea typeface="+mn-ea"/>
                <a:cs typeface="+mn-cs"/>
              </a:rPr>
              <a:t>The coach says something to the tune of the following:</a:t>
            </a:r>
          </a:p>
          <a:p>
            <a:r>
              <a:rPr lang="en-GB" sz="1200" kern="1200" dirty="0" smtClean="0">
                <a:solidFill>
                  <a:schemeClr val="tx1"/>
                </a:solidFill>
                <a:effectLst/>
                <a:latin typeface="+mn-lt"/>
                <a:ea typeface="+mn-ea"/>
                <a:cs typeface="+mn-cs"/>
              </a:rPr>
              <a:t>“I am hired by your leadership to improve your performance. You’ve been through a two days Kanban training and you do know what the method is.</a:t>
            </a:r>
          </a:p>
          <a:p>
            <a:r>
              <a:rPr lang="en-GB" sz="1200" kern="1200" dirty="0" smtClean="0">
                <a:solidFill>
                  <a:schemeClr val="tx1"/>
                </a:solidFill>
                <a:effectLst/>
                <a:latin typeface="+mn-lt"/>
                <a:ea typeface="+mn-ea"/>
                <a:cs typeface="+mn-cs"/>
              </a:rPr>
              <a:t>We will start by measuring how many features you’ll be able to deliver in the next 10 days.</a:t>
            </a:r>
          </a:p>
          <a:p>
            <a:r>
              <a:rPr lang="en-GB" sz="1200" kern="1200" dirty="0" smtClean="0">
                <a:solidFill>
                  <a:schemeClr val="tx1"/>
                </a:solidFill>
                <a:effectLst/>
                <a:latin typeface="+mn-lt"/>
                <a:ea typeface="+mn-ea"/>
                <a:cs typeface="+mn-cs"/>
              </a:rPr>
              <a:t>The end goal is for us to understand where are the areas that need improvement.</a:t>
            </a:r>
          </a:p>
          <a:p>
            <a:r>
              <a:rPr lang="en-GB" sz="1200" kern="1200" dirty="0" smtClean="0">
                <a:solidFill>
                  <a:schemeClr val="tx1"/>
                </a:solidFill>
                <a:effectLst/>
                <a:latin typeface="+mn-lt"/>
                <a:ea typeface="+mn-ea"/>
                <a:cs typeface="+mn-cs"/>
              </a:rPr>
              <a:t>I know that you want to ask me – would your managers see the measurements?</a:t>
            </a:r>
          </a:p>
          <a:p>
            <a:r>
              <a:rPr lang="en-GB" sz="1200" kern="1200" dirty="0" smtClean="0">
                <a:solidFill>
                  <a:schemeClr val="tx1"/>
                </a:solidFill>
                <a:effectLst/>
                <a:latin typeface="+mn-lt"/>
                <a:ea typeface="+mn-ea"/>
                <a:cs typeface="+mn-cs"/>
              </a:rPr>
              <a:t>My answer is – I guess so, because we will be transparent in order to improve.</a:t>
            </a:r>
          </a:p>
          <a:p>
            <a:r>
              <a:rPr lang="en-GB" sz="1200" kern="1200" dirty="0" smtClean="0">
                <a:solidFill>
                  <a:schemeClr val="tx1"/>
                </a:solidFill>
                <a:effectLst/>
                <a:latin typeface="+mn-lt"/>
                <a:ea typeface="+mn-ea"/>
                <a:cs typeface="+mn-cs"/>
              </a:rPr>
              <a:t>If you ask me if your managers would use the results for your monthly performance appraisals – I don’t know. But you can safely assume it is highly likely they would.”</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 have been looking around the place and talking to people in order to get myself familiar with the polices of your organization. Here are the policies I found to be in use in your organization:</a:t>
            </a:r>
          </a:p>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18</a:t>
            </a:fld>
            <a:endParaRPr lang="en-US"/>
          </a:p>
        </p:txBody>
      </p:sp>
    </p:spTree>
    <p:extLst>
      <p:ext uri="{BB962C8B-B14F-4D97-AF65-F5344CB8AC3E}">
        <p14:creationId xmlns:p14="http://schemas.microsoft.com/office/powerpoint/2010/main" val="59111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At the end of the period the facilitator will play the role of the management. The results of the game will be used for the performance appraisals.</a:t>
            </a:r>
          </a:p>
          <a:p>
            <a:r>
              <a:rPr lang="en-GB" sz="1200" kern="1200" dirty="0" smtClean="0">
                <a:solidFill>
                  <a:schemeClr val="tx1"/>
                </a:solidFill>
                <a:effectLst/>
                <a:latin typeface="+mn-lt"/>
                <a:ea typeface="+mn-ea"/>
                <a:cs typeface="+mn-cs"/>
              </a:rPr>
              <a:t>The players who had the most cards under their names will be presented with a bonus in the form of a candy.</a:t>
            </a:r>
          </a:p>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21</a:t>
            </a:fld>
            <a:endParaRPr lang="en-US"/>
          </a:p>
        </p:txBody>
      </p:sp>
    </p:spTree>
    <p:extLst>
      <p:ext uri="{BB962C8B-B14F-4D97-AF65-F5344CB8AC3E}">
        <p14:creationId xmlns:p14="http://schemas.microsoft.com/office/powerpoint/2010/main" val="157974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At the end of the period the facilitator will play the role of the management. The results of the game will be used for the performance appraisals.</a:t>
            </a:r>
          </a:p>
          <a:p>
            <a:r>
              <a:rPr lang="en-GB" sz="1200" kern="1200" dirty="0" smtClean="0">
                <a:solidFill>
                  <a:schemeClr val="tx1"/>
                </a:solidFill>
                <a:effectLst/>
                <a:latin typeface="+mn-lt"/>
                <a:ea typeface="+mn-ea"/>
                <a:cs typeface="+mn-cs"/>
              </a:rPr>
              <a:t>The players who had the most cards under their names will be presented with a bonus in the form of a candy.</a:t>
            </a:r>
          </a:p>
          <a:p>
            <a:endParaRPr lang="bg-BG" dirty="0"/>
          </a:p>
        </p:txBody>
      </p:sp>
      <p:sp>
        <p:nvSpPr>
          <p:cNvPr id="4" name="Slide Number Placeholder 3"/>
          <p:cNvSpPr>
            <a:spLocks noGrp="1"/>
          </p:cNvSpPr>
          <p:nvPr>
            <p:ph type="sldNum" sz="quarter" idx="10"/>
          </p:nvPr>
        </p:nvSpPr>
        <p:spPr/>
        <p:txBody>
          <a:bodyPr/>
          <a:lstStyle/>
          <a:p>
            <a:fld id="{4FA2A6E7-4331-A049-85E7-D77B672CDE97}" type="slidenum">
              <a:rPr lang="en-US" smtClean="0"/>
              <a:t>27</a:t>
            </a:fld>
            <a:endParaRPr lang="en-US"/>
          </a:p>
        </p:txBody>
      </p:sp>
    </p:spTree>
    <p:extLst>
      <p:ext uri="{BB962C8B-B14F-4D97-AF65-F5344CB8AC3E}">
        <p14:creationId xmlns:p14="http://schemas.microsoft.com/office/powerpoint/2010/main" val="199163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removed “</a:t>
            </a:r>
            <a:r>
              <a:rPr lang="en-US" sz="1200" b="1" i="1" u="sng" kern="1200" dirty="0" smtClean="0">
                <a:solidFill>
                  <a:schemeClr val="tx1"/>
                </a:solidFill>
                <a:effectLst/>
                <a:latin typeface="+mn-lt"/>
                <a:ea typeface="+mn-ea"/>
                <a:cs typeface="+mn-cs"/>
              </a:rPr>
              <a:t>and you have no other options</a:t>
            </a:r>
            <a:r>
              <a:rPr lang="en-US" sz="1200" kern="1200" dirty="0" smtClean="0">
                <a:solidFill>
                  <a:schemeClr val="tx1"/>
                </a:solidFill>
                <a:effectLst/>
                <a:latin typeface="+mn-lt"/>
                <a:ea typeface="+mn-ea"/>
                <a:cs typeface="+mn-cs"/>
              </a:rPr>
              <a:t>” part from the Collaboration Policy. Everything else is the same.</a:t>
            </a:r>
          </a:p>
          <a:p>
            <a:endParaRPr lang="en-US" dirty="0"/>
          </a:p>
        </p:txBody>
      </p:sp>
      <p:sp>
        <p:nvSpPr>
          <p:cNvPr id="4" name="Slide Number Placeholder 3"/>
          <p:cNvSpPr>
            <a:spLocks noGrp="1"/>
          </p:cNvSpPr>
          <p:nvPr>
            <p:ph type="sldNum" sz="quarter" idx="10"/>
          </p:nvPr>
        </p:nvSpPr>
        <p:spPr/>
        <p:txBody>
          <a:bodyPr/>
          <a:lstStyle/>
          <a:p>
            <a:fld id="{4FA2A6E7-4331-A049-85E7-D77B672CDE97}" type="slidenum">
              <a:rPr lang="en-US" smtClean="0"/>
              <a:t>31</a:t>
            </a:fld>
            <a:endParaRPr lang="en-US"/>
          </a:p>
        </p:txBody>
      </p:sp>
    </p:spTree>
    <p:extLst>
      <p:ext uri="{BB962C8B-B14F-4D97-AF65-F5344CB8AC3E}">
        <p14:creationId xmlns:p14="http://schemas.microsoft.com/office/powerpoint/2010/main" val="157165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At the end of the period the facilitator will play the role of the management. The results of the game will be used for the performance appraisals.</a:t>
            </a:r>
          </a:p>
        </p:txBody>
      </p:sp>
      <p:sp>
        <p:nvSpPr>
          <p:cNvPr id="4" name="Slide Number Placeholder 3"/>
          <p:cNvSpPr>
            <a:spLocks noGrp="1"/>
          </p:cNvSpPr>
          <p:nvPr>
            <p:ph type="sldNum" sz="quarter" idx="10"/>
          </p:nvPr>
        </p:nvSpPr>
        <p:spPr/>
        <p:txBody>
          <a:bodyPr/>
          <a:lstStyle/>
          <a:p>
            <a:fld id="{4FA2A6E7-4331-A049-85E7-D77B672CDE97}" type="slidenum">
              <a:rPr lang="en-US" smtClean="0"/>
              <a:t>33</a:t>
            </a:fld>
            <a:endParaRPr lang="en-US"/>
          </a:p>
        </p:txBody>
      </p:sp>
    </p:spTree>
    <p:extLst>
      <p:ext uri="{BB962C8B-B14F-4D97-AF65-F5344CB8AC3E}">
        <p14:creationId xmlns:p14="http://schemas.microsoft.com/office/powerpoint/2010/main" val="131643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After Period 3 is finished hold a final debrief. Ask all teams playing the game to share their results and reflect on them through the lens of the J-curve model of change.</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A2A6E7-4331-A049-85E7-D77B672CDE97}" type="slidenum">
              <a:rPr lang="en-US" smtClean="0"/>
              <a:t>36</a:t>
            </a:fld>
            <a:endParaRPr lang="en-US"/>
          </a:p>
        </p:txBody>
      </p:sp>
    </p:spTree>
    <p:extLst>
      <p:ext uri="{BB962C8B-B14F-4D97-AF65-F5344CB8AC3E}">
        <p14:creationId xmlns:p14="http://schemas.microsoft.com/office/powerpoint/2010/main" val="33524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2" indent="0" algn="ctr">
              <a:buNone/>
              <a:defRPr>
                <a:solidFill>
                  <a:schemeClr val="tx1">
                    <a:tint val="75000"/>
                  </a:schemeClr>
                </a:solidFill>
              </a:defRPr>
            </a:lvl4pPr>
            <a:lvl5pPr marL="1828613" indent="0" algn="ctr">
              <a:buNone/>
              <a:defRPr>
                <a:solidFill>
                  <a:schemeClr val="tx1">
                    <a:tint val="75000"/>
                  </a:schemeClr>
                </a:solidFill>
              </a:defRPr>
            </a:lvl5pPr>
            <a:lvl6pPr marL="2285768" indent="0" algn="ctr">
              <a:buNone/>
              <a:defRPr>
                <a:solidFill>
                  <a:schemeClr val="tx1">
                    <a:tint val="75000"/>
                  </a:schemeClr>
                </a:solidFill>
              </a:defRPr>
            </a:lvl6pPr>
            <a:lvl7pPr marL="2742922" indent="0" algn="ctr">
              <a:buNone/>
              <a:defRPr>
                <a:solidFill>
                  <a:schemeClr val="tx1">
                    <a:tint val="75000"/>
                  </a:schemeClr>
                </a:solidFill>
              </a:defRPr>
            </a:lvl7pPr>
            <a:lvl8pPr marL="3200075" indent="0" algn="ctr">
              <a:buNone/>
              <a:defRPr>
                <a:solidFill>
                  <a:schemeClr val="tx1">
                    <a:tint val="75000"/>
                  </a:schemeClr>
                </a:solidFill>
              </a:defRPr>
            </a:lvl8pPr>
            <a:lvl9pPr marL="36572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DFAC79-E610-E644-9EFE-91971AFD3B94}"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FAC79-E610-E644-9EFE-91971AFD3B94}"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FAC79-E610-E644-9EFE-91971AFD3B94}"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Shape 14"/>
          <p:cNvSpPr txBox="1">
            <a:spLocks noGrp="1"/>
          </p:cNvSpPr>
          <p:nvPr>
            <p:ph type="body" idx="1"/>
          </p:nvPr>
        </p:nvSpPr>
        <p:spPr>
          <a:xfrm>
            <a:off x="541101" y="2554617"/>
            <a:ext cx="11353721" cy="692497"/>
          </a:xfrm>
          <a:prstGeom prst="rect">
            <a:avLst/>
          </a:prstGeom>
        </p:spPr>
        <p:txBody>
          <a:bodyPr wrap="square">
            <a:spAutoFit/>
          </a:bodyPr>
          <a:lstStyle>
            <a:lvl1pPr>
              <a:defRPr sz="3900"/>
            </a:lvl1pPr>
          </a:lstStyle>
          <a:p>
            <a:pPr lvl="0"/>
            <a:endParaRPr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hape 14"/>
          <p:cNvSpPr txBox="1">
            <a:spLocks noGrp="1"/>
          </p:cNvSpPr>
          <p:nvPr>
            <p:ph type="body" idx="1"/>
          </p:nvPr>
        </p:nvSpPr>
        <p:spPr>
          <a:xfrm>
            <a:off x="472524" y="960156"/>
            <a:ext cx="11353721" cy="692497"/>
          </a:xfrm>
          <a:prstGeom prst="rect">
            <a:avLst/>
          </a:prstGeom>
        </p:spPr>
        <p:txBody>
          <a:bodyPr wrap="square">
            <a:spAutoFit/>
          </a:bodyPr>
          <a:lstStyle>
            <a:lvl1pPr>
              <a:defRPr sz="3900"/>
            </a:lvl1pPr>
          </a:lstStyle>
          <a:p>
            <a:pPr lvl="0"/>
            <a:endParaRPr dirty="0"/>
          </a:p>
        </p:txBody>
      </p:sp>
      <p:sp>
        <p:nvSpPr>
          <p:cNvPr id="6" name="Shape 14"/>
          <p:cNvSpPr txBox="1">
            <a:spLocks noGrp="1"/>
          </p:cNvSpPr>
          <p:nvPr>
            <p:ph type="body" idx="10"/>
          </p:nvPr>
        </p:nvSpPr>
        <p:spPr>
          <a:xfrm>
            <a:off x="472524" y="1885979"/>
            <a:ext cx="11384121" cy="492571"/>
          </a:xfrm>
          <a:prstGeom prst="rect">
            <a:avLst/>
          </a:prstGeom>
          <a:noFill/>
        </p:spPr>
        <p:txBody>
          <a:bodyPr wrap="square" rtlCol="0">
            <a:spAutoFit/>
          </a:bodyPr>
          <a:lstStyle>
            <a:lvl1pPr>
              <a:defRPr sz="2601"/>
            </a:lvl1pPr>
          </a:lstStyle>
          <a:p>
            <a:pPr lvl="0"/>
            <a:endParaRPr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5"/>
        <p:cNvGrpSpPr/>
        <p:nvPr/>
      </p:nvGrpSpPr>
      <p:grpSpPr>
        <a:xfrm>
          <a:off x="0" y="0"/>
          <a:ext cx="0" cy="0"/>
          <a:chOff x="0" y="0"/>
          <a:chExt cx="0" cy="0"/>
        </a:xfrm>
      </p:grpSpPr>
      <p:sp>
        <p:nvSpPr>
          <p:cNvPr id="2" name="Title 1"/>
          <p:cNvSpPr>
            <a:spLocks noGrp="1"/>
          </p:cNvSpPr>
          <p:nvPr>
            <p:ph type="title"/>
          </p:nvPr>
        </p:nvSpPr>
        <p:spPr>
          <a:xfrm>
            <a:off x="1226890" y="2811795"/>
            <a:ext cx="9532489" cy="1397284"/>
          </a:xfrm>
          <a:prstGeom prst="rect">
            <a:avLst/>
          </a:prstGeom>
        </p:spPr>
        <p:txBody>
          <a:bodyPr anchor="t"/>
          <a:lstStyle>
            <a:lvl1pPr algn="l">
              <a:defRPr sz="2900" b="1" cap="all"/>
            </a:lvl1pPr>
          </a:lstStyle>
          <a:p>
            <a:r>
              <a:rPr lang="en-US" dirty="0" smtClean="0"/>
              <a:t>Click to edit Master title style</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603367"/>
            <a:ext cx="10972800" cy="3352800"/>
          </a:xfrm>
        </p:spPr>
        <p:txBody>
          <a:bodyPr/>
          <a:lstStyle>
            <a:lvl1pPr marL="0" indent="0" algn="ctr">
              <a:buNone/>
              <a:defRPr>
                <a:solidFill>
                  <a:schemeClr val="bg1">
                    <a:lumMod val="95000"/>
                  </a:schemeClr>
                </a:solidFill>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5"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04198DC-2EF7-4B34-A789-AD3A4CDEBD28}" type="slidenum">
              <a:rPr lang="en-US" smtClean="0">
                <a:solidFill>
                  <a:prstClr val="black"/>
                </a:solidFill>
              </a:rPr>
              <a:pPr/>
              <a:t>‹#›</a:t>
            </a:fld>
            <a:endParaRPr lang="en-US">
              <a:solidFill>
                <a:prstClr val="black"/>
              </a:solidFill>
            </a:endParaRPr>
          </a:p>
        </p:txBody>
      </p:sp>
      <p:sp>
        <p:nvSpPr>
          <p:cNvPr id="9" name="Rectangle 8"/>
          <p:cNvSpPr/>
          <p:nvPr userDrawn="1"/>
        </p:nvSpPr>
        <p:spPr>
          <a:xfrm>
            <a:off x="5447638" y="2171949"/>
            <a:ext cx="1387887" cy="378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7" name="Picture 6" descr="160x16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001" y="381000"/>
            <a:ext cx="2125553" cy="1594165"/>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609600" y="1371600"/>
            <a:ext cx="10741152"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406400" y="6"/>
            <a:ext cx="3556000" cy="457199"/>
          </a:xfrm>
        </p:spPr>
        <p:txBody>
          <a:bodyPr anchor="ctr" anchorCtr="1"/>
          <a:lstStyle>
            <a:lvl1pPr algn="ctr">
              <a:buNone/>
              <a:defRPr sz="2400">
                <a:solidFill>
                  <a:schemeClr val="bg1"/>
                </a:solidFill>
                <a:latin typeface="Hand Of Sean" pitchFamily="2" charset="0"/>
              </a:defRPr>
            </a:lvl1pPr>
          </a:lstStyle>
          <a:p>
            <a:pPr lvl="0"/>
            <a:r>
              <a:rPr lang="en-US" dirty="0" smtClean="0"/>
              <a:t>Edit Heading</a:t>
            </a:r>
            <a:endParaRPr lang="en-US" dirty="0"/>
          </a:p>
        </p:txBody>
      </p:sp>
      <p:sp>
        <p:nvSpPr>
          <p:cNvPr id="6" name="Rectangle 96"/>
          <p:cNvSpPr>
            <a:spLocks noGrp="1" noChangeArrowheads="1"/>
          </p:cNvSpPr>
          <p:nvPr>
            <p:ph type="sldNum" sz="quarter" idx="4"/>
          </p:nvPr>
        </p:nvSpPr>
        <p:spPr bwMode="auto">
          <a:xfrm>
            <a:off x="203204" y="6596061"/>
            <a:ext cx="508001" cy="261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333" b="1" smtClean="0">
                <a:solidFill>
                  <a:schemeClr val="bg1"/>
                </a:solidFill>
                <a:latin typeface="+mn-lt"/>
              </a:defRPr>
            </a:lvl1pPr>
          </a:lstStyle>
          <a:p>
            <a:fld id="{42DBB539-2B6C-41E1-95B0-345C4400EFFD}" type="slidenum">
              <a:rPr lang="en-US">
                <a:solidFill>
                  <a:prstClr val="white"/>
                </a:solidFill>
              </a:rPr>
              <a:pPr/>
              <a:t>‹#›</a:t>
            </a:fld>
            <a:endParaRPr lang="en-US" dirty="0">
              <a:solidFill>
                <a:prstClr val="white"/>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81137"/>
            <a:ext cx="103632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ctrTitle"/>
          </p:nvPr>
        </p:nvSpPr>
        <p:spPr>
          <a:xfrm>
            <a:off x="914400" y="465137"/>
            <a:ext cx="10363200" cy="365760"/>
          </a:xfrm>
        </p:spPr>
        <p:txBody>
          <a:bodyPr/>
          <a:lstStyle/>
          <a:p>
            <a:r>
              <a:rPr lang="en-US" dirty="0" smtClean="0"/>
              <a:t>Click to edit Master title style</a:t>
            </a:r>
            <a:endParaRPr lang="en-US" dirty="0"/>
          </a:p>
        </p:txBody>
      </p:sp>
      <p:sp>
        <p:nvSpPr>
          <p:cNvPr id="8" name="Rectangle 7"/>
          <p:cNvSpPr/>
          <p:nvPr userDrawn="1"/>
        </p:nvSpPr>
        <p:spPr>
          <a:xfrm>
            <a:off x="5447638" y="1189037"/>
            <a:ext cx="1387887" cy="378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FAC79-E610-E644-9EFE-91971AFD3B94}"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54" indent="0">
              <a:buNone/>
              <a:defRPr sz="1801">
                <a:solidFill>
                  <a:schemeClr val="tx1">
                    <a:tint val="75000"/>
                  </a:schemeClr>
                </a:solidFill>
              </a:defRPr>
            </a:lvl2pPr>
            <a:lvl3pPr marL="914310" indent="0">
              <a:buNone/>
              <a:defRPr sz="1600">
                <a:solidFill>
                  <a:schemeClr val="tx1">
                    <a:tint val="75000"/>
                  </a:schemeClr>
                </a:solidFill>
              </a:defRPr>
            </a:lvl3pPr>
            <a:lvl4pPr marL="1371462" indent="0">
              <a:buNone/>
              <a:defRPr sz="1401">
                <a:solidFill>
                  <a:schemeClr val="tx1">
                    <a:tint val="75000"/>
                  </a:schemeClr>
                </a:solidFill>
              </a:defRPr>
            </a:lvl4pPr>
            <a:lvl5pPr marL="1828613" indent="0">
              <a:buNone/>
              <a:defRPr sz="1401">
                <a:solidFill>
                  <a:schemeClr val="tx1">
                    <a:tint val="75000"/>
                  </a:schemeClr>
                </a:solidFill>
              </a:defRPr>
            </a:lvl5pPr>
            <a:lvl6pPr marL="2285768" indent="0">
              <a:buNone/>
              <a:defRPr sz="1401">
                <a:solidFill>
                  <a:schemeClr val="tx1">
                    <a:tint val="75000"/>
                  </a:schemeClr>
                </a:solidFill>
              </a:defRPr>
            </a:lvl6pPr>
            <a:lvl7pPr marL="2742922" indent="0">
              <a:buNone/>
              <a:defRPr sz="1401">
                <a:solidFill>
                  <a:schemeClr val="tx1">
                    <a:tint val="75000"/>
                  </a:schemeClr>
                </a:solidFill>
              </a:defRPr>
            </a:lvl7pPr>
            <a:lvl8pPr marL="3200075" indent="0">
              <a:buNone/>
              <a:defRPr sz="1401">
                <a:solidFill>
                  <a:schemeClr val="tx1">
                    <a:tint val="75000"/>
                  </a:schemeClr>
                </a:solidFill>
              </a:defRPr>
            </a:lvl8pPr>
            <a:lvl9pPr marL="3657229"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FAC79-E610-E644-9EFE-91971AFD3B94}"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DFAC79-E610-E644-9EFE-91971AFD3B94}"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3" y="1535113"/>
            <a:ext cx="5386917" cy="639763"/>
          </a:xfrm>
        </p:spPr>
        <p:txBody>
          <a:bodyPr anchor="b"/>
          <a:lstStyle>
            <a:lvl1pPr marL="0" indent="0">
              <a:buNone/>
              <a:defRPr sz="2400" b="1"/>
            </a:lvl1pPr>
            <a:lvl2pPr marL="457154" indent="0">
              <a:buNone/>
              <a:defRPr sz="2000" b="1"/>
            </a:lvl2pPr>
            <a:lvl3pPr marL="914310" indent="0">
              <a:buNone/>
              <a:defRPr sz="1801" b="1"/>
            </a:lvl3pPr>
            <a:lvl4pPr marL="1371462" indent="0">
              <a:buNone/>
              <a:defRPr sz="1600" b="1"/>
            </a:lvl4pPr>
            <a:lvl5pPr marL="1828613" indent="0">
              <a:buNone/>
              <a:defRPr sz="1600" b="1"/>
            </a:lvl5pPr>
            <a:lvl6pPr marL="2285768" indent="0">
              <a:buNone/>
              <a:defRPr sz="1600" b="1"/>
            </a:lvl6pPr>
            <a:lvl7pPr marL="2742922" indent="0">
              <a:buNone/>
              <a:defRPr sz="1600" b="1"/>
            </a:lvl7pPr>
            <a:lvl8pPr marL="3200075" indent="0">
              <a:buNone/>
              <a:defRPr sz="1600" b="1"/>
            </a:lvl8pPr>
            <a:lvl9pPr marL="36572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3" y="2174875"/>
            <a:ext cx="5386917"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3"/>
          </a:xfrm>
        </p:spPr>
        <p:txBody>
          <a:bodyPr anchor="b"/>
          <a:lstStyle>
            <a:lvl1pPr marL="0" indent="0">
              <a:buNone/>
              <a:defRPr sz="2400" b="1"/>
            </a:lvl1pPr>
            <a:lvl2pPr marL="457154" indent="0">
              <a:buNone/>
              <a:defRPr sz="2000" b="1"/>
            </a:lvl2pPr>
            <a:lvl3pPr marL="914310" indent="0">
              <a:buNone/>
              <a:defRPr sz="1801" b="1"/>
            </a:lvl3pPr>
            <a:lvl4pPr marL="1371462" indent="0">
              <a:buNone/>
              <a:defRPr sz="1600" b="1"/>
            </a:lvl4pPr>
            <a:lvl5pPr marL="1828613" indent="0">
              <a:buNone/>
              <a:defRPr sz="1600" b="1"/>
            </a:lvl5pPr>
            <a:lvl6pPr marL="2285768" indent="0">
              <a:buNone/>
              <a:defRPr sz="1600" b="1"/>
            </a:lvl6pPr>
            <a:lvl7pPr marL="2742922" indent="0">
              <a:buNone/>
              <a:defRPr sz="1600" b="1"/>
            </a:lvl7pPr>
            <a:lvl8pPr marL="3200075" indent="0">
              <a:buNone/>
              <a:defRPr sz="1600" b="1"/>
            </a:lvl8pPr>
            <a:lvl9pPr marL="36572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DFAC79-E610-E644-9EFE-91971AFD3B94}" type="datetimeFigureOut">
              <a:rPr lang="en-US" smtClean="0"/>
              <a:t>9/19/18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DFAC79-E610-E644-9EFE-91971AFD3B94}" type="datetimeFigureOut">
              <a:rPr lang="en-US" smtClean="0"/>
              <a:t>9/19/18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FAC79-E610-E644-9EFE-91971AFD3B94}" type="datetimeFigureOut">
              <a:rPr lang="en-US" smtClean="0"/>
              <a:t>9/19/18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49"/>
            <a:ext cx="4011084"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5" y="273057"/>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6" y="1435104"/>
            <a:ext cx="4011084" cy="4691063"/>
          </a:xfrm>
        </p:spPr>
        <p:txBody>
          <a:bodyPr/>
          <a:lstStyle>
            <a:lvl1pPr marL="0" indent="0">
              <a:buNone/>
              <a:defRPr sz="1401"/>
            </a:lvl1pPr>
            <a:lvl2pPr marL="457154" indent="0">
              <a:buNone/>
              <a:defRPr sz="1200"/>
            </a:lvl2pPr>
            <a:lvl3pPr marL="914310" indent="0">
              <a:buNone/>
              <a:defRPr sz="1001"/>
            </a:lvl3pPr>
            <a:lvl4pPr marL="1371462" indent="0">
              <a:buNone/>
              <a:defRPr sz="900"/>
            </a:lvl4pPr>
            <a:lvl5pPr marL="1828613" indent="0">
              <a:buNone/>
              <a:defRPr sz="900"/>
            </a:lvl5pPr>
            <a:lvl6pPr marL="2285768" indent="0">
              <a:buNone/>
              <a:defRPr sz="900"/>
            </a:lvl6pPr>
            <a:lvl7pPr marL="2742922" indent="0">
              <a:buNone/>
              <a:defRPr sz="900"/>
            </a:lvl7pPr>
            <a:lvl8pPr marL="3200075" indent="0">
              <a:buNone/>
              <a:defRPr sz="900"/>
            </a:lvl8pPr>
            <a:lvl9pPr marL="36572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FAC79-E610-E644-9EFE-91971AFD3B94}"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6"/>
            <a:ext cx="7315200" cy="5667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54" indent="0">
              <a:buNone/>
              <a:defRPr sz="2800"/>
            </a:lvl2pPr>
            <a:lvl3pPr marL="914310" indent="0">
              <a:buNone/>
              <a:defRPr sz="2400"/>
            </a:lvl3pPr>
            <a:lvl4pPr marL="1371462" indent="0">
              <a:buNone/>
              <a:defRPr sz="2000"/>
            </a:lvl4pPr>
            <a:lvl5pPr marL="1828613" indent="0">
              <a:buNone/>
              <a:defRPr sz="2000"/>
            </a:lvl5pPr>
            <a:lvl6pPr marL="2285768" indent="0">
              <a:buNone/>
              <a:defRPr sz="2000"/>
            </a:lvl6pPr>
            <a:lvl7pPr marL="2742922" indent="0">
              <a:buNone/>
              <a:defRPr sz="2000"/>
            </a:lvl7pPr>
            <a:lvl8pPr marL="3200075" indent="0">
              <a:buNone/>
              <a:defRPr sz="2000"/>
            </a:lvl8pPr>
            <a:lvl9pPr marL="3657229"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1"/>
            </a:lvl1pPr>
            <a:lvl2pPr marL="457154" indent="0">
              <a:buNone/>
              <a:defRPr sz="1200"/>
            </a:lvl2pPr>
            <a:lvl3pPr marL="914310" indent="0">
              <a:buNone/>
              <a:defRPr sz="1001"/>
            </a:lvl3pPr>
            <a:lvl4pPr marL="1371462" indent="0">
              <a:buNone/>
              <a:defRPr sz="900"/>
            </a:lvl4pPr>
            <a:lvl5pPr marL="1828613" indent="0">
              <a:buNone/>
              <a:defRPr sz="900"/>
            </a:lvl5pPr>
            <a:lvl6pPr marL="2285768" indent="0">
              <a:buNone/>
              <a:defRPr sz="900"/>
            </a:lvl6pPr>
            <a:lvl7pPr marL="2742922" indent="0">
              <a:buNone/>
              <a:defRPr sz="900"/>
            </a:lvl7pPr>
            <a:lvl8pPr marL="3200075" indent="0">
              <a:buNone/>
              <a:defRPr sz="900"/>
            </a:lvl8pPr>
            <a:lvl9pPr marL="36572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FAC79-E610-E644-9EFE-91971AFD3B94}"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8EFA-C02A-BA4E-BB00-98D612392DBC}"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FAC79-E610-E644-9EFE-91971AFD3B94}" type="datetimeFigureOut">
              <a:rPr lang="en-US" smtClean="0"/>
              <a:t>9/19/18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38EFA-C02A-BA4E-BB00-98D612392DBC}" type="slidenum">
              <a:rPr lang="en-US" smtClean="0"/>
              <a:t>‹#›</a:t>
            </a:fld>
            <a:endParaRPr lang="en-US"/>
          </a:p>
        </p:txBody>
      </p:sp>
      <p:pic>
        <p:nvPicPr>
          <p:cNvPr id="8" name="Picture 7" descr="banner.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6318405"/>
            <a:ext cx="12192000" cy="539595"/>
          </a:xfrm>
          <a:prstGeom prst="rect">
            <a:avLst/>
          </a:prstGeom>
        </p:spPr>
      </p:pic>
      <p:pic>
        <p:nvPicPr>
          <p:cNvPr id="7" name="Picture 6" descr="160x160.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09601" y="6126164"/>
            <a:ext cx="975783" cy="731837"/>
          </a:xfrm>
          <a:prstGeom prst="rect">
            <a:avLst/>
          </a:prstGeom>
        </p:spPr>
      </p:pic>
    </p:spTree>
    <p:extLst>
      <p:ext uri="{BB962C8B-B14F-4D97-AF65-F5344CB8AC3E}">
        <p14:creationId xmlns:p14="http://schemas.microsoft.com/office/powerpoint/2010/main" val="1276665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1"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3"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39"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1"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5"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498"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2"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04"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1" kern="1200">
          <a:solidFill>
            <a:schemeClr val="tx1"/>
          </a:solidFill>
          <a:latin typeface="+mn-lt"/>
          <a:ea typeface="+mn-ea"/>
          <a:cs typeface="+mn-cs"/>
        </a:defRPr>
      </a:lvl1pPr>
      <a:lvl2pPr marL="457154" algn="l" defTabSz="457154" rtl="0" eaLnBrk="1" latinLnBrk="0" hangingPunct="1">
        <a:defRPr sz="1801" kern="1200">
          <a:solidFill>
            <a:schemeClr val="tx1"/>
          </a:solidFill>
          <a:latin typeface="+mn-lt"/>
          <a:ea typeface="+mn-ea"/>
          <a:cs typeface="+mn-cs"/>
        </a:defRPr>
      </a:lvl2pPr>
      <a:lvl3pPr marL="914310" algn="l" defTabSz="457154" rtl="0" eaLnBrk="1" latinLnBrk="0" hangingPunct="1">
        <a:defRPr sz="1801" kern="1200">
          <a:solidFill>
            <a:schemeClr val="tx1"/>
          </a:solidFill>
          <a:latin typeface="+mn-lt"/>
          <a:ea typeface="+mn-ea"/>
          <a:cs typeface="+mn-cs"/>
        </a:defRPr>
      </a:lvl3pPr>
      <a:lvl4pPr marL="1371462" algn="l" defTabSz="457154" rtl="0" eaLnBrk="1" latinLnBrk="0" hangingPunct="1">
        <a:defRPr sz="1801" kern="1200">
          <a:solidFill>
            <a:schemeClr val="tx1"/>
          </a:solidFill>
          <a:latin typeface="+mn-lt"/>
          <a:ea typeface="+mn-ea"/>
          <a:cs typeface="+mn-cs"/>
        </a:defRPr>
      </a:lvl4pPr>
      <a:lvl5pPr marL="1828613" algn="l" defTabSz="457154" rtl="0" eaLnBrk="1" latinLnBrk="0" hangingPunct="1">
        <a:defRPr sz="1801" kern="1200">
          <a:solidFill>
            <a:schemeClr val="tx1"/>
          </a:solidFill>
          <a:latin typeface="+mn-lt"/>
          <a:ea typeface="+mn-ea"/>
          <a:cs typeface="+mn-cs"/>
        </a:defRPr>
      </a:lvl5pPr>
      <a:lvl6pPr marL="2285768" algn="l" defTabSz="457154" rtl="0" eaLnBrk="1" latinLnBrk="0" hangingPunct="1">
        <a:defRPr sz="1801" kern="1200">
          <a:solidFill>
            <a:schemeClr val="tx1"/>
          </a:solidFill>
          <a:latin typeface="+mn-lt"/>
          <a:ea typeface="+mn-ea"/>
          <a:cs typeface="+mn-cs"/>
        </a:defRPr>
      </a:lvl6pPr>
      <a:lvl7pPr marL="2742922" algn="l" defTabSz="457154" rtl="0" eaLnBrk="1" latinLnBrk="0" hangingPunct="1">
        <a:defRPr sz="1801" kern="1200">
          <a:solidFill>
            <a:schemeClr val="tx1"/>
          </a:solidFill>
          <a:latin typeface="+mn-lt"/>
          <a:ea typeface="+mn-ea"/>
          <a:cs typeface="+mn-cs"/>
        </a:defRPr>
      </a:lvl7pPr>
      <a:lvl8pPr marL="3200075" algn="l" defTabSz="457154" rtl="0" eaLnBrk="1" latinLnBrk="0" hangingPunct="1">
        <a:defRPr sz="1801" kern="1200">
          <a:solidFill>
            <a:schemeClr val="tx1"/>
          </a:solidFill>
          <a:latin typeface="+mn-lt"/>
          <a:ea typeface="+mn-ea"/>
          <a:cs typeface="+mn-cs"/>
        </a:defRPr>
      </a:lvl8pPr>
      <a:lvl9pPr marL="3657229" algn="l" defTabSz="4571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Kanban Policy Game</a:t>
            </a:r>
            <a:endParaRPr lang="en-US" dirty="0"/>
          </a:p>
        </p:txBody>
      </p:sp>
      <p:sp>
        <p:nvSpPr>
          <p:cNvPr id="3" name="Subtitle 2"/>
          <p:cNvSpPr>
            <a:spLocks noGrp="1"/>
          </p:cNvSpPr>
          <p:nvPr>
            <p:ph type="subTitle" idx="1"/>
          </p:nvPr>
        </p:nvSpPr>
        <p:spPr/>
        <p:txBody>
          <a:bodyPr/>
          <a:lstStyle/>
          <a:p>
            <a:r>
              <a:rPr lang="en-US" dirty="0"/>
              <a:t>W</a:t>
            </a:r>
            <a:r>
              <a:rPr lang="en-US" dirty="0" smtClean="0"/>
              <a:t>orkshop</a:t>
            </a:r>
            <a:endParaRPr lang="en-US" dirty="0"/>
          </a:p>
        </p:txBody>
      </p:sp>
    </p:spTree>
    <p:extLst>
      <p:ext uri="{BB962C8B-B14F-4D97-AF65-F5344CB8AC3E}">
        <p14:creationId xmlns:p14="http://schemas.microsoft.com/office/powerpoint/2010/main" val="41373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72346934"/>
              </p:ext>
            </p:extLst>
          </p:nvPr>
        </p:nvGraphicFramePr>
        <p:xfrm>
          <a:off x="1323188" y="107576"/>
          <a:ext cx="9574308" cy="5806440"/>
        </p:xfrm>
        <a:graphic>
          <a:graphicData uri="http://schemas.openxmlformats.org/drawingml/2006/table">
            <a:tbl>
              <a:tblPr firstRow="1" firstCol="1" bandRow="1"/>
              <a:tblGrid>
                <a:gridCol w="4787154"/>
                <a:gridCol w="4787154"/>
              </a:tblGrid>
              <a:tr h="337398">
                <a:tc>
                  <a:txBody>
                    <a:bodyPr/>
                    <a:lstStyle/>
                    <a:p>
                      <a:pPr>
                        <a:spcAft>
                          <a:spcPts val="0"/>
                        </a:spcAft>
                      </a:pPr>
                      <a:r>
                        <a:rPr lang="en-US" sz="2800" b="1">
                          <a:effectLst/>
                          <a:latin typeface="Cambria" charset="0"/>
                          <a:ea typeface="ＭＳ 明朝" charset="-128"/>
                          <a:cs typeface="Times New Roman" charset="0"/>
                        </a:rPr>
                        <a:t>If you throw Heads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b="1">
                          <a:effectLst/>
                          <a:latin typeface="Cambria" charset="0"/>
                          <a:ea typeface="ＭＳ 明朝" charset="-128"/>
                          <a:cs typeface="Times New Roman" charset="0"/>
                        </a:rPr>
                        <a:t>If you throw Tails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990">
                <a:tc>
                  <a:txBody>
                    <a:bodyPr/>
                    <a:lstStyle/>
                    <a:p>
                      <a:pPr>
                        <a:spcAft>
                          <a:spcPts val="0"/>
                        </a:spcAft>
                      </a:pPr>
                      <a:r>
                        <a:rPr lang="en-US" sz="2800" dirty="0">
                          <a:effectLst/>
                          <a:latin typeface="Cambria" charset="0"/>
                          <a:ea typeface="ＭＳ 明朝" charset="-128"/>
                          <a:cs typeface="Times New Roman" charset="0"/>
                        </a:rPr>
                        <a:t>Do one of:</a:t>
                      </a:r>
                    </a:p>
                    <a:p>
                      <a:pPr marL="342900" lvl="0" indent="-342900">
                        <a:spcAft>
                          <a:spcPts val="0"/>
                        </a:spcAft>
                        <a:buFont typeface="Symbol" charset="2"/>
                        <a:buChar char=""/>
                      </a:pPr>
                      <a:r>
                        <a:rPr lang="en-US" sz="2500" dirty="0" smtClean="0">
                          <a:effectLst/>
                          <a:latin typeface="Cambria" charset="0"/>
                          <a:ea typeface="ＭＳ 明朝" charset="-128"/>
                          <a:cs typeface="Times New Roman" charset="0"/>
                        </a:rPr>
                        <a:t>Advance one of your unblocked work items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Unblock one of your items that is blocked and advance it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Start new work by following what the </a:t>
                      </a:r>
                      <a:r>
                        <a:rPr lang="en-US" sz="2500" b="1" dirty="0" smtClean="0">
                          <a:effectLst/>
                          <a:latin typeface="Cambria" charset="0"/>
                          <a:ea typeface="ＭＳ 明朝" charset="-128"/>
                          <a:cs typeface="Times New Roman" charset="0"/>
                        </a:rPr>
                        <a:t>Pull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help others by following what the </a:t>
                      </a:r>
                      <a:r>
                        <a:rPr lang="en-US" sz="2500" b="1" dirty="0" smtClean="0">
                          <a:effectLst/>
                          <a:latin typeface="Cambria" charset="0"/>
                          <a:ea typeface="ＭＳ 明朝" charset="-128"/>
                          <a:cs typeface="Times New Roman" charset="0"/>
                        </a:rPr>
                        <a:t>Collaboration Policy</a:t>
                      </a:r>
                      <a:r>
                        <a:rPr lang="en-US" sz="2500" dirty="0" smtClean="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dirty="0">
                          <a:effectLst/>
                          <a:latin typeface="Cambria" charset="0"/>
                          <a:ea typeface="ＭＳ 明朝" charset="-128"/>
                          <a:cs typeface="Times New Roman" charset="0"/>
                        </a:rPr>
                        <a:t>Do both:</a:t>
                      </a:r>
                    </a:p>
                    <a:p>
                      <a:pPr marL="342900" lvl="0" indent="-342900">
                        <a:spcAft>
                          <a:spcPts val="0"/>
                        </a:spcAft>
                        <a:buFont typeface="Symbol" charset="2"/>
                        <a:buChar char=""/>
                      </a:pPr>
                      <a:r>
                        <a:rPr lang="en-US" sz="2500" dirty="0">
                          <a:effectLst/>
                          <a:latin typeface="Cambria" charset="0"/>
                          <a:ea typeface="ＭＳ 明朝" charset="-128"/>
                          <a:cs typeface="Times New Roman" charset="0"/>
                        </a:rPr>
                        <a:t>Block one of your currently unblocked items if you have one</a:t>
                      </a:r>
                    </a:p>
                    <a:p>
                      <a:pPr marL="342900" lvl="0" indent="-342900">
                        <a:spcAft>
                          <a:spcPts val="0"/>
                        </a:spcAft>
                        <a:buFont typeface="Symbol" charset="2"/>
                        <a:buChar char=""/>
                      </a:pPr>
                      <a:r>
                        <a:rPr lang="en-US" sz="2500" b="1" dirty="0">
                          <a:effectLst/>
                          <a:latin typeface="Cambria" charset="0"/>
                          <a:ea typeface="ＭＳ 明朝" charset="-128"/>
                          <a:cs typeface="Times New Roman" charset="0"/>
                        </a:rPr>
                        <a:t>AND</a:t>
                      </a:r>
                      <a:r>
                        <a:rPr lang="en-US" sz="2500" dirty="0">
                          <a:effectLst/>
                          <a:latin typeface="Cambria" charset="0"/>
                          <a:ea typeface="ＭＳ 明朝" charset="-128"/>
                          <a:cs typeface="Times New Roman" charset="0"/>
                        </a:rPr>
                        <a:t> follow what the </a:t>
                      </a:r>
                      <a:r>
                        <a:rPr lang="en-US" sz="2500" b="1" dirty="0">
                          <a:effectLst/>
                          <a:latin typeface="Cambria" charset="0"/>
                          <a:ea typeface="ＭＳ 明朝" charset="-128"/>
                          <a:cs typeface="Times New Roman" charset="0"/>
                        </a:rPr>
                        <a:t>Pull Policy</a:t>
                      </a:r>
                      <a:r>
                        <a:rPr lang="en-US" sz="2500" dirty="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3392488"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5607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Content Placeholder 2"/>
          <p:cNvSpPr>
            <a:spLocks noGrp="1"/>
          </p:cNvSpPr>
          <p:nvPr>
            <p:ph idx="1"/>
          </p:nvPr>
        </p:nvSpPr>
        <p:spPr/>
        <p:txBody>
          <a:bodyPr>
            <a:normAutofit lnSpcReduction="10000"/>
          </a:bodyPr>
          <a:lstStyle/>
          <a:p>
            <a:pPr lvl="0"/>
            <a:r>
              <a:rPr lang="en-US" dirty="0"/>
              <a:t>When the rules require you to block a </a:t>
            </a:r>
            <a:r>
              <a:rPr lang="en-US" dirty="0" smtClean="0"/>
              <a:t>card, </a:t>
            </a:r>
            <a:r>
              <a:rPr lang="en-US" dirty="0"/>
              <a:t>mark its sticky note with a “B”. If the rules require to block a </a:t>
            </a:r>
            <a:r>
              <a:rPr lang="en-US" dirty="0" smtClean="0"/>
              <a:t>blocked </a:t>
            </a:r>
            <a:r>
              <a:rPr lang="en-US" dirty="0"/>
              <a:t>one don’t put another “B</a:t>
            </a:r>
            <a:r>
              <a:rPr lang="en-US" dirty="0" smtClean="0"/>
              <a:t>”.</a:t>
            </a:r>
            <a:br>
              <a:rPr lang="en-US" dirty="0" smtClean="0"/>
            </a:br>
            <a:r>
              <a:rPr lang="en-US" dirty="0" smtClean="0"/>
              <a:t/>
            </a:r>
            <a:br>
              <a:rPr lang="en-US" dirty="0" smtClean="0"/>
            </a:br>
            <a:r>
              <a:rPr lang="en-US" dirty="0"/>
              <a:t/>
            </a:r>
            <a:br>
              <a:rPr lang="en-US" dirty="0"/>
            </a:br>
            <a:endParaRPr lang="en-US" dirty="0"/>
          </a:p>
          <a:p>
            <a:r>
              <a:rPr lang="en-US" dirty="0"/>
              <a:t>When the rules require you to unblock a </a:t>
            </a:r>
            <a:r>
              <a:rPr lang="en-US" dirty="0" smtClean="0"/>
              <a:t>card, </a:t>
            </a:r>
            <a:r>
              <a:rPr lang="en-US" dirty="0"/>
              <a:t>do that by crossing out the existing “B” on the sticky note. Example of one that has been blocked, unblocked and re-blocked: </a:t>
            </a:r>
            <a:r>
              <a:rPr lang="en-US" strike="sngStrike" dirty="0"/>
              <a:t>B</a:t>
            </a:r>
            <a:r>
              <a:rPr lang="en-US" dirty="0"/>
              <a:t>B </a:t>
            </a:r>
          </a:p>
        </p:txBody>
      </p:sp>
      <p:grpSp>
        <p:nvGrpSpPr>
          <p:cNvPr id="15" name="Group 14"/>
          <p:cNvGrpSpPr/>
          <p:nvPr/>
        </p:nvGrpSpPr>
        <p:grpSpPr>
          <a:xfrm>
            <a:off x="3210232" y="2984090"/>
            <a:ext cx="3564466" cy="1126066"/>
            <a:chOff x="3210232" y="2984090"/>
            <a:chExt cx="3564466" cy="1126066"/>
          </a:xfrm>
        </p:grpSpPr>
        <p:grpSp>
          <p:nvGrpSpPr>
            <p:cNvPr id="4" name="Group 3"/>
            <p:cNvGrpSpPr/>
            <p:nvPr/>
          </p:nvGrpSpPr>
          <p:grpSpPr>
            <a:xfrm>
              <a:off x="3210232" y="2984090"/>
              <a:ext cx="3564466" cy="1126066"/>
              <a:chOff x="3200400" y="2748119"/>
              <a:chExt cx="3564466" cy="1126066"/>
            </a:xfrm>
          </p:grpSpPr>
          <p:grpSp>
            <p:nvGrpSpPr>
              <p:cNvPr id="5" name="Group 4"/>
              <p:cNvGrpSpPr/>
              <p:nvPr/>
            </p:nvGrpSpPr>
            <p:grpSpPr>
              <a:xfrm>
                <a:off x="3200400" y="2748119"/>
                <a:ext cx="3564466" cy="1126066"/>
                <a:chOff x="3200400" y="3505200"/>
                <a:chExt cx="3564466" cy="1126066"/>
              </a:xfrm>
            </p:grpSpPr>
            <p:sp>
              <p:nvSpPr>
                <p:cNvPr id="7" name="Rectangle 6"/>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8" name="TextBox 7"/>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6" name="TextBox 5"/>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9" name="TextBox 8"/>
            <p:cNvSpPr txBox="1"/>
            <p:nvPr/>
          </p:nvSpPr>
          <p:spPr>
            <a:xfrm>
              <a:off x="3339349" y="3663127"/>
              <a:ext cx="387077" cy="400110"/>
            </a:xfrm>
            <a:prstGeom prst="rect">
              <a:avLst/>
            </a:prstGeom>
            <a:noFill/>
          </p:spPr>
          <p:txBody>
            <a:bodyPr wrap="square" rtlCol="0">
              <a:spAutoFit/>
            </a:bodyPr>
            <a:lstStyle/>
            <a:p>
              <a:r>
                <a:rPr lang="en-US" sz="2000" dirty="0" smtClean="0"/>
                <a:t>B</a:t>
              </a:r>
              <a:endParaRPr lang="bg-BG" sz="2000" dirty="0"/>
            </a:p>
          </p:txBody>
        </p:sp>
      </p:grpSp>
      <p:grpSp>
        <p:nvGrpSpPr>
          <p:cNvPr id="16" name="Group 15"/>
          <p:cNvGrpSpPr/>
          <p:nvPr/>
        </p:nvGrpSpPr>
        <p:grpSpPr>
          <a:xfrm>
            <a:off x="7396316" y="2937171"/>
            <a:ext cx="3564466" cy="1126066"/>
            <a:chOff x="3210232" y="2984090"/>
            <a:chExt cx="3564466" cy="1126066"/>
          </a:xfrm>
        </p:grpSpPr>
        <p:grpSp>
          <p:nvGrpSpPr>
            <p:cNvPr id="17" name="Group 16"/>
            <p:cNvGrpSpPr/>
            <p:nvPr/>
          </p:nvGrpSpPr>
          <p:grpSpPr>
            <a:xfrm>
              <a:off x="3210232" y="2984090"/>
              <a:ext cx="3564466" cy="1126066"/>
              <a:chOff x="3200400" y="2748119"/>
              <a:chExt cx="3564466" cy="1126066"/>
            </a:xfrm>
          </p:grpSpPr>
          <p:grpSp>
            <p:nvGrpSpPr>
              <p:cNvPr id="19" name="Group 18"/>
              <p:cNvGrpSpPr/>
              <p:nvPr/>
            </p:nvGrpSpPr>
            <p:grpSpPr>
              <a:xfrm>
                <a:off x="3200400" y="2748119"/>
                <a:ext cx="3564466" cy="1126066"/>
                <a:chOff x="3200400" y="3505200"/>
                <a:chExt cx="3564466" cy="1126066"/>
              </a:xfrm>
            </p:grpSpPr>
            <p:sp>
              <p:nvSpPr>
                <p:cNvPr id="21" name="Rectangle 20"/>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2" name="TextBox 21"/>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20" name="TextBox 19"/>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18" name="TextBox 17"/>
            <p:cNvSpPr txBox="1"/>
            <p:nvPr/>
          </p:nvSpPr>
          <p:spPr>
            <a:xfrm>
              <a:off x="3339349" y="3663127"/>
              <a:ext cx="505064" cy="400110"/>
            </a:xfrm>
            <a:prstGeom prst="rect">
              <a:avLst/>
            </a:prstGeom>
            <a:noFill/>
          </p:spPr>
          <p:txBody>
            <a:bodyPr wrap="square" rtlCol="0">
              <a:spAutoFit/>
            </a:bodyPr>
            <a:lstStyle/>
            <a:p>
              <a:r>
                <a:rPr lang="en-US" sz="2000" strike="sngStrike"/>
                <a:t>B</a:t>
              </a:r>
              <a:r>
                <a:rPr lang="en-US" sz="2000"/>
                <a:t>B</a:t>
              </a:r>
              <a:endParaRPr lang="bg-BG" sz="2000" dirty="0"/>
            </a:p>
          </p:txBody>
        </p:sp>
      </p:grpSp>
    </p:spTree>
    <p:extLst>
      <p:ext uri="{BB962C8B-B14F-4D97-AF65-F5344CB8AC3E}">
        <p14:creationId xmlns:p14="http://schemas.microsoft.com/office/powerpoint/2010/main" val="1483684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Illegal moves</a:t>
            </a:r>
            <a:endParaRPr lang="bg-BG" dirty="0"/>
          </a:p>
        </p:txBody>
      </p:sp>
      <p:sp>
        <p:nvSpPr>
          <p:cNvPr id="3" name="Content Placeholder 2"/>
          <p:cNvSpPr>
            <a:spLocks noGrp="1"/>
          </p:cNvSpPr>
          <p:nvPr>
            <p:ph idx="1"/>
          </p:nvPr>
        </p:nvSpPr>
        <p:spPr/>
        <p:txBody>
          <a:bodyPr>
            <a:normAutofit/>
          </a:bodyPr>
          <a:lstStyle/>
          <a:p>
            <a:r>
              <a:rPr lang="en-US" dirty="0" smtClean="0"/>
              <a:t>A card cannot be moved more than once in the same day</a:t>
            </a:r>
          </a:p>
          <a:p>
            <a:r>
              <a:rPr lang="en-US" dirty="0" smtClean="0"/>
              <a:t>When </a:t>
            </a:r>
            <a:r>
              <a:rPr lang="en-US" dirty="0"/>
              <a:t>you pair to help a teammate both of you are allowed to move only one card. For example:</a:t>
            </a:r>
          </a:p>
          <a:p>
            <a:pPr marL="0" indent="0">
              <a:buNone/>
            </a:pPr>
            <a:endParaRPr lang="en-US" dirty="0"/>
          </a:p>
          <a:p>
            <a:pPr lvl="1"/>
            <a:r>
              <a:rPr lang="en-US" dirty="0"/>
              <a:t>Team member #20 has T and team member #23 has H. </a:t>
            </a:r>
          </a:p>
          <a:p>
            <a:pPr lvl="1"/>
            <a:r>
              <a:rPr lang="en-US" dirty="0"/>
              <a:t>They pair and #23 </a:t>
            </a:r>
            <a:r>
              <a:rPr lang="en-US" dirty="0" smtClean="0"/>
              <a:t>moves </a:t>
            </a:r>
            <a:r>
              <a:rPr lang="en-US" dirty="0"/>
              <a:t>the card that belongs to #20. </a:t>
            </a:r>
          </a:p>
          <a:p>
            <a:pPr lvl="1"/>
            <a:r>
              <a:rPr lang="en-US" dirty="0"/>
              <a:t>After that #20 has no </a:t>
            </a:r>
            <a:r>
              <a:rPr lang="en-US" dirty="0" smtClean="0"/>
              <a:t>T </a:t>
            </a:r>
            <a:r>
              <a:rPr lang="en-US" dirty="0"/>
              <a:t>left i.e. no card should be blocked and a new card started.</a:t>
            </a:r>
          </a:p>
          <a:p>
            <a:endParaRPr lang="bg-BG" dirty="0"/>
          </a:p>
        </p:txBody>
      </p:sp>
    </p:spTree>
    <p:extLst>
      <p:ext uri="{BB962C8B-B14F-4D97-AF65-F5344CB8AC3E}">
        <p14:creationId xmlns:p14="http://schemas.microsoft.com/office/powerpoint/2010/main" val="125864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t="11928" b="8876"/>
          <a:stretch/>
        </p:blipFill>
        <p:spPr>
          <a:xfrm>
            <a:off x="1267550" y="786384"/>
            <a:ext cx="9509407" cy="5321808"/>
          </a:xfrm>
          <a:prstGeom prst="rect">
            <a:avLst/>
          </a:prstGeom>
        </p:spPr>
      </p:pic>
      <p:sp>
        <p:nvSpPr>
          <p:cNvPr id="2" name="Title 1"/>
          <p:cNvSpPr>
            <a:spLocks noGrp="1"/>
          </p:cNvSpPr>
          <p:nvPr>
            <p:ph type="title"/>
          </p:nvPr>
        </p:nvSpPr>
        <p:spPr>
          <a:xfrm>
            <a:off x="609600" y="201485"/>
            <a:ext cx="10972800" cy="584899"/>
          </a:xfrm>
        </p:spPr>
        <p:txBody>
          <a:bodyPr>
            <a:normAutofit fontScale="90000"/>
          </a:bodyPr>
          <a:lstStyle/>
          <a:p>
            <a:r>
              <a:rPr lang="en-US" dirty="0"/>
              <a:t>If you have </a:t>
            </a:r>
            <a:r>
              <a:rPr lang="en-US" dirty="0" smtClean="0"/>
              <a:t>Heads (H) </a:t>
            </a:r>
            <a:r>
              <a:rPr lang="en-US" dirty="0">
                <a:latin typeface="Cambria" charset="0"/>
                <a:ea typeface="ＭＳ 明朝" charset="-128"/>
                <a:cs typeface="Times New Roman" charset="0"/>
              </a:rPr>
              <a:t>d</a:t>
            </a:r>
            <a:r>
              <a:rPr lang="en-US" dirty="0" smtClean="0">
                <a:latin typeface="Cambria" charset="0"/>
                <a:ea typeface="ＭＳ 明朝" charset="-128"/>
                <a:cs typeface="Times New Roman" charset="0"/>
              </a:rPr>
              <a:t>o only one </a:t>
            </a:r>
            <a:r>
              <a:rPr lang="en-US" dirty="0">
                <a:latin typeface="Cambria" charset="0"/>
                <a:ea typeface="ＭＳ 明朝" charset="-128"/>
                <a:cs typeface="Times New Roman" charset="0"/>
              </a:rPr>
              <a:t>of</a:t>
            </a:r>
            <a:r>
              <a:rPr lang="en-US" dirty="0" smtClean="0">
                <a:latin typeface="Cambria" charset="0"/>
                <a:ea typeface="ＭＳ 明朝" charset="-128"/>
                <a:cs typeface="Times New Roman" charset="0"/>
              </a:rPr>
              <a:t>:</a:t>
            </a:r>
            <a:endParaRPr lang="bg-BG" dirty="0"/>
          </a:p>
        </p:txBody>
      </p:sp>
      <p:grpSp>
        <p:nvGrpSpPr>
          <p:cNvPr id="8" name="Group 7"/>
          <p:cNvGrpSpPr/>
          <p:nvPr/>
        </p:nvGrpSpPr>
        <p:grpSpPr>
          <a:xfrm>
            <a:off x="2112264" y="1645920"/>
            <a:ext cx="1792224" cy="667512"/>
            <a:chOff x="2112264" y="1645920"/>
            <a:chExt cx="1792224" cy="667512"/>
          </a:xfrm>
        </p:grpSpPr>
        <p:sp>
          <p:nvSpPr>
            <p:cNvPr id="6" name="Rectangle 5"/>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7" name="TextBox 6"/>
            <p:cNvSpPr txBox="1"/>
            <p:nvPr/>
          </p:nvSpPr>
          <p:spPr>
            <a:xfrm>
              <a:off x="2752344" y="1773936"/>
              <a:ext cx="493776" cy="369332"/>
            </a:xfrm>
            <a:prstGeom prst="rect">
              <a:avLst/>
            </a:prstGeom>
            <a:noFill/>
          </p:spPr>
          <p:txBody>
            <a:bodyPr wrap="square" rtlCol="0">
              <a:spAutoFit/>
            </a:bodyPr>
            <a:lstStyle/>
            <a:p>
              <a:r>
                <a:rPr lang="en-US" dirty="0" smtClean="0"/>
                <a:t>#4</a:t>
              </a:r>
              <a:endParaRPr lang="bg-BG" dirty="0"/>
            </a:p>
          </p:txBody>
        </p:sp>
      </p:grpSp>
      <p:grpSp>
        <p:nvGrpSpPr>
          <p:cNvPr id="18" name="Group 17"/>
          <p:cNvGrpSpPr/>
          <p:nvPr/>
        </p:nvGrpSpPr>
        <p:grpSpPr>
          <a:xfrm>
            <a:off x="2161032" y="2666000"/>
            <a:ext cx="1792224" cy="667512"/>
            <a:chOff x="2112264" y="1645920"/>
            <a:chExt cx="1792224" cy="667512"/>
          </a:xfrm>
        </p:grpSpPr>
        <p:sp>
          <p:nvSpPr>
            <p:cNvPr id="19" name="Rectangle 18"/>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0" name="TextBox 19"/>
            <p:cNvSpPr txBox="1"/>
            <p:nvPr/>
          </p:nvSpPr>
          <p:spPr>
            <a:xfrm>
              <a:off x="2752344" y="1773936"/>
              <a:ext cx="493776" cy="369332"/>
            </a:xfrm>
            <a:prstGeom prst="rect">
              <a:avLst/>
            </a:prstGeom>
            <a:noFill/>
          </p:spPr>
          <p:txBody>
            <a:bodyPr wrap="square" rtlCol="0">
              <a:spAutoFit/>
            </a:bodyPr>
            <a:lstStyle/>
            <a:p>
              <a:r>
                <a:rPr lang="en-US" dirty="0" smtClean="0"/>
                <a:t>#5</a:t>
              </a:r>
              <a:endParaRPr lang="bg-BG" dirty="0"/>
            </a:p>
          </p:txBody>
        </p:sp>
      </p:grpSp>
      <p:grpSp>
        <p:nvGrpSpPr>
          <p:cNvPr id="21" name="Group 20"/>
          <p:cNvGrpSpPr/>
          <p:nvPr/>
        </p:nvGrpSpPr>
        <p:grpSpPr>
          <a:xfrm>
            <a:off x="2151888" y="3618500"/>
            <a:ext cx="1792224" cy="667512"/>
            <a:chOff x="2112264" y="1645920"/>
            <a:chExt cx="1792224" cy="667512"/>
          </a:xfrm>
        </p:grpSpPr>
        <p:sp>
          <p:nvSpPr>
            <p:cNvPr id="22" name="Rectangle 21"/>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3" name="TextBox 22"/>
            <p:cNvSpPr txBox="1"/>
            <p:nvPr/>
          </p:nvSpPr>
          <p:spPr>
            <a:xfrm>
              <a:off x="2752344" y="1773936"/>
              <a:ext cx="493776" cy="369332"/>
            </a:xfrm>
            <a:prstGeom prst="rect">
              <a:avLst/>
            </a:prstGeom>
            <a:noFill/>
          </p:spPr>
          <p:txBody>
            <a:bodyPr wrap="square" rtlCol="0">
              <a:spAutoFit/>
            </a:bodyPr>
            <a:lstStyle/>
            <a:p>
              <a:r>
                <a:rPr lang="en-US" dirty="0" smtClean="0"/>
                <a:t>#6</a:t>
              </a:r>
              <a:endParaRPr lang="bg-BG" dirty="0"/>
            </a:p>
          </p:txBody>
        </p:sp>
      </p:grpSp>
      <p:grpSp>
        <p:nvGrpSpPr>
          <p:cNvPr id="24" name="Group 23"/>
          <p:cNvGrpSpPr/>
          <p:nvPr/>
        </p:nvGrpSpPr>
        <p:grpSpPr>
          <a:xfrm>
            <a:off x="2151888" y="4545615"/>
            <a:ext cx="1792224" cy="667512"/>
            <a:chOff x="2112264" y="1645920"/>
            <a:chExt cx="1792224" cy="667512"/>
          </a:xfrm>
        </p:grpSpPr>
        <p:sp>
          <p:nvSpPr>
            <p:cNvPr id="25" name="Rectangle 24"/>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6" name="TextBox 25"/>
            <p:cNvSpPr txBox="1"/>
            <p:nvPr/>
          </p:nvSpPr>
          <p:spPr>
            <a:xfrm>
              <a:off x="2752344" y="1773936"/>
              <a:ext cx="493776" cy="369332"/>
            </a:xfrm>
            <a:prstGeom prst="rect">
              <a:avLst/>
            </a:prstGeom>
            <a:noFill/>
          </p:spPr>
          <p:txBody>
            <a:bodyPr wrap="square" rtlCol="0">
              <a:spAutoFit/>
            </a:bodyPr>
            <a:lstStyle/>
            <a:p>
              <a:r>
                <a:rPr lang="en-US" dirty="0" smtClean="0"/>
                <a:t>#7</a:t>
              </a:r>
              <a:endParaRPr lang="bg-BG" dirty="0"/>
            </a:p>
          </p:txBody>
        </p:sp>
      </p:grpSp>
      <p:grpSp>
        <p:nvGrpSpPr>
          <p:cNvPr id="36" name="Group 35"/>
          <p:cNvGrpSpPr/>
          <p:nvPr/>
        </p:nvGrpSpPr>
        <p:grpSpPr>
          <a:xfrm>
            <a:off x="4132371" y="1645919"/>
            <a:ext cx="1792224" cy="667513"/>
            <a:chOff x="4168947" y="1645919"/>
            <a:chExt cx="1792224" cy="667513"/>
          </a:xfrm>
        </p:grpSpPr>
        <p:grpSp>
          <p:nvGrpSpPr>
            <p:cNvPr id="15" name="Group 14"/>
            <p:cNvGrpSpPr/>
            <p:nvPr/>
          </p:nvGrpSpPr>
          <p:grpSpPr>
            <a:xfrm>
              <a:off x="4168947" y="1645920"/>
              <a:ext cx="1792224" cy="667512"/>
              <a:chOff x="2112264" y="1645920"/>
              <a:chExt cx="1792224" cy="667512"/>
            </a:xfrm>
          </p:grpSpPr>
          <p:sp>
            <p:nvSpPr>
              <p:cNvPr id="16" name="Rectangle 15"/>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7" name="TextBox 16"/>
              <p:cNvSpPr txBox="1"/>
              <p:nvPr/>
            </p:nvSpPr>
            <p:spPr>
              <a:xfrm>
                <a:off x="2752344" y="1773936"/>
                <a:ext cx="493776" cy="369332"/>
              </a:xfrm>
              <a:prstGeom prst="rect">
                <a:avLst/>
              </a:prstGeom>
              <a:noFill/>
            </p:spPr>
            <p:txBody>
              <a:bodyPr wrap="square" rtlCol="0">
                <a:spAutoFit/>
              </a:bodyPr>
              <a:lstStyle/>
              <a:p>
                <a:r>
                  <a:rPr lang="en-US" dirty="0" smtClean="0"/>
                  <a:t>#3</a:t>
                </a:r>
                <a:endParaRPr lang="bg-BG" dirty="0"/>
              </a:p>
            </p:txBody>
          </p:sp>
        </p:grpSp>
        <p:sp>
          <p:nvSpPr>
            <p:cNvPr id="30" name="TextBox 29"/>
            <p:cNvSpPr txBox="1"/>
            <p:nvPr/>
          </p:nvSpPr>
          <p:spPr>
            <a:xfrm>
              <a:off x="4168947" y="1645919"/>
              <a:ext cx="393193" cy="307777"/>
            </a:xfrm>
            <a:prstGeom prst="rect">
              <a:avLst/>
            </a:prstGeom>
            <a:noFill/>
          </p:spPr>
          <p:txBody>
            <a:bodyPr wrap="square" rtlCol="0">
              <a:spAutoFit/>
            </a:bodyPr>
            <a:lstStyle/>
            <a:p>
              <a:r>
                <a:rPr lang="en-US" sz="1400" smtClean="0"/>
                <a:t>DB</a:t>
              </a:r>
              <a:endParaRPr lang="bg-BG" sz="1400" dirty="0"/>
            </a:p>
          </p:txBody>
        </p:sp>
      </p:grpSp>
      <p:grpSp>
        <p:nvGrpSpPr>
          <p:cNvPr id="35" name="Group 34"/>
          <p:cNvGrpSpPr/>
          <p:nvPr/>
        </p:nvGrpSpPr>
        <p:grpSpPr>
          <a:xfrm>
            <a:off x="4099560" y="2666000"/>
            <a:ext cx="1815891" cy="703088"/>
            <a:chOff x="4145280" y="2666000"/>
            <a:chExt cx="1815891" cy="703088"/>
          </a:xfrm>
        </p:grpSpPr>
        <p:grpSp>
          <p:nvGrpSpPr>
            <p:cNvPr id="9" name="Group 8"/>
            <p:cNvGrpSpPr/>
            <p:nvPr/>
          </p:nvGrpSpPr>
          <p:grpSpPr>
            <a:xfrm>
              <a:off x="4168947" y="2666000"/>
              <a:ext cx="1792224" cy="667512"/>
              <a:chOff x="2112264" y="1645920"/>
              <a:chExt cx="1792224" cy="667512"/>
            </a:xfrm>
          </p:grpSpPr>
          <p:sp>
            <p:nvSpPr>
              <p:cNvPr id="10" name="Rectangle 9"/>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1" name="TextBox 10"/>
              <p:cNvSpPr txBox="1"/>
              <p:nvPr/>
            </p:nvSpPr>
            <p:spPr>
              <a:xfrm>
                <a:off x="2752344" y="1773936"/>
                <a:ext cx="493776" cy="369332"/>
              </a:xfrm>
              <a:prstGeom prst="rect">
                <a:avLst/>
              </a:prstGeom>
              <a:noFill/>
            </p:spPr>
            <p:txBody>
              <a:bodyPr wrap="square" rtlCol="0">
                <a:spAutoFit/>
              </a:bodyPr>
              <a:lstStyle/>
              <a:p>
                <a:r>
                  <a:rPr lang="en-US" dirty="0" smtClean="0"/>
                  <a:t>#2</a:t>
                </a:r>
                <a:endParaRPr lang="bg-BG" dirty="0"/>
              </a:p>
            </p:txBody>
          </p:sp>
        </p:grpSp>
        <p:sp>
          <p:nvSpPr>
            <p:cNvPr id="28" name="TextBox 27"/>
            <p:cNvSpPr txBox="1"/>
            <p:nvPr/>
          </p:nvSpPr>
          <p:spPr>
            <a:xfrm>
              <a:off x="4145280" y="2999756"/>
              <a:ext cx="274320" cy="369332"/>
            </a:xfrm>
            <a:prstGeom prst="rect">
              <a:avLst/>
            </a:prstGeom>
            <a:noFill/>
          </p:spPr>
          <p:txBody>
            <a:bodyPr wrap="square" rtlCol="0">
              <a:spAutoFit/>
            </a:bodyPr>
            <a:lstStyle/>
            <a:p>
              <a:r>
                <a:rPr lang="en-US" smtClean="0"/>
                <a:t>B</a:t>
              </a:r>
              <a:endParaRPr lang="bg-BG" dirty="0"/>
            </a:p>
          </p:txBody>
        </p:sp>
        <p:sp>
          <p:nvSpPr>
            <p:cNvPr id="31" name="TextBox 30"/>
            <p:cNvSpPr txBox="1"/>
            <p:nvPr/>
          </p:nvSpPr>
          <p:spPr>
            <a:xfrm>
              <a:off x="4177283" y="2678990"/>
              <a:ext cx="393193" cy="307777"/>
            </a:xfrm>
            <a:prstGeom prst="rect">
              <a:avLst/>
            </a:prstGeom>
            <a:noFill/>
          </p:spPr>
          <p:txBody>
            <a:bodyPr wrap="square" rtlCol="0">
              <a:spAutoFit/>
            </a:bodyPr>
            <a:lstStyle/>
            <a:p>
              <a:r>
                <a:rPr lang="en-US" sz="1400" dirty="0" smtClean="0"/>
                <a:t>DB</a:t>
              </a:r>
              <a:endParaRPr lang="bg-BG" sz="1400" dirty="0"/>
            </a:p>
          </p:txBody>
        </p:sp>
      </p:grpSp>
      <p:grpSp>
        <p:nvGrpSpPr>
          <p:cNvPr id="34" name="Group 33"/>
          <p:cNvGrpSpPr/>
          <p:nvPr/>
        </p:nvGrpSpPr>
        <p:grpSpPr>
          <a:xfrm>
            <a:off x="6123262" y="3618500"/>
            <a:ext cx="1792224" cy="667512"/>
            <a:chOff x="6141550" y="3618500"/>
            <a:chExt cx="1792224" cy="667512"/>
          </a:xfrm>
        </p:grpSpPr>
        <p:sp>
          <p:nvSpPr>
            <p:cNvPr id="13" name="Rectangle 12"/>
            <p:cNvSpPr/>
            <p:nvPr/>
          </p:nvSpPr>
          <p:spPr>
            <a:xfrm>
              <a:off x="6141550" y="361850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4" name="TextBox 13"/>
            <p:cNvSpPr txBox="1"/>
            <p:nvPr/>
          </p:nvSpPr>
          <p:spPr>
            <a:xfrm>
              <a:off x="6781630" y="3746516"/>
              <a:ext cx="493776" cy="369332"/>
            </a:xfrm>
            <a:prstGeom prst="rect">
              <a:avLst/>
            </a:prstGeom>
            <a:noFill/>
          </p:spPr>
          <p:txBody>
            <a:bodyPr wrap="square" rtlCol="0">
              <a:spAutoFit/>
            </a:bodyPr>
            <a:lstStyle/>
            <a:p>
              <a:r>
                <a:rPr lang="en-US" smtClean="0"/>
                <a:t>#1</a:t>
              </a:r>
              <a:endParaRPr lang="bg-BG" dirty="0"/>
            </a:p>
          </p:txBody>
        </p:sp>
        <p:sp>
          <p:nvSpPr>
            <p:cNvPr id="32" name="TextBox 31"/>
            <p:cNvSpPr txBox="1"/>
            <p:nvPr/>
          </p:nvSpPr>
          <p:spPr>
            <a:xfrm>
              <a:off x="6187270" y="3652062"/>
              <a:ext cx="393193" cy="307777"/>
            </a:xfrm>
            <a:prstGeom prst="rect">
              <a:avLst/>
            </a:prstGeom>
            <a:noFill/>
          </p:spPr>
          <p:txBody>
            <a:bodyPr wrap="square" rtlCol="0">
              <a:spAutoFit/>
            </a:bodyPr>
            <a:lstStyle/>
            <a:p>
              <a:r>
                <a:rPr lang="en-US" sz="1400" dirty="0" smtClean="0"/>
                <a:t>XY</a:t>
              </a:r>
              <a:endParaRPr lang="bg-BG" sz="1400" dirty="0"/>
            </a:p>
          </p:txBody>
        </p:sp>
      </p:grpSp>
      <p:sp>
        <p:nvSpPr>
          <p:cNvPr id="29" name="Right Arrow 28"/>
          <p:cNvSpPr/>
          <p:nvPr/>
        </p:nvSpPr>
        <p:spPr>
          <a:xfrm>
            <a:off x="5751576" y="2752831"/>
            <a:ext cx="1855686" cy="53949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Unblock &amp; Advance </a:t>
            </a:r>
            <a:endParaRPr lang="bg-BG" sz="1400" dirty="0"/>
          </a:p>
        </p:txBody>
      </p:sp>
      <p:sp>
        <p:nvSpPr>
          <p:cNvPr id="27" name="Right Arrow 26"/>
          <p:cNvSpPr/>
          <p:nvPr/>
        </p:nvSpPr>
        <p:spPr>
          <a:xfrm>
            <a:off x="5751576" y="1773936"/>
            <a:ext cx="1143000" cy="53949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t>Advance </a:t>
            </a:r>
            <a:endParaRPr lang="bg-BG" sz="1400" dirty="0"/>
          </a:p>
        </p:txBody>
      </p:sp>
      <p:sp>
        <p:nvSpPr>
          <p:cNvPr id="37" name="Right Arrow 36"/>
          <p:cNvSpPr/>
          <p:nvPr/>
        </p:nvSpPr>
        <p:spPr>
          <a:xfrm>
            <a:off x="3788090" y="3746516"/>
            <a:ext cx="1855686" cy="53949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Start a new card </a:t>
            </a:r>
            <a:endParaRPr lang="bg-BG" sz="1400" dirty="0"/>
          </a:p>
        </p:txBody>
      </p:sp>
      <p:sp>
        <p:nvSpPr>
          <p:cNvPr id="38" name="Right Arrow 37"/>
          <p:cNvSpPr/>
          <p:nvPr/>
        </p:nvSpPr>
        <p:spPr>
          <a:xfrm>
            <a:off x="7607262" y="3682508"/>
            <a:ext cx="1855686" cy="53949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Help somebody else</a:t>
            </a:r>
            <a:endParaRPr lang="bg-BG" sz="1400" dirty="0"/>
          </a:p>
        </p:txBody>
      </p:sp>
      <p:sp>
        <p:nvSpPr>
          <p:cNvPr id="39" name="TextBox 38"/>
          <p:cNvSpPr txBox="1"/>
          <p:nvPr/>
        </p:nvSpPr>
        <p:spPr>
          <a:xfrm>
            <a:off x="4111329" y="2988302"/>
            <a:ext cx="274320" cy="369332"/>
          </a:xfrm>
          <a:prstGeom prst="rect">
            <a:avLst/>
          </a:prstGeom>
          <a:noFill/>
        </p:spPr>
        <p:txBody>
          <a:bodyPr wrap="square" rtlCol="0">
            <a:spAutoFit/>
          </a:bodyPr>
          <a:lstStyle/>
          <a:p>
            <a:r>
              <a:rPr lang="en-US" dirty="0"/>
              <a:t>|</a:t>
            </a:r>
            <a:endParaRPr lang="bg-BG" dirty="0"/>
          </a:p>
        </p:txBody>
      </p:sp>
      <p:sp>
        <p:nvSpPr>
          <p:cNvPr id="40" name="TextBox 39"/>
          <p:cNvSpPr txBox="1"/>
          <p:nvPr/>
        </p:nvSpPr>
        <p:spPr>
          <a:xfrm>
            <a:off x="4128515" y="3636062"/>
            <a:ext cx="393193" cy="307777"/>
          </a:xfrm>
          <a:prstGeom prst="rect">
            <a:avLst/>
          </a:prstGeom>
          <a:noFill/>
        </p:spPr>
        <p:txBody>
          <a:bodyPr wrap="square" rtlCol="0">
            <a:spAutoFit/>
          </a:bodyPr>
          <a:lstStyle/>
          <a:p>
            <a:r>
              <a:rPr lang="en-US" sz="1400" dirty="0" smtClean="0"/>
              <a:t>DB</a:t>
            </a:r>
            <a:endParaRPr lang="bg-BG" sz="1400" dirty="0"/>
          </a:p>
        </p:txBody>
      </p:sp>
      <p:sp>
        <p:nvSpPr>
          <p:cNvPr id="41" name="Oval 40"/>
          <p:cNvSpPr/>
          <p:nvPr/>
        </p:nvSpPr>
        <p:spPr>
          <a:xfrm>
            <a:off x="6135624" y="3636062"/>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42" name="Oval 41"/>
          <p:cNvSpPr/>
          <p:nvPr/>
        </p:nvSpPr>
        <p:spPr>
          <a:xfrm>
            <a:off x="4111329" y="3636061"/>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43" name="TextBox 42"/>
          <p:cNvSpPr txBox="1"/>
          <p:nvPr/>
        </p:nvSpPr>
        <p:spPr>
          <a:xfrm>
            <a:off x="5200526" y="914400"/>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
        <p:nvSpPr>
          <p:cNvPr id="44" name="TextBox 43"/>
          <p:cNvSpPr txBox="1"/>
          <p:nvPr/>
        </p:nvSpPr>
        <p:spPr>
          <a:xfrm>
            <a:off x="7138126" y="913814"/>
            <a:ext cx="383177" cy="400110"/>
          </a:xfrm>
          <a:prstGeom prst="rect">
            <a:avLst/>
          </a:prstGeom>
          <a:noFill/>
        </p:spPr>
        <p:txBody>
          <a:bodyPr wrap="square" rtlCol="0">
            <a:spAutoFit/>
          </a:bodyPr>
          <a:lstStyle/>
          <a:p>
            <a:r>
              <a:rPr lang="en-US" sz="2000" b="1" dirty="0" smtClean="0">
                <a:solidFill>
                  <a:srgbClr val="FF0000"/>
                </a:solidFill>
              </a:rPr>
              <a:t>4</a:t>
            </a:r>
            <a:endParaRPr lang="bg-BG" sz="2000" b="1" dirty="0">
              <a:solidFill>
                <a:srgbClr val="FF0000"/>
              </a:solidFill>
            </a:endParaRPr>
          </a:p>
        </p:txBody>
      </p:sp>
      <p:sp>
        <p:nvSpPr>
          <p:cNvPr id="45" name="Left Arrow 44"/>
          <p:cNvSpPr/>
          <p:nvPr/>
        </p:nvSpPr>
        <p:spPr>
          <a:xfrm>
            <a:off x="3925824" y="4709357"/>
            <a:ext cx="4286843" cy="426982"/>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XY </a:t>
            </a:r>
            <a:r>
              <a:rPr lang="en-US" sz="1400" dirty="0" err="1" smtClean="0"/>
              <a:t>shoould</a:t>
            </a:r>
            <a:r>
              <a:rPr lang="en-US" sz="1400" dirty="0" smtClean="0"/>
              <a:t> not block a card  and start a new card!</a:t>
            </a:r>
            <a:endParaRPr lang="bg-BG" sz="1400" dirty="0"/>
          </a:p>
        </p:txBody>
      </p:sp>
      <p:grpSp>
        <p:nvGrpSpPr>
          <p:cNvPr id="3" name="Group 2"/>
          <p:cNvGrpSpPr/>
          <p:nvPr/>
        </p:nvGrpSpPr>
        <p:grpSpPr>
          <a:xfrm>
            <a:off x="5394731" y="3620992"/>
            <a:ext cx="384048" cy="323777"/>
            <a:chOff x="5257083" y="3620992"/>
            <a:chExt cx="384048" cy="323777"/>
          </a:xfrm>
        </p:grpSpPr>
        <p:sp>
          <p:nvSpPr>
            <p:cNvPr id="46" name="Oval 45"/>
            <p:cNvSpPr/>
            <p:nvPr/>
          </p:nvSpPr>
          <p:spPr>
            <a:xfrm>
              <a:off x="5257083" y="3620992"/>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48" name="TextBox 47"/>
            <p:cNvSpPr txBox="1"/>
            <p:nvPr/>
          </p:nvSpPr>
          <p:spPr>
            <a:xfrm>
              <a:off x="5333060" y="3623383"/>
              <a:ext cx="241332" cy="307777"/>
            </a:xfrm>
            <a:prstGeom prst="rect">
              <a:avLst/>
            </a:prstGeom>
            <a:noFill/>
          </p:spPr>
          <p:txBody>
            <a:bodyPr wrap="square" rtlCol="0">
              <a:spAutoFit/>
            </a:bodyPr>
            <a:lstStyle/>
            <a:p>
              <a:r>
                <a:rPr lang="en-US" sz="1400" dirty="0" smtClean="0"/>
                <a:t>2</a:t>
              </a:r>
              <a:endParaRPr lang="bg-BG" sz="1400" dirty="0"/>
            </a:p>
          </p:txBody>
        </p:sp>
      </p:grpSp>
      <p:grpSp>
        <p:nvGrpSpPr>
          <p:cNvPr id="49" name="Group 48"/>
          <p:cNvGrpSpPr/>
          <p:nvPr/>
        </p:nvGrpSpPr>
        <p:grpSpPr>
          <a:xfrm>
            <a:off x="9371890" y="3920880"/>
            <a:ext cx="384048" cy="323777"/>
            <a:chOff x="5257083" y="3620992"/>
            <a:chExt cx="384048" cy="323777"/>
          </a:xfrm>
        </p:grpSpPr>
        <p:sp>
          <p:nvSpPr>
            <p:cNvPr id="50" name="Oval 49"/>
            <p:cNvSpPr/>
            <p:nvPr/>
          </p:nvSpPr>
          <p:spPr>
            <a:xfrm>
              <a:off x="5257083" y="3620992"/>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51" name="TextBox 50"/>
            <p:cNvSpPr txBox="1"/>
            <p:nvPr/>
          </p:nvSpPr>
          <p:spPr>
            <a:xfrm>
              <a:off x="5333060" y="3623383"/>
              <a:ext cx="241332" cy="307777"/>
            </a:xfrm>
            <a:prstGeom prst="rect">
              <a:avLst/>
            </a:prstGeom>
            <a:noFill/>
          </p:spPr>
          <p:txBody>
            <a:bodyPr wrap="square" rtlCol="0">
              <a:spAutoFit/>
            </a:bodyPr>
            <a:lstStyle/>
            <a:p>
              <a:r>
                <a:rPr lang="en-US" sz="1400" dirty="0"/>
                <a:t>5</a:t>
              </a:r>
              <a:endParaRPr lang="bg-BG" sz="1400" dirty="0"/>
            </a:p>
          </p:txBody>
        </p:sp>
      </p:grpSp>
    </p:spTree>
    <p:extLst>
      <p:ext uri="{BB962C8B-B14F-4D97-AF65-F5344CB8AC3E}">
        <p14:creationId xmlns:p14="http://schemas.microsoft.com/office/powerpoint/2010/main" val="169353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4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065 -0.00301 L 0.16263 2.59259E-6 " pathEditMode="relative" ptsTypes="AA">
                                      <p:cBhvr>
                                        <p:cTn id="18" dur="2000" fill="hold"/>
                                        <p:tgtEl>
                                          <p:spTgt spid="3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1" nodeType="clickEffect">
                                  <p:stCondLst>
                                    <p:cond delay="0"/>
                                  </p:stCondLst>
                                  <p:childTnLst>
                                    <p:animScale>
                                      <p:cBhvr>
                                        <p:cTn id="26" dur="2000" fill="hold"/>
                                        <p:tgtEl>
                                          <p:spTgt spid="44"/>
                                        </p:tgtEl>
                                      </p:cBhvr>
                                      <p:by x="150000" y="150000"/>
                                    </p:animScale>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 0 L 0.16328 0 " pathEditMode="relative" ptsTypes="AA">
                                      <p:cBhvr>
                                        <p:cTn id="38" dur="2000" fill="hold"/>
                                        <p:tgtEl>
                                          <p:spTgt spid="39"/>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16328 0 " pathEditMode="relative" ptsTypes="AA">
                                      <p:cBhvr>
                                        <p:cTn id="40" dur="2000" fill="hold"/>
                                        <p:tgtEl>
                                          <p:spTgt spid="35"/>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0" nodeType="clickEffect">
                                  <p:stCondLst>
                                    <p:cond delay="0"/>
                                  </p:stCondLst>
                                  <p:childTnLst>
                                    <p:animScale>
                                      <p:cBhvr>
                                        <p:cTn id="48" dur="2000" fill="hold"/>
                                        <p:tgtEl>
                                          <p:spTgt spid="43"/>
                                        </p:tgtEl>
                                      </p:cBhvr>
                                      <p:by x="150000" y="150000"/>
                                    </p:animScale>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00326 0.00115 L 0.16029 0.00115 " pathEditMode="relative" ptsTypes="AA">
                                      <p:cBhvr>
                                        <p:cTn id="56" dur="2000" fill="hold"/>
                                        <p:tgtEl>
                                          <p:spTgt spid="21"/>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grpId="1" nodeType="clickEffect">
                                  <p:stCondLst>
                                    <p:cond delay="0"/>
                                  </p:stCondLst>
                                  <p:childTnLst>
                                    <p:animMotion origin="layout" path="M 0 0 L 0.15899 0 " pathEditMode="relative" ptsTypes="AA">
                                      <p:cBhvr>
                                        <p:cTn id="84" dur="2000" fill="hold"/>
                                        <p:tgtEl>
                                          <p:spTgt spid="41"/>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15899 0 " pathEditMode="relative" ptsTypes="AA">
                                      <p:cBhvr>
                                        <p:cTn id="86" dur="2000" fill="hold"/>
                                        <p:tgtEl>
                                          <p:spTgt spid="34"/>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7" grpId="0" animBg="1"/>
      <p:bldP spid="27" grpId="1" animBg="1"/>
      <p:bldP spid="37" grpId="0" animBg="1"/>
      <p:bldP spid="37" grpId="1" animBg="1"/>
      <p:bldP spid="38" grpId="0" animBg="1"/>
      <p:bldP spid="38" grpId="1" animBg="1"/>
      <p:bldP spid="39" grpId="0"/>
      <p:bldP spid="39" grpId="1"/>
      <p:bldP spid="40" grpId="0"/>
      <p:bldP spid="41" grpId="0" animBg="1"/>
      <p:bldP spid="41" grpId="1" animBg="1"/>
      <p:bldP spid="42" grpId="0" animBg="1"/>
      <p:bldP spid="43" grpId="0"/>
      <p:bldP spid="44" grpId="0"/>
      <p:bldP spid="44" grpId="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2">
            <a:extLst>
              <a:ext uri="{28A0092B-C50C-407E-A947-70E740481C1C}">
                <a14:useLocalDpi xmlns:a14="http://schemas.microsoft.com/office/drawing/2010/main" val="0"/>
              </a:ext>
            </a:extLst>
          </a:blip>
          <a:srcRect t="11928" b="8876"/>
          <a:stretch/>
        </p:blipFill>
        <p:spPr>
          <a:xfrm>
            <a:off x="1267550" y="786384"/>
            <a:ext cx="9509407" cy="5321808"/>
          </a:xfrm>
          <a:prstGeom prst="rect">
            <a:avLst/>
          </a:prstGeom>
        </p:spPr>
      </p:pic>
      <p:sp>
        <p:nvSpPr>
          <p:cNvPr id="2" name="Title 1"/>
          <p:cNvSpPr>
            <a:spLocks noGrp="1"/>
          </p:cNvSpPr>
          <p:nvPr>
            <p:ph type="title"/>
          </p:nvPr>
        </p:nvSpPr>
        <p:spPr>
          <a:xfrm>
            <a:off x="609600" y="201485"/>
            <a:ext cx="10972800" cy="584899"/>
          </a:xfrm>
        </p:spPr>
        <p:txBody>
          <a:bodyPr>
            <a:normAutofit fontScale="90000"/>
          </a:bodyPr>
          <a:lstStyle/>
          <a:p>
            <a:r>
              <a:rPr lang="en-US" dirty="0"/>
              <a:t>If you have </a:t>
            </a:r>
            <a:r>
              <a:rPr lang="en-US" dirty="0" smtClean="0"/>
              <a:t>Tails (T) do both</a:t>
            </a:r>
            <a:r>
              <a:rPr lang="mr-IN" dirty="0" smtClean="0"/>
              <a:t>…</a:t>
            </a:r>
            <a:endParaRPr lang="bg-BG" dirty="0"/>
          </a:p>
        </p:txBody>
      </p:sp>
      <p:grpSp>
        <p:nvGrpSpPr>
          <p:cNvPr id="8" name="Group 7"/>
          <p:cNvGrpSpPr/>
          <p:nvPr/>
        </p:nvGrpSpPr>
        <p:grpSpPr>
          <a:xfrm>
            <a:off x="2112264" y="1645920"/>
            <a:ext cx="1792224" cy="667512"/>
            <a:chOff x="2112264" y="1645920"/>
            <a:chExt cx="1792224" cy="667512"/>
          </a:xfrm>
        </p:grpSpPr>
        <p:sp>
          <p:nvSpPr>
            <p:cNvPr id="6" name="Rectangle 5"/>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7" name="TextBox 6"/>
            <p:cNvSpPr txBox="1"/>
            <p:nvPr/>
          </p:nvSpPr>
          <p:spPr>
            <a:xfrm>
              <a:off x="2752344" y="1773936"/>
              <a:ext cx="493776" cy="369332"/>
            </a:xfrm>
            <a:prstGeom prst="rect">
              <a:avLst/>
            </a:prstGeom>
            <a:noFill/>
          </p:spPr>
          <p:txBody>
            <a:bodyPr wrap="square" rtlCol="0">
              <a:spAutoFit/>
            </a:bodyPr>
            <a:lstStyle/>
            <a:p>
              <a:r>
                <a:rPr lang="en-US" dirty="0" smtClean="0"/>
                <a:t>#4</a:t>
              </a:r>
              <a:endParaRPr lang="bg-BG" dirty="0"/>
            </a:p>
          </p:txBody>
        </p:sp>
      </p:grpSp>
      <p:grpSp>
        <p:nvGrpSpPr>
          <p:cNvPr id="18" name="Group 17"/>
          <p:cNvGrpSpPr/>
          <p:nvPr/>
        </p:nvGrpSpPr>
        <p:grpSpPr>
          <a:xfrm>
            <a:off x="2161032" y="2666000"/>
            <a:ext cx="1792224" cy="667512"/>
            <a:chOff x="2112264" y="1645920"/>
            <a:chExt cx="1792224" cy="667512"/>
          </a:xfrm>
        </p:grpSpPr>
        <p:sp>
          <p:nvSpPr>
            <p:cNvPr id="19" name="Rectangle 18"/>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0" name="TextBox 19"/>
            <p:cNvSpPr txBox="1"/>
            <p:nvPr/>
          </p:nvSpPr>
          <p:spPr>
            <a:xfrm>
              <a:off x="2752344" y="1773936"/>
              <a:ext cx="493776" cy="369332"/>
            </a:xfrm>
            <a:prstGeom prst="rect">
              <a:avLst/>
            </a:prstGeom>
            <a:noFill/>
          </p:spPr>
          <p:txBody>
            <a:bodyPr wrap="square" rtlCol="0">
              <a:spAutoFit/>
            </a:bodyPr>
            <a:lstStyle/>
            <a:p>
              <a:r>
                <a:rPr lang="en-US" dirty="0" smtClean="0"/>
                <a:t>#5</a:t>
              </a:r>
              <a:endParaRPr lang="bg-BG" dirty="0"/>
            </a:p>
          </p:txBody>
        </p:sp>
      </p:grpSp>
      <p:grpSp>
        <p:nvGrpSpPr>
          <p:cNvPr id="21" name="Group 20"/>
          <p:cNvGrpSpPr/>
          <p:nvPr/>
        </p:nvGrpSpPr>
        <p:grpSpPr>
          <a:xfrm>
            <a:off x="2151888" y="3618500"/>
            <a:ext cx="1792224" cy="667512"/>
            <a:chOff x="2112264" y="1645920"/>
            <a:chExt cx="1792224" cy="667512"/>
          </a:xfrm>
        </p:grpSpPr>
        <p:sp>
          <p:nvSpPr>
            <p:cNvPr id="22" name="Rectangle 21"/>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3" name="TextBox 22"/>
            <p:cNvSpPr txBox="1"/>
            <p:nvPr/>
          </p:nvSpPr>
          <p:spPr>
            <a:xfrm>
              <a:off x="2752344" y="1773936"/>
              <a:ext cx="493776" cy="369332"/>
            </a:xfrm>
            <a:prstGeom prst="rect">
              <a:avLst/>
            </a:prstGeom>
            <a:noFill/>
          </p:spPr>
          <p:txBody>
            <a:bodyPr wrap="square" rtlCol="0">
              <a:spAutoFit/>
            </a:bodyPr>
            <a:lstStyle/>
            <a:p>
              <a:r>
                <a:rPr lang="en-US" dirty="0" smtClean="0"/>
                <a:t>#6</a:t>
              </a:r>
              <a:endParaRPr lang="bg-BG" dirty="0"/>
            </a:p>
          </p:txBody>
        </p:sp>
      </p:grpSp>
      <p:grpSp>
        <p:nvGrpSpPr>
          <p:cNvPr id="24" name="Group 23"/>
          <p:cNvGrpSpPr/>
          <p:nvPr/>
        </p:nvGrpSpPr>
        <p:grpSpPr>
          <a:xfrm>
            <a:off x="2151888" y="4545615"/>
            <a:ext cx="1792224" cy="667512"/>
            <a:chOff x="2112264" y="1645920"/>
            <a:chExt cx="1792224" cy="667512"/>
          </a:xfrm>
        </p:grpSpPr>
        <p:sp>
          <p:nvSpPr>
            <p:cNvPr id="25" name="Rectangle 24"/>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6" name="TextBox 25"/>
            <p:cNvSpPr txBox="1"/>
            <p:nvPr/>
          </p:nvSpPr>
          <p:spPr>
            <a:xfrm>
              <a:off x="2752344" y="1773936"/>
              <a:ext cx="493776" cy="369332"/>
            </a:xfrm>
            <a:prstGeom prst="rect">
              <a:avLst/>
            </a:prstGeom>
            <a:noFill/>
          </p:spPr>
          <p:txBody>
            <a:bodyPr wrap="square" rtlCol="0">
              <a:spAutoFit/>
            </a:bodyPr>
            <a:lstStyle/>
            <a:p>
              <a:r>
                <a:rPr lang="en-US" dirty="0" smtClean="0"/>
                <a:t>#7</a:t>
              </a:r>
              <a:endParaRPr lang="bg-BG" dirty="0"/>
            </a:p>
          </p:txBody>
        </p:sp>
      </p:grpSp>
      <p:grpSp>
        <p:nvGrpSpPr>
          <p:cNvPr id="36" name="Group 35"/>
          <p:cNvGrpSpPr/>
          <p:nvPr/>
        </p:nvGrpSpPr>
        <p:grpSpPr>
          <a:xfrm>
            <a:off x="4132371" y="1645919"/>
            <a:ext cx="1792224" cy="667513"/>
            <a:chOff x="4168947" y="1645919"/>
            <a:chExt cx="1792224" cy="667513"/>
          </a:xfrm>
        </p:grpSpPr>
        <p:grpSp>
          <p:nvGrpSpPr>
            <p:cNvPr id="15" name="Group 14"/>
            <p:cNvGrpSpPr/>
            <p:nvPr/>
          </p:nvGrpSpPr>
          <p:grpSpPr>
            <a:xfrm>
              <a:off x="4168947" y="1645920"/>
              <a:ext cx="1792224" cy="667512"/>
              <a:chOff x="2112264" y="1645920"/>
              <a:chExt cx="1792224" cy="667512"/>
            </a:xfrm>
          </p:grpSpPr>
          <p:sp>
            <p:nvSpPr>
              <p:cNvPr id="16" name="Rectangle 15"/>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7" name="TextBox 16"/>
              <p:cNvSpPr txBox="1"/>
              <p:nvPr/>
            </p:nvSpPr>
            <p:spPr>
              <a:xfrm>
                <a:off x="2752344" y="1773936"/>
                <a:ext cx="493776" cy="369332"/>
              </a:xfrm>
              <a:prstGeom prst="rect">
                <a:avLst/>
              </a:prstGeom>
              <a:noFill/>
            </p:spPr>
            <p:txBody>
              <a:bodyPr wrap="square" rtlCol="0">
                <a:spAutoFit/>
              </a:bodyPr>
              <a:lstStyle/>
              <a:p>
                <a:r>
                  <a:rPr lang="en-US" dirty="0" smtClean="0"/>
                  <a:t>#3</a:t>
                </a:r>
                <a:endParaRPr lang="bg-BG" dirty="0"/>
              </a:p>
            </p:txBody>
          </p:sp>
        </p:grpSp>
        <p:sp>
          <p:nvSpPr>
            <p:cNvPr id="30" name="TextBox 29"/>
            <p:cNvSpPr txBox="1"/>
            <p:nvPr/>
          </p:nvSpPr>
          <p:spPr>
            <a:xfrm>
              <a:off x="4168947" y="1645919"/>
              <a:ext cx="393193" cy="307777"/>
            </a:xfrm>
            <a:prstGeom prst="rect">
              <a:avLst/>
            </a:prstGeom>
            <a:noFill/>
          </p:spPr>
          <p:txBody>
            <a:bodyPr wrap="square" rtlCol="0">
              <a:spAutoFit/>
            </a:bodyPr>
            <a:lstStyle/>
            <a:p>
              <a:r>
                <a:rPr lang="en-US" sz="1400" smtClean="0"/>
                <a:t>DB</a:t>
              </a:r>
              <a:endParaRPr lang="bg-BG" sz="1400" dirty="0"/>
            </a:p>
          </p:txBody>
        </p:sp>
      </p:grpSp>
      <p:grpSp>
        <p:nvGrpSpPr>
          <p:cNvPr id="35" name="Group 34"/>
          <p:cNvGrpSpPr/>
          <p:nvPr/>
        </p:nvGrpSpPr>
        <p:grpSpPr>
          <a:xfrm>
            <a:off x="4123227" y="2666000"/>
            <a:ext cx="1792224" cy="667512"/>
            <a:chOff x="4168947" y="2666000"/>
            <a:chExt cx="1792224" cy="667512"/>
          </a:xfrm>
        </p:grpSpPr>
        <p:grpSp>
          <p:nvGrpSpPr>
            <p:cNvPr id="9" name="Group 8"/>
            <p:cNvGrpSpPr/>
            <p:nvPr/>
          </p:nvGrpSpPr>
          <p:grpSpPr>
            <a:xfrm>
              <a:off x="4168947" y="2666000"/>
              <a:ext cx="1792224" cy="667512"/>
              <a:chOff x="2112264" y="1645920"/>
              <a:chExt cx="1792224" cy="667512"/>
            </a:xfrm>
          </p:grpSpPr>
          <p:sp>
            <p:nvSpPr>
              <p:cNvPr id="10" name="Rectangle 9"/>
              <p:cNvSpPr/>
              <p:nvPr/>
            </p:nvSpPr>
            <p:spPr>
              <a:xfrm>
                <a:off x="2112264" y="1645920"/>
                <a:ext cx="1792224" cy="66751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1" name="TextBox 10"/>
              <p:cNvSpPr txBox="1"/>
              <p:nvPr/>
            </p:nvSpPr>
            <p:spPr>
              <a:xfrm>
                <a:off x="2752344" y="1773936"/>
                <a:ext cx="493776" cy="369332"/>
              </a:xfrm>
              <a:prstGeom prst="rect">
                <a:avLst/>
              </a:prstGeom>
              <a:noFill/>
            </p:spPr>
            <p:txBody>
              <a:bodyPr wrap="square" rtlCol="0">
                <a:spAutoFit/>
              </a:bodyPr>
              <a:lstStyle/>
              <a:p>
                <a:r>
                  <a:rPr lang="en-US" dirty="0" smtClean="0"/>
                  <a:t>#2</a:t>
                </a:r>
                <a:endParaRPr lang="bg-BG" dirty="0"/>
              </a:p>
            </p:txBody>
          </p:sp>
        </p:grpSp>
        <p:sp>
          <p:nvSpPr>
            <p:cNvPr id="31" name="TextBox 30"/>
            <p:cNvSpPr txBox="1"/>
            <p:nvPr/>
          </p:nvSpPr>
          <p:spPr>
            <a:xfrm>
              <a:off x="4177283" y="2678990"/>
              <a:ext cx="393193" cy="307777"/>
            </a:xfrm>
            <a:prstGeom prst="rect">
              <a:avLst/>
            </a:prstGeom>
            <a:noFill/>
          </p:spPr>
          <p:txBody>
            <a:bodyPr wrap="square" rtlCol="0">
              <a:spAutoFit/>
            </a:bodyPr>
            <a:lstStyle/>
            <a:p>
              <a:r>
                <a:rPr lang="en-US" sz="1400" dirty="0" smtClean="0"/>
                <a:t>DB</a:t>
              </a:r>
              <a:endParaRPr lang="bg-BG" sz="1400" dirty="0"/>
            </a:p>
          </p:txBody>
        </p:sp>
      </p:grpSp>
      <p:sp>
        <p:nvSpPr>
          <p:cNvPr id="37" name="Right Arrow 36"/>
          <p:cNvSpPr/>
          <p:nvPr/>
        </p:nvSpPr>
        <p:spPr>
          <a:xfrm>
            <a:off x="3788090" y="3746516"/>
            <a:ext cx="1855686" cy="53949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Start a new card </a:t>
            </a:r>
            <a:endParaRPr lang="bg-BG" sz="1400" dirty="0"/>
          </a:p>
        </p:txBody>
      </p:sp>
      <p:sp>
        <p:nvSpPr>
          <p:cNvPr id="40" name="TextBox 39"/>
          <p:cNvSpPr txBox="1"/>
          <p:nvPr/>
        </p:nvSpPr>
        <p:spPr>
          <a:xfrm>
            <a:off x="4128515" y="3636062"/>
            <a:ext cx="393193" cy="307777"/>
          </a:xfrm>
          <a:prstGeom prst="rect">
            <a:avLst/>
          </a:prstGeom>
          <a:noFill/>
        </p:spPr>
        <p:txBody>
          <a:bodyPr wrap="square" rtlCol="0">
            <a:spAutoFit/>
          </a:bodyPr>
          <a:lstStyle/>
          <a:p>
            <a:r>
              <a:rPr lang="en-US" sz="1400" dirty="0" smtClean="0"/>
              <a:t>DB</a:t>
            </a:r>
            <a:endParaRPr lang="bg-BG" sz="1400" dirty="0"/>
          </a:p>
        </p:txBody>
      </p:sp>
      <p:sp>
        <p:nvSpPr>
          <p:cNvPr id="42" name="Oval 41"/>
          <p:cNvSpPr/>
          <p:nvPr/>
        </p:nvSpPr>
        <p:spPr>
          <a:xfrm>
            <a:off x="4111329" y="3636061"/>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43" name="TextBox 42"/>
          <p:cNvSpPr txBox="1"/>
          <p:nvPr/>
        </p:nvSpPr>
        <p:spPr>
          <a:xfrm>
            <a:off x="5209670" y="913840"/>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
        <p:nvSpPr>
          <p:cNvPr id="44" name="TextBox 43"/>
          <p:cNvSpPr txBox="1"/>
          <p:nvPr/>
        </p:nvSpPr>
        <p:spPr>
          <a:xfrm>
            <a:off x="7138126" y="930651"/>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
        <p:nvSpPr>
          <p:cNvPr id="3" name="Left Arrow 2"/>
          <p:cNvSpPr/>
          <p:nvPr/>
        </p:nvSpPr>
        <p:spPr>
          <a:xfrm>
            <a:off x="5894804" y="2736366"/>
            <a:ext cx="1911463" cy="426982"/>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Block </a:t>
            </a:r>
            <a:r>
              <a:rPr lang="en-US" sz="1400" dirty="0"/>
              <a:t>one card</a:t>
            </a:r>
            <a:endParaRPr lang="bg-BG" sz="1400" dirty="0"/>
          </a:p>
        </p:txBody>
      </p:sp>
      <p:sp>
        <p:nvSpPr>
          <p:cNvPr id="4" name="TextBox 3"/>
          <p:cNvSpPr txBox="1"/>
          <p:nvPr/>
        </p:nvSpPr>
        <p:spPr>
          <a:xfrm>
            <a:off x="4162589" y="3018055"/>
            <a:ext cx="205328" cy="369332"/>
          </a:xfrm>
          <a:prstGeom prst="rect">
            <a:avLst/>
          </a:prstGeom>
          <a:noFill/>
        </p:spPr>
        <p:txBody>
          <a:bodyPr wrap="square" rtlCol="0">
            <a:spAutoFit/>
          </a:bodyPr>
          <a:lstStyle/>
          <a:p>
            <a:r>
              <a:rPr lang="en-US" dirty="0"/>
              <a:t>B</a:t>
            </a:r>
            <a:endParaRPr lang="bg-BG" dirty="0"/>
          </a:p>
        </p:txBody>
      </p:sp>
      <p:grpSp>
        <p:nvGrpSpPr>
          <p:cNvPr id="38" name="Group 37"/>
          <p:cNvGrpSpPr/>
          <p:nvPr/>
        </p:nvGrpSpPr>
        <p:grpSpPr>
          <a:xfrm>
            <a:off x="5394731" y="3620992"/>
            <a:ext cx="384048" cy="323777"/>
            <a:chOff x="5257083" y="3620992"/>
            <a:chExt cx="384048" cy="323777"/>
          </a:xfrm>
        </p:grpSpPr>
        <p:sp>
          <p:nvSpPr>
            <p:cNvPr id="41" name="Oval 40"/>
            <p:cNvSpPr/>
            <p:nvPr/>
          </p:nvSpPr>
          <p:spPr>
            <a:xfrm>
              <a:off x="5257083" y="3620992"/>
              <a:ext cx="384048" cy="323777"/>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45" name="TextBox 44"/>
            <p:cNvSpPr txBox="1"/>
            <p:nvPr/>
          </p:nvSpPr>
          <p:spPr>
            <a:xfrm>
              <a:off x="5333060" y="3623383"/>
              <a:ext cx="241332" cy="307777"/>
            </a:xfrm>
            <a:prstGeom prst="rect">
              <a:avLst/>
            </a:prstGeom>
            <a:noFill/>
          </p:spPr>
          <p:txBody>
            <a:bodyPr wrap="square" rtlCol="0">
              <a:spAutoFit/>
            </a:bodyPr>
            <a:lstStyle/>
            <a:p>
              <a:r>
                <a:rPr lang="en-US" sz="1400" dirty="0" smtClean="0"/>
                <a:t>2</a:t>
              </a:r>
              <a:endParaRPr lang="bg-BG" sz="1400" dirty="0"/>
            </a:p>
          </p:txBody>
        </p:sp>
      </p:grpSp>
    </p:spTree>
    <p:extLst>
      <p:ext uri="{BB962C8B-B14F-4D97-AF65-F5344CB8AC3E}">
        <p14:creationId xmlns:p14="http://schemas.microsoft.com/office/powerpoint/2010/main" val="18566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43"/>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326 0.00115 L 0.16029 0.00115 " pathEditMode="relative" ptsTypes="AA">
                                      <p:cBhvr>
                                        <p:cTn id="26" dur="2000" fill="hold"/>
                                        <p:tgtEl>
                                          <p:spTgt spid="21"/>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40" grpId="0"/>
      <p:bldP spid="42" grpId="0" animBg="1"/>
      <p:bldP spid="43" grpId="0"/>
      <p:bldP spid="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bg-BG" dirty="0"/>
          </a:p>
        </p:txBody>
      </p:sp>
      <p:sp>
        <p:nvSpPr>
          <p:cNvPr id="3" name="Content Placeholder 2"/>
          <p:cNvSpPr>
            <a:spLocks noGrp="1"/>
          </p:cNvSpPr>
          <p:nvPr>
            <p:ph idx="1"/>
          </p:nvPr>
        </p:nvSpPr>
        <p:spPr>
          <a:xfrm>
            <a:off x="609600" y="1600202"/>
            <a:ext cx="10972800" cy="1398638"/>
          </a:xfrm>
        </p:spPr>
        <p:txBody>
          <a:bodyPr/>
          <a:lstStyle/>
          <a:p>
            <a:r>
              <a:rPr lang="en-US" dirty="0" smtClean="0"/>
              <a:t>When start a card put the day in the upper right corner</a:t>
            </a:r>
          </a:p>
          <a:p>
            <a:r>
              <a:rPr lang="en-US" dirty="0" smtClean="0"/>
              <a:t>When finish the card put the day in the lower right corner</a:t>
            </a:r>
            <a:endParaRPr lang="bg-BG" dirty="0"/>
          </a:p>
        </p:txBody>
      </p:sp>
      <p:grpSp>
        <p:nvGrpSpPr>
          <p:cNvPr id="13" name="Group 12"/>
          <p:cNvGrpSpPr/>
          <p:nvPr/>
        </p:nvGrpSpPr>
        <p:grpSpPr>
          <a:xfrm>
            <a:off x="4313767" y="3181405"/>
            <a:ext cx="3564466" cy="1126066"/>
            <a:chOff x="4313767" y="3517274"/>
            <a:chExt cx="3564466" cy="1126066"/>
          </a:xfrm>
        </p:grpSpPr>
        <p:grpSp>
          <p:nvGrpSpPr>
            <p:cNvPr id="4" name="Group 3"/>
            <p:cNvGrpSpPr/>
            <p:nvPr/>
          </p:nvGrpSpPr>
          <p:grpSpPr>
            <a:xfrm>
              <a:off x="4313767" y="3517274"/>
              <a:ext cx="3564466" cy="1126066"/>
              <a:chOff x="3210232" y="2984090"/>
              <a:chExt cx="3564466" cy="1126066"/>
            </a:xfrm>
          </p:grpSpPr>
          <p:grpSp>
            <p:nvGrpSpPr>
              <p:cNvPr id="5" name="Group 4"/>
              <p:cNvGrpSpPr/>
              <p:nvPr/>
            </p:nvGrpSpPr>
            <p:grpSpPr>
              <a:xfrm>
                <a:off x="3210232" y="2984090"/>
                <a:ext cx="3564466" cy="1126066"/>
                <a:chOff x="3200400" y="2748119"/>
                <a:chExt cx="3564466" cy="1126066"/>
              </a:xfrm>
            </p:grpSpPr>
            <p:grpSp>
              <p:nvGrpSpPr>
                <p:cNvPr id="7" name="Group 6"/>
                <p:cNvGrpSpPr/>
                <p:nvPr/>
              </p:nvGrpSpPr>
              <p:grpSpPr>
                <a:xfrm>
                  <a:off x="3200400" y="2748119"/>
                  <a:ext cx="3564466" cy="1126066"/>
                  <a:chOff x="3200400" y="3505200"/>
                  <a:chExt cx="3564466" cy="1126066"/>
                </a:xfrm>
              </p:grpSpPr>
              <p:sp>
                <p:nvSpPr>
                  <p:cNvPr id="9" name="Rectangle 8"/>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0" name="TextBox 9"/>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8" name="TextBox 7"/>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6" name="TextBox 5"/>
              <p:cNvSpPr txBox="1"/>
              <p:nvPr/>
            </p:nvSpPr>
            <p:spPr>
              <a:xfrm>
                <a:off x="3339349" y="3663127"/>
                <a:ext cx="505064" cy="400110"/>
              </a:xfrm>
              <a:prstGeom prst="rect">
                <a:avLst/>
              </a:prstGeom>
              <a:noFill/>
            </p:spPr>
            <p:txBody>
              <a:bodyPr wrap="square" rtlCol="0">
                <a:spAutoFit/>
              </a:bodyPr>
              <a:lstStyle/>
              <a:p>
                <a:r>
                  <a:rPr lang="en-US" sz="2000" strike="sngStrike"/>
                  <a:t>B</a:t>
                </a:r>
                <a:r>
                  <a:rPr lang="en-US" sz="2000"/>
                  <a:t>B</a:t>
                </a:r>
                <a:endParaRPr lang="bg-BG" sz="2000" dirty="0"/>
              </a:p>
            </p:txBody>
          </p:sp>
        </p:grpSp>
        <p:sp>
          <p:nvSpPr>
            <p:cNvPr id="11" name="TextBox 10"/>
            <p:cNvSpPr txBox="1"/>
            <p:nvPr/>
          </p:nvSpPr>
          <p:spPr>
            <a:xfrm>
              <a:off x="7443019" y="3596620"/>
              <a:ext cx="358878" cy="400110"/>
            </a:xfrm>
            <a:prstGeom prst="rect">
              <a:avLst/>
            </a:prstGeom>
            <a:noFill/>
          </p:spPr>
          <p:txBody>
            <a:bodyPr wrap="square" rtlCol="0">
              <a:spAutoFit/>
            </a:bodyPr>
            <a:lstStyle/>
            <a:p>
              <a:r>
                <a:rPr lang="en-US" sz="2000" dirty="0"/>
                <a:t>2</a:t>
              </a:r>
              <a:endParaRPr lang="bg-BG" sz="2000" dirty="0"/>
            </a:p>
          </p:txBody>
        </p:sp>
        <p:sp>
          <p:nvSpPr>
            <p:cNvPr id="12" name="TextBox 11"/>
            <p:cNvSpPr txBox="1"/>
            <p:nvPr/>
          </p:nvSpPr>
          <p:spPr>
            <a:xfrm>
              <a:off x="7443019" y="4196311"/>
              <a:ext cx="358878" cy="400110"/>
            </a:xfrm>
            <a:prstGeom prst="rect">
              <a:avLst/>
            </a:prstGeom>
            <a:noFill/>
          </p:spPr>
          <p:txBody>
            <a:bodyPr wrap="square" rtlCol="0">
              <a:spAutoFit/>
            </a:bodyPr>
            <a:lstStyle/>
            <a:p>
              <a:r>
                <a:rPr lang="en-US" sz="2000" smtClean="0"/>
                <a:t>5</a:t>
              </a:r>
              <a:endParaRPr lang="bg-BG" sz="2000" dirty="0"/>
            </a:p>
          </p:txBody>
        </p:sp>
      </p:grpSp>
    </p:spTree>
    <p:extLst>
      <p:ext uri="{BB962C8B-B14F-4D97-AF65-F5344CB8AC3E}">
        <p14:creationId xmlns:p14="http://schemas.microsoft.com/office/powerpoint/2010/main" val="1090342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sheets</a:t>
            </a:r>
            <a:endParaRPr lang="bg-BG" dirty="0"/>
          </a:p>
        </p:txBody>
      </p:sp>
      <p:pic>
        <p:nvPicPr>
          <p:cNvPr id="4" name="Picture 3"/>
          <p:cNvPicPr>
            <a:picLocks noChangeAspect="1"/>
          </p:cNvPicPr>
          <p:nvPr/>
        </p:nvPicPr>
        <p:blipFill>
          <a:blip r:embed="rId2"/>
          <a:stretch>
            <a:fillRect/>
          </a:stretch>
        </p:blipFill>
        <p:spPr>
          <a:xfrm>
            <a:off x="917268" y="1594463"/>
            <a:ext cx="4021512" cy="3311833"/>
          </a:xfrm>
          <a:prstGeom prst="rect">
            <a:avLst/>
          </a:prstGeom>
        </p:spPr>
      </p:pic>
      <p:pic>
        <p:nvPicPr>
          <p:cNvPr id="5" name="Picture 4"/>
          <p:cNvPicPr>
            <a:picLocks noChangeAspect="1"/>
          </p:cNvPicPr>
          <p:nvPr/>
        </p:nvPicPr>
        <p:blipFill>
          <a:blip r:embed="rId3"/>
          <a:stretch>
            <a:fillRect/>
          </a:stretch>
        </p:blipFill>
        <p:spPr>
          <a:xfrm>
            <a:off x="5980879" y="1621213"/>
            <a:ext cx="3989029" cy="3285083"/>
          </a:xfrm>
          <a:prstGeom prst="rect">
            <a:avLst/>
          </a:prstGeom>
        </p:spPr>
      </p:pic>
    </p:spTree>
    <p:extLst>
      <p:ext uri="{BB962C8B-B14F-4D97-AF65-F5344CB8AC3E}">
        <p14:creationId xmlns:p14="http://schemas.microsoft.com/office/powerpoint/2010/main" val="1874424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Imagine an agile transformation</a:t>
            </a:r>
            <a:r>
              <a:rPr lang="mr-IN" smtClean="0"/>
              <a:t>…</a:t>
            </a:r>
            <a:endParaRPr lang="bg-BG"/>
          </a:p>
        </p:txBody>
      </p:sp>
      <p:sp>
        <p:nvSpPr>
          <p:cNvPr id="3" name="Text Placeholder 2"/>
          <p:cNvSpPr>
            <a:spLocks noGrp="1"/>
          </p:cNvSpPr>
          <p:nvPr>
            <p:ph type="body" idx="1"/>
          </p:nvPr>
        </p:nvSpPr>
        <p:spPr/>
        <p:txBody>
          <a:bodyPr/>
          <a:lstStyle/>
          <a:p>
            <a:r>
              <a:rPr lang="en-US" dirty="0" smtClean="0"/>
              <a:t>Playing the game</a:t>
            </a:r>
            <a:endParaRPr lang="bg-BG" dirty="0"/>
          </a:p>
        </p:txBody>
      </p:sp>
    </p:spTree>
    <p:extLst>
      <p:ext uri="{BB962C8B-B14F-4D97-AF65-F5344CB8AC3E}">
        <p14:creationId xmlns:p14="http://schemas.microsoft.com/office/powerpoint/2010/main" val="1821713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 1: Visualization and measurement</a:t>
            </a:r>
            <a:endParaRPr lang="bg-BG" dirty="0"/>
          </a:p>
        </p:txBody>
      </p:sp>
      <p:sp>
        <p:nvSpPr>
          <p:cNvPr id="3" name="Content Placeholder 2"/>
          <p:cNvSpPr>
            <a:spLocks noGrp="1"/>
          </p:cNvSpPr>
          <p:nvPr>
            <p:ph idx="1"/>
          </p:nvPr>
        </p:nvSpPr>
        <p:spPr/>
        <p:txBody>
          <a:bodyPr/>
          <a:lstStyle/>
          <a:p>
            <a:r>
              <a:rPr lang="en-US" dirty="0"/>
              <a:t>As your coach, I am hired by your leadership </a:t>
            </a:r>
            <a:r>
              <a:rPr lang="en-US" dirty="0" smtClean="0"/>
              <a:t>to help you </a:t>
            </a:r>
            <a:r>
              <a:rPr lang="en-US" dirty="0"/>
              <a:t>improve your performance. </a:t>
            </a:r>
            <a:endParaRPr lang="en-US" dirty="0" smtClean="0"/>
          </a:p>
          <a:p>
            <a:r>
              <a:rPr lang="en-US" dirty="0"/>
              <a:t>We will start by measuring how many features you’ll be able to deliver in the next 10 days</a:t>
            </a:r>
            <a:r>
              <a:rPr lang="en-US" dirty="0" smtClean="0"/>
              <a:t>.</a:t>
            </a:r>
          </a:p>
          <a:p>
            <a:r>
              <a:rPr lang="en-US" dirty="0" smtClean="0"/>
              <a:t>Would </a:t>
            </a:r>
            <a:r>
              <a:rPr lang="en-US" dirty="0"/>
              <a:t>your </a:t>
            </a:r>
            <a:r>
              <a:rPr lang="en-US" dirty="0" smtClean="0"/>
              <a:t>managers </a:t>
            </a:r>
            <a:r>
              <a:rPr lang="en-US" dirty="0"/>
              <a:t>see the measurements</a:t>
            </a:r>
            <a:r>
              <a:rPr lang="en-US" dirty="0" smtClean="0"/>
              <a:t>?</a:t>
            </a:r>
          </a:p>
          <a:p>
            <a:r>
              <a:rPr lang="en-US" dirty="0" smtClean="0"/>
              <a:t>Would </a:t>
            </a:r>
            <a:r>
              <a:rPr lang="en-US" dirty="0"/>
              <a:t>your managers use the results for your </a:t>
            </a:r>
            <a:r>
              <a:rPr lang="en-US" dirty="0" smtClean="0"/>
              <a:t>performance </a:t>
            </a:r>
            <a:r>
              <a:rPr lang="en-US" dirty="0"/>
              <a:t>appraisals?</a:t>
            </a:r>
            <a:endParaRPr lang="bg-BG" dirty="0"/>
          </a:p>
        </p:txBody>
      </p:sp>
    </p:spTree>
    <p:extLst>
      <p:ext uri="{BB962C8B-B14F-4D97-AF65-F5344CB8AC3E}">
        <p14:creationId xmlns:p14="http://schemas.microsoft.com/office/powerpoint/2010/main" val="57788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022" y="106587"/>
            <a:ext cx="10972800" cy="1143000"/>
          </a:xfrm>
        </p:spPr>
        <p:txBody>
          <a:bodyPr>
            <a:normAutofit/>
          </a:bodyPr>
          <a:lstStyle/>
          <a:p>
            <a:r>
              <a:rPr lang="en-GB" dirty="0"/>
              <a:t>Here are the policies </a:t>
            </a:r>
            <a:r>
              <a:rPr lang="en-GB" dirty="0" smtClean="0"/>
              <a:t>in </a:t>
            </a:r>
            <a:r>
              <a:rPr lang="en-GB" dirty="0"/>
              <a:t>use in your organization </a:t>
            </a:r>
            <a:endParaRPr lang="en-US" dirty="0"/>
          </a:p>
        </p:txBody>
      </p:sp>
      <p:graphicFrame>
        <p:nvGraphicFramePr>
          <p:cNvPr id="4" name="Table 3"/>
          <p:cNvGraphicFramePr>
            <a:graphicFrameLocks noGrp="1"/>
          </p:cNvGraphicFramePr>
          <p:nvPr>
            <p:extLst/>
          </p:nvPr>
        </p:nvGraphicFramePr>
        <p:xfrm>
          <a:off x="1366220" y="1333948"/>
          <a:ext cx="10216180" cy="4693920"/>
        </p:xfrm>
        <a:graphic>
          <a:graphicData uri="http://schemas.openxmlformats.org/drawingml/2006/table">
            <a:tbl>
              <a:tblPr firstRow="1" firstCol="1" bandRow="1"/>
              <a:tblGrid>
                <a:gridCol w="3764830"/>
                <a:gridCol w="3538076"/>
                <a:gridCol w="2913274"/>
              </a:tblGrid>
              <a:tr h="194270">
                <a:tc>
                  <a:txBody>
                    <a:bodyPr/>
                    <a:lstStyle/>
                    <a:p>
                      <a:pPr>
                        <a:spcAft>
                          <a:spcPts val="0"/>
                        </a:spcAft>
                      </a:pPr>
                      <a:r>
                        <a:rPr lang="en-US" sz="2200" b="1">
                          <a:effectLst/>
                          <a:latin typeface="Cambria" charset="0"/>
                          <a:ea typeface="ＭＳ 明朝" charset="-128"/>
                          <a:cs typeface="Times New Roman" charset="0"/>
                        </a:rPr>
                        <a:t>Collaboration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200" b="1">
                          <a:effectLst/>
                          <a:latin typeface="Cambria" charset="0"/>
                          <a:ea typeface="ＭＳ 明朝" charset="-128"/>
                          <a:cs typeface="Times New Roman" charset="0"/>
                        </a:rPr>
                        <a:t>Pull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200" b="1">
                          <a:effectLst/>
                          <a:latin typeface="Cambria" charset="0"/>
                          <a:ea typeface="ＭＳ 明朝" charset="-128"/>
                          <a:cs typeface="Times New Roman" charset="0"/>
                        </a:rPr>
                        <a:t>WIP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8328">
                <a:tc>
                  <a:txBody>
                    <a:bodyPr/>
                    <a:lstStyle/>
                    <a:p>
                      <a:pPr marL="228600">
                        <a:spcAft>
                          <a:spcPts val="0"/>
                        </a:spcAft>
                      </a:pPr>
                      <a:r>
                        <a:rPr lang="en-US" sz="2200" dirty="0">
                          <a:effectLst/>
                          <a:latin typeface="Cambria" charset="0"/>
                          <a:ea typeface="ＭＳ 明朝" charset="-128"/>
                          <a:cs typeface="Times New Roman" charset="0"/>
                        </a:rPr>
                        <a:t>We measure the individual productivity of the team members. Your goal is the Done column to have your name on as many work items as possible. Hence only </a:t>
                      </a:r>
                      <a:r>
                        <a:rPr lang="en-US" sz="2200" b="1" i="1" u="sng" dirty="0">
                          <a:effectLst/>
                          <a:latin typeface="Cambria" charset="0"/>
                          <a:ea typeface="ＭＳ 明朝" charset="-128"/>
                          <a:cs typeface="Times New Roman" charset="0"/>
                        </a:rPr>
                        <a:t>if you have no other options</a:t>
                      </a:r>
                      <a:r>
                        <a:rPr lang="en-US" sz="2200" dirty="0">
                          <a:effectLst/>
                          <a:latin typeface="Cambria" charset="0"/>
                          <a:ea typeface="ＭＳ 明朝" charset="-128"/>
                          <a:cs typeface="Times New Roman" charset="0"/>
                        </a:rPr>
                        <a:t>, pair up with someone who threw tails and move on their behalf. </a:t>
                      </a:r>
                    </a:p>
                    <a:p>
                      <a:pPr marL="228600">
                        <a:spcAft>
                          <a:spcPts val="0"/>
                        </a:spcAft>
                      </a:pPr>
                      <a:r>
                        <a:rPr lang="en-US" sz="2200" dirty="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200">
                          <a:effectLst/>
                          <a:latin typeface="Cambria" charset="0"/>
                          <a:ea typeface="ＭＳ 明朝" charset="-128"/>
                          <a:cs typeface="Times New Roman" charset="0"/>
                        </a:rPr>
                        <a:t>We want our resources to be fully utilized. Hence when their current work item is blocked team members should start working on a new work item by initial it and move to the Build column.</a:t>
                      </a:r>
                    </a:p>
                    <a:p>
                      <a:pPr marL="228600">
                        <a:spcAft>
                          <a:spcPts val="0"/>
                        </a:spcAft>
                      </a:pPr>
                      <a:r>
                        <a:rPr lang="en-US" sz="220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200" dirty="0">
                          <a:effectLst/>
                          <a:latin typeface="Cambria" charset="0"/>
                          <a:ea typeface="ＭＳ 明朝" charset="-128"/>
                          <a:cs typeface="Times New Roman" charset="0"/>
                        </a:rPr>
                        <a:t>We can have unlimited number of work items in each of the columns.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3463925" y="2308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01327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860800" y="370444"/>
            <a:ext cx="8026400" cy="4769767"/>
          </a:xfrm>
          <a:prstGeom prst="rect">
            <a:avLst/>
          </a:prstGeom>
        </p:spPr>
        <p:txBody>
          <a:bodyPr wrap="square">
            <a:spAutoFit/>
          </a:bodyPr>
          <a:lstStyle/>
          <a:p>
            <a:r>
              <a:rPr lang="en-US" sz="2533" dirty="0" err="1"/>
              <a:t>Dimitar</a:t>
            </a:r>
            <a:r>
              <a:rPr lang="en-US" sz="2533" dirty="0"/>
              <a:t> </a:t>
            </a:r>
            <a:r>
              <a:rPr lang="en-US" sz="2533" dirty="0" err="1"/>
              <a:t>Bakardzhiev</a:t>
            </a:r>
            <a:r>
              <a:rPr lang="en-US" sz="2533" dirty="0"/>
              <a:t> is an expert in managing successful and cost-effective technology development. With his blend of technical, managerial and operational expertise, he effectively combines the theory and practice of Agile and Kanban Method to deliver business results.</a:t>
            </a:r>
          </a:p>
          <a:p>
            <a:r>
              <a:rPr lang="en-US" sz="2533" dirty="0"/>
              <a:t>As a </a:t>
            </a:r>
            <a:r>
              <a:rPr lang="en-US" sz="2533" dirty="0" smtClean="0"/>
              <a:t>Kanban trainer</a:t>
            </a:r>
            <a:r>
              <a:rPr lang="en-US" sz="2533" smtClean="0"/>
              <a:t>,  coach, expert </a:t>
            </a:r>
            <a:r>
              <a:rPr lang="en-US" sz="2533" dirty="0"/>
              <a:t>Kanban practitioner and  Brickell Key Award 2015 Finalist, </a:t>
            </a:r>
            <a:r>
              <a:rPr lang="en-US" sz="2533" dirty="0" err="1"/>
              <a:t>Dimitar</a:t>
            </a:r>
            <a:r>
              <a:rPr lang="en-US" sz="2533" dirty="0"/>
              <a:t> puts lean principles to work every day when managing complex software projects. </a:t>
            </a:r>
            <a:r>
              <a:rPr lang="en-US" sz="2533" dirty="0" err="1"/>
              <a:t>Dimitar</a:t>
            </a:r>
            <a:r>
              <a:rPr lang="en-US" sz="2533" dirty="0"/>
              <a:t> </a:t>
            </a:r>
            <a:r>
              <a:rPr lang="en-US" sz="2533" dirty="0" smtClean="0"/>
              <a:t>has </a:t>
            </a:r>
            <a:r>
              <a:rPr lang="en-US" sz="2533" dirty="0"/>
              <a:t>published David Anderson’s Kanban book as well as books on Lean, Theory of Constraints by </a:t>
            </a:r>
            <a:r>
              <a:rPr lang="en-US" sz="2533" dirty="0" err="1"/>
              <a:t>Goldratt</a:t>
            </a:r>
            <a:r>
              <a:rPr lang="en-US" sz="2533" dirty="0"/>
              <a:t> and Deming's Theory of Management in the </a:t>
            </a:r>
            <a:r>
              <a:rPr lang="en-US" sz="2533" dirty="0" smtClean="0"/>
              <a:t>Bulgarian language</a:t>
            </a:r>
            <a:r>
              <a:rPr lang="en-US" sz="2533" dirty="0"/>
              <a:t>. </a:t>
            </a:r>
            <a:endParaRPr lang="bg-BG" sz="2533" dirty="0"/>
          </a:p>
        </p:txBody>
      </p:sp>
      <p:sp>
        <p:nvSpPr>
          <p:cNvPr id="21" name="Rectangle 20"/>
          <p:cNvSpPr/>
          <p:nvPr/>
        </p:nvSpPr>
        <p:spPr>
          <a:xfrm>
            <a:off x="711200" y="5416976"/>
            <a:ext cx="2641600" cy="584775"/>
          </a:xfrm>
          <a:prstGeom prst="rect">
            <a:avLst/>
          </a:prstGeom>
        </p:spPr>
        <p:txBody>
          <a:bodyPr wrap="square">
            <a:spAutoFit/>
          </a:bodyPr>
          <a:lstStyle/>
          <a:p>
            <a:r>
              <a:rPr lang="en-US" sz="3200" dirty="0"/>
              <a:t>@</a:t>
            </a:r>
            <a:r>
              <a:rPr lang="en-US" sz="3200" dirty="0" err="1"/>
              <a:t>dimiterbak</a:t>
            </a:r>
            <a:endParaRPr lang="bg-BG" sz="3200"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1" y="281709"/>
            <a:ext cx="3422673" cy="5135264"/>
          </a:xfrm>
          <a:prstGeom prst="rect">
            <a:avLst/>
          </a:prstGeom>
        </p:spPr>
      </p:pic>
    </p:spTree>
    <p:extLst>
      <p:ext uri="{BB962C8B-B14F-4D97-AF65-F5344CB8AC3E}">
        <p14:creationId xmlns:p14="http://schemas.microsoft.com/office/powerpoint/2010/main" val="1205083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323188" y="107576"/>
          <a:ext cx="9574308" cy="5806440"/>
        </p:xfrm>
        <a:graphic>
          <a:graphicData uri="http://schemas.openxmlformats.org/drawingml/2006/table">
            <a:tbl>
              <a:tblPr firstRow="1" firstCol="1" bandRow="1"/>
              <a:tblGrid>
                <a:gridCol w="4787154"/>
                <a:gridCol w="4787154"/>
              </a:tblGrid>
              <a:tr h="337398">
                <a:tc>
                  <a:txBody>
                    <a:bodyPr/>
                    <a:lstStyle/>
                    <a:p>
                      <a:pPr>
                        <a:spcAft>
                          <a:spcPts val="0"/>
                        </a:spcAft>
                      </a:pPr>
                      <a:r>
                        <a:rPr lang="en-US" sz="2800" b="1">
                          <a:effectLst/>
                          <a:latin typeface="Cambria" charset="0"/>
                          <a:ea typeface="ＭＳ 明朝" charset="-128"/>
                          <a:cs typeface="Times New Roman" charset="0"/>
                        </a:rPr>
                        <a:t>If you throw Heads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b="1">
                          <a:effectLst/>
                          <a:latin typeface="Cambria" charset="0"/>
                          <a:ea typeface="ＭＳ 明朝" charset="-128"/>
                          <a:cs typeface="Times New Roman" charset="0"/>
                        </a:rPr>
                        <a:t>If you throw Tails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990">
                <a:tc>
                  <a:txBody>
                    <a:bodyPr/>
                    <a:lstStyle/>
                    <a:p>
                      <a:pPr>
                        <a:spcAft>
                          <a:spcPts val="0"/>
                        </a:spcAft>
                      </a:pPr>
                      <a:r>
                        <a:rPr lang="en-US" sz="2800" dirty="0">
                          <a:effectLst/>
                          <a:latin typeface="Cambria" charset="0"/>
                          <a:ea typeface="ＭＳ 明朝" charset="-128"/>
                          <a:cs typeface="Times New Roman" charset="0"/>
                        </a:rPr>
                        <a:t>Do one of:</a:t>
                      </a:r>
                    </a:p>
                    <a:p>
                      <a:pPr marL="342900" lvl="0" indent="-342900">
                        <a:spcAft>
                          <a:spcPts val="0"/>
                        </a:spcAft>
                        <a:buFont typeface="Symbol" charset="2"/>
                        <a:buChar char=""/>
                      </a:pPr>
                      <a:r>
                        <a:rPr lang="en-US" sz="2500" dirty="0" smtClean="0">
                          <a:effectLst/>
                          <a:latin typeface="Cambria" charset="0"/>
                          <a:ea typeface="ＭＳ 明朝" charset="-128"/>
                          <a:cs typeface="Times New Roman" charset="0"/>
                        </a:rPr>
                        <a:t>Advance one of your unblocked work items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Unblock one of your items that is blocked and advance it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Start new work by following what the </a:t>
                      </a:r>
                      <a:r>
                        <a:rPr lang="en-US" sz="2500" b="1" dirty="0" smtClean="0">
                          <a:effectLst/>
                          <a:latin typeface="Cambria" charset="0"/>
                          <a:ea typeface="ＭＳ 明朝" charset="-128"/>
                          <a:cs typeface="Times New Roman" charset="0"/>
                        </a:rPr>
                        <a:t>Pull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help others by following what the </a:t>
                      </a:r>
                      <a:r>
                        <a:rPr lang="en-US" sz="2500" b="1" dirty="0" smtClean="0">
                          <a:effectLst/>
                          <a:latin typeface="Cambria" charset="0"/>
                          <a:ea typeface="ＭＳ 明朝" charset="-128"/>
                          <a:cs typeface="Times New Roman" charset="0"/>
                        </a:rPr>
                        <a:t>Collaboration Policy</a:t>
                      </a:r>
                      <a:r>
                        <a:rPr lang="en-US" sz="2500" dirty="0" smtClean="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dirty="0">
                          <a:effectLst/>
                          <a:latin typeface="Cambria" charset="0"/>
                          <a:ea typeface="ＭＳ 明朝" charset="-128"/>
                          <a:cs typeface="Times New Roman" charset="0"/>
                        </a:rPr>
                        <a:t>Do both:</a:t>
                      </a:r>
                    </a:p>
                    <a:p>
                      <a:pPr marL="342900" lvl="0" indent="-342900">
                        <a:spcAft>
                          <a:spcPts val="0"/>
                        </a:spcAft>
                        <a:buFont typeface="Symbol" charset="2"/>
                        <a:buChar char=""/>
                      </a:pPr>
                      <a:r>
                        <a:rPr lang="en-US" sz="2500" dirty="0">
                          <a:effectLst/>
                          <a:latin typeface="Cambria" charset="0"/>
                          <a:ea typeface="ＭＳ 明朝" charset="-128"/>
                          <a:cs typeface="Times New Roman" charset="0"/>
                        </a:rPr>
                        <a:t>Block one of your currently unblocked items if you have one</a:t>
                      </a:r>
                    </a:p>
                    <a:p>
                      <a:pPr marL="342900" lvl="0" indent="-342900">
                        <a:spcAft>
                          <a:spcPts val="0"/>
                        </a:spcAft>
                        <a:buFont typeface="Symbol" charset="2"/>
                        <a:buChar char=""/>
                      </a:pPr>
                      <a:r>
                        <a:rPr lang="en-US" sz="2500" b="1" dirty="0">
                          <a:effectLst/>
                          <a:latin typeface="Cambria" charset="0"/>
                          <a:ea typeface="ＭＳ 明朝" charset="-128"/>
                          <a:cs typeface="Times New Roman" charset="0"/>
                        </a:rPr>
                        <a:t>AND</a:t>
                      </a:r>
                      <a:r>
                        <a:rPr lang="en-US" sz="2500" dirty="0">
                          <a:effectLst/>
                          <a:latin typeface="Cambria" charset="0"/>
                          <a:ea typeface="ＭＳ 明朝" charset="-128"/>
                          <a:cs typeface="Times New Roman" charset="0"/>
                        </a:rPr>
                        <a:t> follow what the </a:t>
                      </a:r>
                      <a:r>
                        <a:rPr lang="en-US" sz="2500" b="1" dirty="0">
                          <a:effectLst/>
                          <a:latin typeface="Cambria" charset="0"/>
                          <a:ea typeface="ＭＳ 明朝" charset="-128"/>
                          <a:cs typeface="Times New Roman" charset="0"/>
                        </a:rPr>
                        <a:t>Pull Policy</a:t>
                      </a:r>
                      <a:r>
                        <a:rPr lang="en-US" sz="2500" dirty="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3392488"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7391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Reward the best</a:t>
            </a:r>
            <a:endParaRPr lang="bg-BG" dirty="0"/>
          </a:p>
        </p:txBody>
      </p:sp>
      <p:sp>
        <p:nvSpPr>
          <p:cNvPr id="4" name="Text Placeholder 3"/>
          <p:cNvSpPr>
            <a:spLocks noGrp="1"/>
          </p:cNvSpPr>
          <p:nvPr>
            <p:ph type="body" idx="1"/>
          </p:nvPr>
        </p:nvSpPr>
        <p:spPr/>
        <p:txBody>
          <a:bodyPr/>
          <a:lstStyle/>
          <a:p>
            <a:r>
              <a:rPr lang="en-US" dirty="0" smtClean="0"/>
              <a:t>End of Period 1</a:t>
            </a:r>
            <a:endParaRPr lang="bg-BG" dirty="0"/>
          </a:p>
        </p:txBody>
      </p:sp>
    </p:spTree>
    <p:extLst>
      <p:ext uri="{BB962C8B-B14F-4D97-AF65-F5344CB8AC3E}">
        <p14:creationId xmlns:p14="http://schemas.microsoft.com/office/powerpoint/2010/main" val="457905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Debrief</a:t>
            </a:r>
            <a:endParaRPr lang="bg-BG" dirty="0"/>
          </a:p>
        </p:txBody>
      </p:sp>
      <p:sp>
        <p:nvSpPr>
          <p:cNvPr id="3" name="Content Placeholder 2"/>
          <p:cNvSpPr>
            <a:spLocks noGrp="1"/>
          </p:cNvSpPr>
          <p:nvPr>
            <p:ph idx="1"/>
          </p:nvPr>
        </p:nvSpPr>
        <p:spPr/>
        <p:txBody>
          <a:bodyPr/>
          <a:lstStyle/>
          <a:p>
            <a:pPr marL="0" indent="0">
              <a:buNone/>
            </a:pPr>
            <a:r>
              <a:rPr lang="en-US" dirty="0"/>
              <a:t>In your teams, list and prepare to report back</a:t>
            </a:r>
            <a:r>
              <a:rPr lang="en-US" dirty="0" smtClean="0"/>
              <a:t>:</a:t>
            </a:r>
          </a:p>
          <a:p>
            <a:pPr marL="0" indent="0">
              <a:buNone/>
            </a:pPr>
            <a:endParaRPr lang="en-US" dirty="0"/>
          </a:p>
          <a:p>
            <a:r>
              <a:rPr lang="en-US" dirty="0" smtClean="0"/>
              <a:t>Concepts</a:t>
            </a:r>
            <a:r>
              <a:rPr lang="en-US" dirty="0"/>
              <a:t>, practices, and outcomes simulated in the game</a:t>
            </a:r>
          </a:p>
          <a:p>
            <a:r>
              <a:rPr lang="en-US" dirty="0" smtClean="0"/>
              <a:t>Your </a:t>
            </a:r>
            <a:r>
              <a:rPr lang="en-US" dirty="0"/>
              <a:t>observations</a:t>
            </a:r>
          </a:p>
          <a:p>
            <a:r>
              <a:rPr lang="en-US" dirty="0" smtClean="0"/>
              <a:t>Workplace </a:t>
            </a:r>
            <a:r>
              <a:rPr lang="en-US" dirty="0"/>
              <a:t>parallels</a:t>
            </a:r>
          </a:p>
          <a:p>
            <a:endParaRPr lang="bg-BG" dirty="0"/>
          </a:p>
        </p:txBody>
      </p:sp>
    </p:spTree>
    <p:extLst>
      <p:ext uri="{BB962C8B-B14F-4D97-AF65-F5344CB8AC3E}">
        <p14:creationId xmlns:p14="http://schemas.microsoft.com/office/powerpoint/2010/main" val="1470828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Confirm the application of Kanban Method’s three core practices</a:t>
            </a:r>
            <a:endParaRPr lang="bg-BG" dirty="0"/>
          </a:p>
        </p:txBody>
      </p:sp>
      <p:sp>
        <p:nvSpPr>
          <p:cNvPr id="3" name="Content Placeholder 2"/>
          <p:cNvSpPr>
            <a:spLocks noGrp="1"/>
          </p:cNvSpPr>
          <p:nvPr>
            <p:ph idx="1"/>
          </p:nvPr>
        </p:nvSpPr>
        <p:spPr/>
        <p:txBody>
          <a:bodyPr/>
          <a:lstStyle/>
          <a:p>
            <a:r>
              <a:rPr lang="en-US" dirty="0" smtClean="0"/>
              <a:t>CP1</a:t>
            </a:r>
            <a:r>
              <a:rPr lang="en-US" dirty="0"/>
              <a:t>: Visualize</a:t>
            </a:r>
          </a:p>
          <a:p>
            <a:pPr lvl="1"/>
            <a:r>
              <a:rPr lang="en-US" dirty="0" smtClean="0"/>
              <a:t>Work </a:t>
            </a:r>
            <a:r>
              <a:rPr lang="en-US" dirty="0"/>
              <a:t>items</a:t>
            </a:r>
          </a:p>
          <a:p>
            <a:pPr lvl="1"/>
            <a:r>
              <a:rPr lang="en-US" dirty="0" smtClean="0"/>
              <a:t>Work </a:t>
            </a:r>
            <a:r>
              <a:rPr lang="en-US" dirty="0"/>
              <a:t>flow</a:t>
            </a:r>
          </a:p>
          <a:p>
            <a:pPr lvl="1"/>
            <a:r>
              <a:rPr lang="en-US" dirty="0" smtClean="0"/>
              <a:t>Work </a:t>
            </a:r>
            <a:r>
              <a:rPr lang="en-US" dirty="0"/>
              <a:t>item state – where in the work flow, whether blocked</a:t>
            </a:r>
          </a:p>
          <a:p>
            <a:r>
              <a:rPr lang="en-US" dirty="0" smtClean="0"/>
              <a:t>CP4</a:t>
            </a:r>
            <a:r>
              <a:rPr lang="en-US" dirty="0"/>
              <a:t>: Make policies explicit</a:t>
            </a:r>
          </a:p>
          <a:p>
            <a:r>
              <a:rPr lang="en-US" dirty="0" smtClean="0"/>
              <a:t>CP5</a:t>
            </a:r>
            <a:r>
              <a:rPr lang="en-US" dirty="0"/>
              <a:t>: Implement feedback loops</a:t>
            </a:r>
          </a:p>
          <a:p>
            <a:pPr lvl="1"/>
            <a:r>
              <a:rPr lang="en-US" dirty="0" smtClean="0"/>
              <a:t>Daily </a:t>
            </a:r>
            <a:r>
              <a:rPr lang="en-US" dirty="0"/>
              <a:t>standup meeting</a:t>
            </a:r>
          </a:p>
          <a:p>
            <a:endParaRPr lang="bg-BG" dirty="0"/>
          </a:p>
        </p:txBody>
      </p:sp>
    </p:spTree>
    <p:extLst>
      <p:ext uri="{BB962C8B-B14F-4D97-AF65-F5344CB8AC3E}">
        <p14:creationId xmlns:p14="http://schemas.microsoft.com/office/powerpoint/2010/main" val="537481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 2: WIP limits</a:t>
            </a:r>
            <a:endParaRPr lang="bg-BG" dirty="0"/>
          </a:p>
        </p:txBody>
      </p:sp>
      <p:sp>
        <p:nvSpPr>
          <p:cNvPr id="3" name="Content Placeholder 2"/>
          <p:cNvSpPr>
            <a:spLocks noGrp="1"/>
          </p:cNvSpPr>
          <p:nvPr>
            <p:ph idx="1"/>
          </p:nvPr>
        </p:nvSpPr>
        <p:spPr/>
        <p:txBody>
          <a:bodyPr/>
          <a:lstStyle/>
          <a:p>
            <a:r>
              <a:rPr lang="en-US" dirty="0" smtClean="0"/>
              <a:t>It </a:t>
            </a:r>
            <a:r>
              <a:rPr lang="en-US" dirty="0"/>
              <a:t>is about time we </a:t>
            </a:r>
            <a:r>
              <a:rPr lang="en-US" dirty="0" smtClean="0"/>
              <a:t>start </a:t>
            </a:r>
            <a:r>
              <a:rPr lang="en-US" dirty="0"/>
              <a:t>limiting our work in process</a:t>
            </a:r>
            <a:r>
              <a:rPr lang="en-US" dirty="0" smtClean="0"/>
              <a:t>.</a:t>
            </a:r>
          </a:p>
          <a:p>
            <a:r>
              <a:rPr lang="en-US" dirty="0" smtClean="0"/>
              <a:t>It </a:t>
            </a:r>
            <a:r>
              <a:rPr lang="en-US" dirty="0"/>
              <a:t>will make you more productive and work will be delivered </a:t>
            </a:r>
            <a:r>
              <a:rPr lang="en-US" dirty="0" smtClean="0"/>
              <a:t>faster.</a:t>
            </a:r>
          </a:p>
          <a:p>
            <a:r>
              <a:rPr lang="en-US" dirty="0"/>
              <a:t>We </a:t>
            </a:r>
            <a:r>
              <a:rPr lang="en-US" dirty="0" smtClean="0"/>
              <a:t>establish </a:t>
            </a:r>
            <a:r>
              <a:rPr lang="en-US" dirty="0"/>
              <a:t>WIP limits by changing the WIP Policy. All other policies are the same.</a:t>
            </a:r>
            <a:endParaRPr lang="bg-BG" dirty="0"/>
          </a:p>
        </p:txBody>
      </p:sp>
    </p:spTree>
    <p:extLst>
      <p:ext uri="{BB962C8B-B14F-4D97-AF65-F5344CB8AC3E}">
        <p14:creationId xmlns:p14="http://schemas.microsoft.com/office/powerpoint/2010/main" val="1141368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Here are the policies in use in your organization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2512532"/>
              </p:ext>
            </p:extLst>
          </p:nvPr>
        </p:nvGraphicFramePr>
        <p:xfrm>
          <a:off x="419548" y="1458844"/>
          <a:ext cx="11317045" cy="4358640"/>
        </p:xfrm>
        <a:graphic>
          <a:graphicData uri="http://schemas.openxmlformats.org/drawingml/2006/table">
            <a:tbl>
              <a:tblPr firstRow="1" firstCol="1" bandRow="1"/>
              <a:tblGrid>
                <a:gridCol w="4140483"/>
                <a:gridCol w="3984855"/>
                <a:gridCol w="3191707"/>
              </a:tblGrid>
              <a:tr h="0">
                <a:tc>
                  <a:txBody>
                    <a:bodyPr/>
                    <a:lstStyle/>
                    <a:p>
                      <a:pPr>
                        <a:spcAft>
                          <a:spcPts val="0"/>
                        </a:spcAft>
                      </a:pPr>
                      <a:r>
                        <a:rPr lang="en-US" sz="2200" b="1">
                          <a:effectLst/>
                          <a:latin typeface="Cambria" charset="0"/>
                          <a:ea typeface="ＭＳ 明朝" charset="-128"/>
                          <a:cs typeface="Times New Roman" charset="0"/>
                        </a:rPr>
                        <a:t>Collaboration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200" b="1">
                          <a:effectLst/>
                          <a:latin typeface="Cambria" charset="0"/>
                          <a:ea typeface="ＭＳ 明朝" charset="-128"/>
                          <a:cs typeface="Times New Roman" charset="0"/>
                        </a:rPr>
                        <a:t>Pull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200" b="1">
                          <a:effectLst/>
                          <a:latin typeface="Cambria" charset="0"/>
                          <a:ea typeface="ＭＳ 明朝" charset="-128"/>
                          <a:cs typeface="Times New Roman" charset="0"/>
                        </a:rPr>
                        <a:t>WIP Policy</a:t>
                      </a:r>
                      <a:endParaRPr lang="en-US" sz="2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228600">
                        <a:spcAft>
                          <a:spcPts val="0"/>
                        </a:spcAft>
                      </a:pPr>
                      <a:r>
                        <a:rPr lang="en-US" sz="2200">
                          <a:effectLst/>
                          <a:latin typeface="Cambria" charset="0"/>
                          <a:ea typeface="ＭＳ 明朝" charset="-128"/>
                          <a:cs typeface="Times New Roman" charset="0"/>
                        </a:rPr>
                        <a:t>We measure the individual productivity of the team members. Your goal is the Done column to have your name on as many work items as possible. Hence only </a:t>
                      </a:r>
                      <a:r>
                        <a:rPr lang="en-US" sz="2200" b="1" i="1" u="sng">
                          <a:effectLst/>
                          <a:latin typeface="Cambria" charset="0"/>
                          <a:ea typeface="ＭＳ 明朝" charset="-128"/>
                          <a:cs typeface="Times New Roman" charset="0"/>
                        </a:rPr>
                        <a:t>if you have no other options</a:t>
                      </a:r>
                      <a:r>
                        <a:rPr lang="en-US" sz="2200">
                          <a:effectLst/>
                          <a:latin typeface="Cambria" charset="0"/>
                          <a:ea typeface="ＭＳ 明朝" charset="-128"/>
                          <a:cs typeface="Times New Roman" charset="0"/>
                        </a:rPr>
                        <a:t>, pair up with someone who threw tails and move on their behalf. </a:t>
                      </a:r>
                    </a:p>
                    <a:p>
                      <a:pPr marL="228600">
                        <a:spcAft>
                          <a:spcPts val="0"/>
                        </a:spcAft>
                      </a:pPr>
                      <a:r>
                        <a:rPr lang="en-US" sz="220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200">
                          <a:effectLst/>
                          <a:latin typeface="Cambria" charset="0"/>
                          <a:ea typeface="ＭＳ 明朝" charset="-128"/>
                          <a:cs typeface="Times New Roman" charset="0"/>
                        </a:rPr>
                        <a:t>We want our resources to be fully utilized. Hence when their current work item is blocked team members should start working on a new work item by initial it and move to the Build column.</a:t>
                      </a:r>
                    </a:p>
                    <a:p>
                      <a:pPr marL="228600">
                        <a:spcAft>
                          <a:spcPts val="0"/>
                        </a:spcAft>
                      </a:pPr>
                      <a:r>
                        <a:rPr lang="en-US" sz="220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400" dirty="0" smtClean="0">
                          <a:effectLst/>
                          <a:latin typeface="Cambria" charset="0"/>
                          <a:ea typeface="ＭＳ 明朝" charset="-128"/>
                          <a:cs typeface="Times New Roman" charset="0"/>
                        </a:rPr>
                        <a:t>We are limiting our work in process to 1 item per team member for each of the columns. </a:t>
                      </a:r>
                    </a:p>
                    <a:p>
                      <a:pPr marL="228600">
                        <a:spcAft>
                          <a:spcPts val="0"/>
                        </a:spcAft>
                      </a:pPr>
                      <a:r>
                        <a:rPr lang="en-US" sz="2400" dirty="0" smtClean="0">
                          <a:effectLst/>
                          <a:latin typeface="Cambria" charset="0"/>
                          <a:ea typeface="ＭＳ 明朝" charset="-128"/>
                          <a:cs typeface="Times New Roman" charset="0"/>
                        </a:rPr>
                        <a:t>As a result only </a:t>
                      </a:r>
                      <a:r>
                        <a:rPr lang="en-US" sz="2400" b="1" i="1" u="sng" dirty="0" smtClean="0">
                          <a:effectLst/>
                          <a:latin typeface="Cambria" charset="0"/>
                          <a:ea typeface="ＭＳ 明朝" charset="-128"/>
                          <a:cs typeface="Times New Roman" charset="0"/>
                        </a:rPr>
                        <a:t>if a column has free capacity</a:t>
                      </a:r>
                      <a:r>
                        <a:rPr lang="en-US" sz="2400" dirty="0" smtClean="0">
                          <a:effectLst/>
                          <a:latin typeface="Cambria" charset="0"/>
                          <a:ea typeface="ＭＳ 明朝" charset="-128"/>
                          <a:cs typeface="Times New Roman" charset="0"/>
                        </a:rPr>
                        <a:t> you can advance one of your cards rightwards.</a:t>
                      </a:r>
                      <a:endParaRPr lang="en-US" sz="24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3463925" y="2308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50125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323188" y="107576"/>
          <a:ext cx="9574308" cy="5806440"/>
        </p:xfrm>
        <a:graphic>
          <a:graphicData uri="http://schemas.openxmlformats.org/drawingml/2006/table">
            <a:tbl>
              <a:tblPr firstRow="1" firstCol="1" bandRow="1"/>
              <a:tblGrid>
                <a:gridCol w="4787154"/>
                <a:gridCol w="4787154"/>
              </a:tblGrid>
              <a:tr h="337398">
                <a:tc>
                  <a:txBody>
                    <a:bodyPr/>
                    <a:lstStyle/>
                    <a:p>
                      <a:pPr>
                        <a:spcAft>
                          <a:spcPts val="0"/>
                        </a:spcAft>
                      </a:pPr>
                      <a:r>
                        <a:rPr lang="en-US" sz="2800" b="1">
                          <a:effectLst/>
                          <a:latin typeface="Cambria" charset="0"/>
                          <a:ea typeface="ＭＳ 明朝" charset="-128"/>
                          <a:cs typeface="Times New Roman" charset="0"/>
                        </a:rPr>
                        <a:t>If you throw Heads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b="1">
                          <a:effectLst/>
                          <a:latin typeface="Cambria" charset="0"/>
                          <a:ea typeface="ＭＳ 明朝" charset="-128"/>
                          <a:cs typeface="Times New Roman" charset="0"/>
                        </a:rPr>
                        <a:t>If you throw Tails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990">
                <a:tc>
                  <a:txBody>
                    <a:bodyPr/>
                    <a:lstStyle/>
                    <a:p>
                      <a:pPr>
                        <a:spcAft>
                          <a:spcPts val="0"/>
                        </a:spcAft>
                      </a:pPr>
                      <a:r>
                        <a:rPr lang="en-US" sz="2800" dirty="0">
                          <a:effectLst/>
                          <a:latin typeface="Cambria" charset="0"/>
                          <a:ea typeface="ＭＳ 明朝" charset="-128"/>
                          <a:cs typeface="Times New Roman" charset="0"/>
                        </a:rPr>
                        <a:t>Do one of:</a:t>
                      </a:r>
                    </a:p>
                    <a:p>
                      <a:pPr marL="342900" lvl="0" indent="-342900">
                        <a:spcAft>
                          <a:spcPts val="0"/>
                        </a:spcAft>
                        <a:buFont typeface="Symbol" charset="2"/>
                        <a:buChar char=""/>
                      </a:pPr>
                      <a:r>
                        <a:rPr lang="en-US" sz="2500" dirty="0" smtClean="0">
                          <a:effectLst/>
                          <a:latin typeface="Cambria" charset="0"/>
                          <a:ea typeface="ＭＳ 明朝" charset="-128"/>
                          <a:cs typeface="Times New Roman" charset="0"/>
                        </a:rPr>
                        <a:t>Advance one of your unblocked work items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Unblock one of your items that is blocked and advance it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Start new work by following what the </a:t>
                      </a:r>
                      <a:r>
                        <a:rPr lang="en-US" sz="2500" b="1" dirty="0" smtClean="0">
                          <a:effectLst/>
                          <a:latin typeface="Cambria" charset="0"/>
                          <a:ea typeface="ＭＳ 明朝" charset="-128"/>
                          <a:cs typeface="Times New Roman" charset="0"/>
                        </a:rPr>
                        <a:t>Pull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help others by following what the </a:t>
                      </a:r>
                      <a:r>
                        <a:rPr lang="en-US" sz="2500" b="1" dirty="0" smtClean="0">
                          <a:effectLst/>
                          <a:latin typeface="Cambria" charset="0"/>
                          <a:ea typeface="ＭＳ 明朝" charset="-128"/>
                          <a:cs typeface="Times New Roman" charset="0"/>
                        </a:rPr>
                        <a:t>Collaboration Policy</a:t>
                      </a:r>
                      <a:r>
                        <a:rPr lang="en-US" sz="2500" dirty="0" smtClean="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dirty="0">
                          <a:effectLst/>
                          <a:latin typeface="Cambria" charset="0"/>
                          <a:ea typeface="ＭＳ 明朝" charset="-128"/>
                          <a:cs typeface="Times New Roman" charset="0"/>
                        </a:rPr>
                        <a:t>Do both:</a:t>
                      </a:r>
                    </a:p>
                    <a:p>
                      <a:pPr marL="342900" lvl="0" indent="-342900">
                        <a:spcAft>
                          <a:spcPts val="0"/>
                        </a:spcAft>
                        <a:buFont typeface="Symbol" charset="2"/>
                        <a:buChar char=""/>
                      </a:pPr>
                      <a:r>
                        <a:rPr lang="en-US" sz="2500" dirty="0">
                          <a:effectLst/>
                          <a:latin typeface="Cambria" charset="0"/>
                          <a:ea typeface="ＭＳ 明朝" charset="-128"/>
                          <a:cs typeface="Times New Roman" charset="0"/>
                        </a:rPr>
                        <a:t>Block one of your currently unblocked items if you have one</a:t>
                      </a:r>
                    </a:p>
                    <a:p>
                      <a:pPr marL="342900" lvl="0" indent="-342900">
                        <a:spcAft>
                          <a:spcPts val="0"/>
                        </a:spcAft>
                        <a:buFont typeface="Symbol" charset="2"/>
                        <a:buChar char=""/>
                      </a:pPr>
                      <a:r>
                        <a:rPr lang="en-US" sz="2500" b="1" dirty="0">
                          <a:effectLst/>
                          <a:latin typeface="Cambria" charset="0"/>
                          <a:ea typeface="ＭＳ 明朝" charset="-128"/>
                          <a:cs typeface="Times New Roman" charset="0"/>
                        </a:rPr>
                        <a:t>AND</a:t>
                      </a:r>
                      <a:r>
                        <a:rPr lang="en-US" sz="2500" dirty="0">
                          <a:effectLst/>
                          <a:latin typeface="Cambria" charset="0"/>
                          <a:ea typeface="ＭＳ 明朝" charset="-128"/>
                          <a:cs typeface="Times New Roman" charset="0"/>
                        </a:rPr>
                        <a:t> follow what the </a:t>
                      </a:r>
                      <a:r>
                        <a:rPr lang="en-US" sz="2500" b="1" dirty="0">
                          <a:effectLst/>
                          <a:latin typeface="Cambria" charset="0"/>
                          <a:ea typeface="ＭＳ 明朝" charset="-128"/>
                          <a:cs typeface="Times New Roman" charset="0"/>
                        </a:rPr>
                        <a:t>Pull Policy</a:t>
                      </a:r>
                      <a:r>
                        <a:rPr lang="en-US" sz="2500" dirty="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3392488"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529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Reward the best</a:t>
            </a:r>
            <a:endParaRPr lang="bg-BG" dirty="0"/>
          </a:p>
        </p:txBody>
      </p:sp>
      <p:sp>
        <p:nvSpPr>
          <p:cNvPr id="4" name="Text Placeholder 3"/>
          <p:cNvSpPr>
            <a:spLocks noGrp="1"/>
          </p:cNvSpPr>
          <p:nvPr>
            <p:ph type="body" idx="1"/>
          </p:nvPr>
        </p:nvSpPr>
        <p:spPr/>
        <p:txBody>
          <a:bodyPr/>
          <a:lstStyle/>
          <a:p>
            <a:r>
              <a:rPr lang="en-US" dirty="0" smtClean="0"/>
              <a:t>End of Period 2</a:t>
            </a:r>
            <a:endParaRPr lang="bg-BG" dirty="0"/>
          </a:p>
        </p:txBody>
      </p:sp>
    </p:spTree>
    <p:extLst>
      <p:ext uri="{BB962C8B-B14F-4D97-AF65-F5344CB8AC3E}">
        <p14:creationId xmlns:p14="http://schemas.microsoft.com/office/powerpoint/2010/main" val="1206936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Debrief</a:t>
            </a:r>
            <a:endParaRPr lang="bg-BG" dirty="0"/>
          </a:p>
        </p:txBody>
      </p:sp>
      <p:sp>
        <p:nvSpPr>
          <p:cNvPr id="3" name="Content Placeholder 2"/>
          <p:cNvSpPr>
            <a:spLocks noGrp="1"/>
          </p:cNvSpPr>
          <p:nvPr>
            <p:ph idx="1"/>
          </p:nvPr>
        </p:nvSpPr>
        <p:spPr/>
        <p:txBody>
          <a:bodyPr/>
          <a:lstStyle/>
          <a:p>
            <a:pPr marL="0" indent="0">
              <a:buNone/>
            </a:pPr>
            <a:r>
              <a:rPr lang="en-US" dirty="0"/>
              <a:t>In your teams, list and prepare to report back</a:t>
            </a:r>
            <a:r>
              <a:rPr lang="en-US" dirty="0" smtClean="0"/>
              <a:t>:</a:t>
            </a:r>
          </a:p>
          <a:p>
            <a:pPr marL="0" indent="0">
              <a:buNone/>
            </a:pPr>
            <a:endParaRPr lang="en-US" dirty="0"/>
          </a:p>
          <a:p>
            <a:r>
              <a:rPr lang="en-US" dirty="0"/>
              <a:t>What changed?</a:t>
            </a:r>
          </a:p>
          <a:p>
            <a:pPr marL="742873" lvl="2" indent="-342866"/>
            <a:r>
              <a:rPr lang="en-US" dirty="0"/>
              <a:t>Benefits?</a:t>
            </a:r>
          </a:p>
          <a:p>
            <a:pPr marL="742873" lvl="2" indent="-342866"/>
            <a:r>
              <a:rPr lang="en-US" dirty="0"/>
              <a:t>Drawbacks</a:t>
            </a:r>
            <a:r>
              <a:rPr lang="en-US" dirty="0" smtClean="0"/>
              <a:t>?</a:t>
            </a:r>
          </a:p>
          <a:p>
            <a:pPr marL="742873" lvl="2" indent="-342866"/>
            <a:r>
              <a:rPr lang="en-US" dirty="0" smtClean="0"/>
              <a:t>Is the most productive team member the same as in Period 1?</a:t>
            </a:r>
            <a:endParaRPr lang="en-US" dirty="0"/>
          </a:p>
          <a:p>
            <a:r>
              <a:rPr lang="en-US" dirty="0"/>
              <a:t>Workplace parallels</a:t>
            </a:r>
          </a:p>
          <a:p>
            <a:endParaRPr lang="bg-BG" dirty="0"/>
          </a:p>
        </p:txBody>
      </p:sp>
    </p:spTree>
    <p:extLst>
      <p:ext uri="{BB962C8B-B14F-4D97-AF65-F5344CB8AC3E}">
        <p14:creationId xmlns:p14="http://schemas.microsoft.com/office/powerpoint/2010/main" val="1048133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Confirm the application of Kanban Method’s </a:t>
            </a:r>
            <a:r>
              <a:rPr lang="en-US" dirty="0" smtClean="0"/>
              <a:t>two core </a:t>
            </a:r>
            <a:r>
              <a:rPr lang="en-US" dirty="0"/>
              <a:t>practices</a:t>
            </a:r>
            <a:endParaRPr lang="bg-BG" dirty="0"/>
          </a:p>
        </p:txBody>
      </p:sp>
      <p:sp>
        <p:nvSpPr>
          <p:cNvPr id="3" name="Content Placeholder 2"/>
          <p:cNvSpPr>
            <a:spLocks noGrp="1"/>
          </p:cNvSpPr>
          <p:nvPr>
            <p:ph idx="1"/>
          </p:nvPr>
        </p:nvSpPr>
        <p:spPr/>
        <p:txBody>
          <a:bodyPr/>
          <a:lstStyle/>
          <a:p>
            <a:pPr lvl="0"/>
            <a:r>
              <a:rPr lang="en-US" dirty="0"/>
              <a:t>CP2: Limit </a:t>
            </a:r>
            <a:r>
              <a:rPr lang="en-US" dirty="0" smtClean="0"/>
              <a:t>work-in-process </a:t>
            </a:r>
            <a:r>
              <a:rPr lang="en-US" dirty="0"/>
              <a:t>(WIP)</a:t>
            </a:r>
            <a:endParaRPr lang="en-GB" dirty="0"/>
          </a:p>
          <a:p>
            <a:pPr lvl="1"/>
            <a:r>
              <a:rPr lang="en-US" dirty="0"/>
              <a:t>Column limits, one way to balance workload vs capacity</a:t>
            </a:r>
            <a:endParaRPr lang="en-GB" dirty="0"/>
          </a:p>
          <a:p>
            <a:pPr lvl="1"/>
            <a:r>
              <a:rPr lang="en-US" dirty="0"/>
              <a:t>We made a true </a:t>
            </a:r>
            <a:r>
              <a:rPr lang="en-US" dirty="0" err="1"/>
              <a:t>kanban</a:t>
            </a:r>
            <a:r>
              <a:rPr lang="en-US" dirty="0"/>
              <a:t> system (pull and limiting WIP)</a:t>
            </a:r>
            <a:endParaRPr lang="en-GB" dirty="0"/>
          </a:p>
          <a:p>
            <a:pPr lvl="0"/>
            <a:r>
              <a:rPr lang="en-US" dirty="0"/>
              <a:t>CP3: Manage flow</a:t>
            </a:r>
            <a:endParaRPr lang="en-GB" dirty="0"/>
          </a:p>
          <a:p>
            <a:pPr lvl="1"/>
            <a:r>
              <a:rPr lang="en-US" dirty="0"/>
              <a:t>Flow (smoothness, timeliness, economic outcomes</a:t>
            </a:r>
            <a:r>
              <a:rPr lang="en-US" dirty="0" smtClean="0"/>
              <a:t>)</a:t>
            </a:r>
            <a:endParaRPr lang="en-GB" dirty="0"/>
          </a:p>
        </p:txBody>
      </p:sp>
    </p:spTree>
    <p:extLst>
      <p:ext uri="{BB962C8B-B14F-4D97-AF65-F5344CB8AC3E}">
        <p14:creationId xmlns:p14="http://schemas.microsoft.com/office/powerpoint/2010/main" val="167848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bg-BG" dirty="0"/>
          </a:p>
        </p:txBody>
      </p:sp>
      <p:sp>
        <p:nvSpPr>
          <p:cNvPr id="3" name="Content Placeholder 2"/>
          <p:cNvSpPr>
            <a:spLocks noGrp="1"/>
          </p:cNvSpPr>
          <p:nvPr>
            <p:ph idx="1"/>
          </p:nvPr>
        </p:nvSpPr>
        <p:spPr/>
        <p:txBody>
          <a:bodyPr/>
          <a:lstStyle/>
          <a:p>
            <a:r>
              <a:rPr lang="en-US" dirty="0" smtClean="0"/>
              <a:t>Play the Kanban Policy Game</a:t>
            </a:r>
          </a:p>
          <a:p>
            <a:r>
              <a:rPr lang="en-US" dirty="0" smtClean="0"/>
              <a:t>Run a software simulation of the game</a:t>
            </a:r>
          </a:p>
          <a:p>
            <a:r>
              <a:rPr lang="en-US" dirty="0" smtClean="0"/>
              <a:t>Measure the collaboration level in a team</a:t>
            </a:r>
            <a:endParaRPr lang="bg-BG" dirty="0"/>
          </a:p>
        </p:txBody>
      </p:sp>
    </p:spTree>
    <p:extLst>
      <p:ext uri="{BB962C8B-B14F-4D97-AF65-F5344CB8AC3E}">
        <p14:creationId xmlns:p14="http://schemas.microsoft.com/office/powerpoint/2010/main" val="1927783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 3: Collaboration allowed</a:t>
            </a:r>
            <a:endParaRPr lang="bg-BG" dirty="0"/>
          </a:p>
        </p:txBody>
      </p:sp>
      <p:sp>
        <p:nvSpPr>
          <p:cNvPr id="3" name="Content Placeholder 2"/>
          <p:cNvSpPr>
            <a:spLocks noGrp="1"/>
          </p:cNvSpPr>
          <p:nvPr>
            <p:ph idx="1"/>
          </p:nvPr>
        </p:nvSpPr>
        <p:spPr/>
        <p:txBody>
          <a:bodyPr/>
          <a:lstStyle/>
          <a:p>
            <a:r>
              <a:rPr lang="en-US" dirty="0"/>
              <a:t>The results </a:t>
            </a:r>
            <a:r>
              <a:rPr lang="en-US" dirty="0" smtClean="0"/>
              <a:t>from </a:t>
            </a:r>
            <a:r>
              <a:rPr lang="en-US" dirty="0"/>
              <a:t>the last period were </a:t>
            </a:r>
            <a:r>
              <a:rPr lang="en-US" dirty="0" smtClean="0"/>
              <a:t>not as </a:t>
            </a:r>
            <a:r>
              <a:rPr lang="en-US" dirty="0"/>
              <a:t>good as we expected. </a:t>
            </a:r>
            <a:endParaRPr lang="en-US" dirty="0" smtClean="0"/>
          </a:p>
          <a:p>
            <a:r>
              <a:rPr lang="en-US" dirty="0"/>
              <a:t>I coached your leadership and </a:t>
            </a:r>
            <a:r>
              <a:rPr lang="en-US" dirty="0" smtClean="0"/>
              <a:t>managed </a:t>
            </a:r>
            <a:r>
              <a:rPr lang="en-US" dirty="0"/>
              <a:t>to </a:t>
            </a:r>
            <a:r>
              <a:rPr lang="en-US" dirty="0" smtClean="0"/>
              <a:t>pursue </a:t>
            </a:r>
            <a:r>
              <a:rPr lang="en-US" dirty="0"/>
              <a:t>them to change the performance evaluation policy that is to be used in the appraisals</a:t>
            </a:r>
            <a:r>
              <a:rPr lang="en-US" dirty="0" smtClean="0"/>
              <a:t>.</a:t>
            </a:r>
          </a:p>
          <a:p>
            <a:r>
              <a:rPr lang="en-US" dirty="0" smtClean="0"/>
              <a:t>From now on the </a:t>
            </a:r>
            <a:r>
              <a:rPr lang="en-US" dirty="0"/>
              <a:t>performance of each team will be taken as a whole and the bonuses will be allocated to the teams </a:t>
            </a:r>
            <a:r>
              <a:rPr lang="en-US" dirty="0" smtClean="0"/>
              <a:t>and </a:t>
            </a:r>
            <a:r>
              <a:rPr lang="en-US" dirty="0"/>
              <a:t>shared by </a:t>
            </a:r>
            <a:r>
              <a:rPr lang="en-US" dirty="0" smtClean="0"/>
              <a:t>all team </a:t>
            </a:r>
            <a:r>
              <a:rPr lang="en-US" dirty="0"/>
              <a:t>members. </a:t>
            </a:r>
            <a:endParaRPr lang="bg-BG" dirty="0"/>
          </a:p>
        </p:txBody>
      </p:sp>
    </p:spTree>
    <p:extLst>
      <p:ext uri="{BB962C8B-B14F-4D97-AF65-F5344CB8AC3E}">
        <p14:creationId xmlns:p14="http://schemas.microsoft.com/office/powerpoint/2010/main" val="1386887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9331"/>
            <a:ext cx="10972800" cy="1143000"/>
          </a:xfrm>
        </p:spPr>
        <p:txBody>
          <a:bodyPr>
            <a:normAutofit/>
          </a:bodyPr>
          <a:lstStyle/>
          <a:p>
            <a:r>
              <a:rPr lang="en-GB" dirty="0"/>
              <a:t>Here are the policies in use in your organization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10581624"/>
              </p:ext>
            </p:extLst>
          </p:nvPr>
        </p:nvGraphicFramePr>
        <p:xfrm>
          <a:off x="523538" y="1125875"/>
          <a:ext cx="11144923" cy="4963208"/>
        </p:xfrm>
        <a:graphic>
          <a:graphicData uri="http://schemas.openxmlformats.org/drawingml/2006/table">
            <a:tbl>
              <a:tblPr firstRow="1" firstCol="1" bandRow="1"/>
              <a:tblGrid>
                <a:gridCol w="4077509"/>
                <a:gridCol w="3924250"/>
                <a:gridCol w="3143164"/>
              </a:tblGrid>
              <a:tr h="309545">
                <a:tc>
                  <a:txBody>
                    <a:bodyPr/>
                    <a:lstStyle/>
                    <a:p>
                      <a:pPr>
                        <a:spcAft>
                          <a:spcPts val="0"/>
                        </a:spcAft>
                      </a:pPr>
                      <a:r>
                        <a:rPr lang="en-US" sz="2100" b="1">
                          <a:effectLst/>
                          <a:latin typeface="Cambria" charset="0"/>
                          <a:ea typeface="ＭＳ 明朝" charset="-128"/>
                          <a:cs typeface="Times New Roman" charset="0"/>
                        </a:rPr>
                        <a:t>Collaboration Policy</a:t>
                      </a:r>
                      <a:endParaRPr lang="en-US" sz="21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100" b="1">
                          <a:effectLst/>
                          <a:latin typeface="Cambria" charset="0"/>
                          <a:ea typeface="ＭＳ 明朝" charset="-128"/>
                          <a:cs typeface="Times New Roman" charset="0"/>
                        </a:rPr>
                        <a:t>Pull Policy</a:t>
                      </a:r>
                      <a:endParaRPr lang="en-US" sz="21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100" b="1">
                          <a:effectLst/>
                          <a:latin typeface="Cambria" charset="0"/>
                          <a:ea typeface="ＭＳ 明朝" charset="-128"/>
                          <a:cs typeface="Times New Roman" charset="0"/>
                        </a:rPr>
                        <a:t>WIP Policy</a:t>
                      </a:r>
                      <a:endParaRPr lang="en-US" sz="21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43168">
                <a:tc>
                  <a:txBody>
                    <a:bodyPr/>
                    <a:lstStyle/>
                    <a:p>
                      <a:pPr marL="228600">
                        <a:spcAft>
                          <a:spcPts val="0"/>
                        </a:spcAft>
                      </a:pPr>
                      <a:r>
                        <a:rPr lang="en-US" sz="2100" dirty="0">
                          <a:effectLst/>
                          <a:latin typeface="Cambria" charset="0"/>
                          <a:ea typeface="ＭＳ 明朝" charset="-128"/>
                          <a:cs typeface="Times New Roman" charset="0"/>
                        </a:rPr>
                        <a:t>We don’t measure individual productivity but the productivity of the team as a whole. Your goal is the Done column to have as many work items as possible no matter the name on them. Hence,</a:t>
                      </a:r>
                    </a:p>
                    <a:p>
                      <a:pPr marL="228600">
                        <a:spcAft>
                          <a:spcPts val="0"/>
                        </a:spcAft>
                      </a:pPr>
                      <a:r>
                        <a:rPr lang="en-US" sz="2100" b="1" i="1" u="sng" dirty="0">
                          <a:effectLst/>
                          <a:latin typeface="Cambria" charset="0"/>
                          <a:ea typeface="ＭＳ 明朝" charset="-128"/>
                          <a:cs typeface="Times New Roman" charset="0"/>
                        </a:rPr>
                        <a:t>If you want to help the team</a:t>
                      </a:r>
                      <a:r>
                        <a:rPr lang="en-US" sz="2100" dirty="0">
                          <a:effectLst/>
                          <a:latin typeface="Cambria" charset="0"/>
                          <a:ea typeface="ＭＳ 明朝" charset="-128"/>
                          <a:cs typeface="Times New Roman" charset="0"/>
                        </a:rPr>
                        <a:t>, pair up with someone who threw tails and move on their behalf </a:t>
                      </a:r>
                      <a:r>
                        <a:rPr lang="en-US" sz="2100" dirty="0" smtClean="0">
                          <a:effectLst/>
                          <a:latin typeface="Cambria" charset="0"/>
                          <a:ea typeface="ＭＳ 明朝" charset="-128"/>
                          <a:cs typeface="Times New Roman" charset="0"/>
                        </a:rPr>
                        <a:t>.</a:t>
                      </a:r>
                    </a:p>
                    <a:p>
                      <a:pPr marL="228600">
                        <a:spcAft>
                          <a:spcPts val="0"/>
                        </a:spcAft>
                      </a:pPr>
                      <a:r>
                        <a:rPr lang="en-US" sz="2100" dirty="0" smtClean="0">
                          <a:effectLst/>
                          <a:latin typeface="Cambria" charset="0"/>
                          <a:ea typeface="ＭＳ 明朝" charset="-128"/>
                          <a:cs typeface="Times New Roman" charset="0"/>
                        </a:rPr>
                        <a:t>Note</a:t>
                      </a:r>
                      <a:r>
                        <a:rPr lang="en-US" sz="2100" dirty="0">
                          <a:effectLst/>
                          <a:latin typeface="Cambria" charset="0"/>
                          <a:ea typeface="ＭＳ 明朝" charset="-128"/>
                          <a:cs typeface="Times New Roman" charset="0"/>
                        </a:rPr>
                        <a:t>: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100">
                          <a:effectLst/>
                          <a:latin typeface="Cambria" charset="0"/>
                          <a:ea typeface="ＭＳ 明朝" charset="-128"/>
                          <a:cs typeface="Times New Roman" charset="0"/>
                        </a:rPr>
                        <a:t>We want our resources to be fully utilized. Hence when their current work item is blocked team members should start working on a new work item by initial it and move to the Build column.</a:t>
                      </a:r>
                    </a:p>
                    <a:p>
                      <a:pPr marL="228600">
                        <a:spcAft>
                          <a:spcPts val="0"/>
                        </a:spcAft>
                      </a:pPr>
                      <a:r>
                        <a:rPr lang="en-US" sz="210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000" dirty="0" smtClean="0">
                          <a:effectLst/>
                          <a:latin typeface="Cambria" charset="0"/>
                          <a:ea typeface="ＭＳ 明朝" charset="-128"/>
                          <a:cs typeface="Times New Roman" charset="0"/>
                        </a:rPr>
                        <a:t>We are limiting our work in process to 1 item per team member for each of the columns. </a:t>
                      </a:r>
                    </a:p>
                    <a:p>
                      <a:pPr marL="228600">
                        <a:spcAft>
                          <a:spcPts val="0"/>
                        </a:spcAft>
                      </a:pPr>
                      <a:r>
                        <a:rPr lang="en-US" sz="2000" dirty="0" smtClean="0">
                          <a:effectLst/>
                          <a:latin typeface="Cambria" charset="0"/>
                          <a:ea typeface="ＭＳ 明朝" charset="-128"/>
                          <a:cs typeface="Times New Roman" charset="0"/>
                        </a:rPr>
                        <a:t>As a result only </a:t>
                      </a:r>
                      <a:r>
                        <a:rPr lang="en-US" sz="2000" b="1" i="1" u="sng" dirty="0" smtClean="0">
                          <a:effectLst/>
                          <a:latin typeface="Cambria" charset="0"/>
                          <a:ea typeface="ＭＳ 明朝" charset="-128"/>
                          <a:cs typeface="Times New Roman" charset="0"/>
                        </a:rPr>
                        <a:t>if a column has free capacity</a:t>
                      </a:r>
                      <a:r>
                        <a:rPr lang="en-US" sz="2000" dirty="0" smtClean="0">
                          <a:effectLst/>
                          <a:latin typeface="Cambria" charset="0"/>
                          <a:ea typeface="ＭＳ 明朝" charset="-128"/>
                          <a:cs typeface="Times New Roman" charset="0"/>
                        </a:rPr>
                        <a:t> you can advance one of your cards rightwards.</a:t>
                      </a:r>
                      <a:endParaRPr lang="en-US" sz="20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3463925" y="1943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30909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323188" y="107576"/>
          <a:ext cx="9574308" cy="5806440"/>
        </p:xfrm>
        <a:graphic>
          <a:graphicData uri="http://schemas.openxmlformats.org/drawingml/2006/table">
            <a:tbl>
              <a:tblPr firstRow="1" firstCol="1" bandRow="1"/>
              <a:tblGrid>
                <a:gridCol w="4787154"/>
                <a:gridCol w="4787154"/>
              </a:tblGrid>
              <a:tr h="337398">
                <a:tc>
                  <a:txBody>
                    <a:bodyPr/>
                    <a:lstStyle/>
                    <a:p>
                      <a:pPr>
                        <a:spcAft>
                          <a:spcPts val="0"/>
                        </a:spcAft>
                      </a:pPr>
                      <a:r>
                        <a:rPr lang="en-US" sz="2800" b="1">
                          <a:effectLst/>
                          <a:latin typeface="Cambria" charset="0"/>
                          <a:ea typeface="ＭＳ 明朝" charset="-128"/>
                          <a:cs typeface="Times New Roman" charset="0"/>
                        </a:rPr>
                        <a:t>If you throw Heads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b="1">
                          <a:effectLst/>
                          <a:latin typeface="Cambria" charset="0"/>
                          <a:ea typeface="ＭＳ 明朝" charset="-128"/>
                          <a:cs typeface="Times New Roman" charset="0"/>
                        </a:rPr>
                        <a:t>If you throw Tails</a:t>
                      </a:r>
                      <a:endParaRPr lang="en-US" sz="28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990">
                <a:tc>
                  <a:txBody>
                    <a:bodyPr/>
                    <a:lstStyle/>
                    <a:p>
                      <a:pPr>
                        <a:spcAft>
                          <a:spcPts val="0"/>
                        </a:spcAft>
                      </a:pPr>
                      <a:r>
                        <a:rPr lang="en-US" sz="2800" dirty="0">
                          <a:effectLst/>
                          <a:latin typeface="Cambria" charset="0"/>
                          <a:ea typeface="ＭＳ 明朝" charset="-128"/>
                          <a:cs typeface="Times New Roman" charset="0"/>
                        </a:rPr>
                        <a:t>Do one of:</a:t>
                      </a:r>
                    </a:p>
                    <a:p>
                      <a:pPr marL="342900" lvl="0" indent="-342900">
                        <a:spcAft>
                          <a:spcPts val="0"/>
                        </a:spcAft>
                        <a:buFont typeface="Symbol" charset="2"/>
                        <a:buChar char=""/>
                      </a:pPr>
                      <a:r>
                        <a:rPr lang="en-US" sz="2500" dirty="0" smtClean="0">
                          <a:effectLst/>
                          <a:latin typeface="Cambria" charset="0"/>
                          <a:ea typeface="ＭＳ 明朝" charset="-128"/>
                          <a:cs typeface="Times New Roman" charset="0"/>
                        </a:rPr>
                        <a:t>Advance one of your unblocked work items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Unblock one of your items that is blocked and advance it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Start new work by following what the </a:t>
                      </a:r>
                      <a:r>
                        <a:rPr lang="en-US" sz="2500" b="1" dirty="0" smtClean="0">
                          <a:effectLst/>
                          <a:latin typeface="Cambria" charset="0"/>
                          <a:ea typeface="ＭＳ 明朝" charset="-128"/>
                          <a:cs typeface="Times New Roman" charset="0"/>
                        </a:rPr>
                        <a:t>Pull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help others by following what the </a:t>
                      </a:r>
                      <a:r>
                        <a:rPr lang="en-US" sz="2500" b="1" dirty="0" smtClean="0">
                          <a:effectLst/>
                          <a:latin typeface="Cambria" charset="0"/>
                          <a:ea typeface="ＭＳ 明朝" charset="-128"/>
                          <a:cs typeface="Times New Roman" charset="0"/>
                        </a:rPr>
                        <a:t>Collaboration Policy</a:t>
                      </a:r>
                      <a:r>
                        <a:rPr lang="en-US" sz="2500" dirty="0" smtClean="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dirty="0">
                          <a:effectLst/>
                          <a:latin typeface="Cambria" charset="0"/>
                          <a:ea typeface="ＭＳ 明朝" charset="-128"/>
                          <a:cs typeface="Times New Roman" charset="0"/>
                        </a:rPr>
                        <a:t>Do both:</a:t>
                      </a:r>
                    </a:p>
                    <a:p>
                      <a:pPr marL="342900" lvl="0" indent="-342900">
                        <a:spcAft>
                          <a:spcPts val="0"/>
                        </a:spcAft>
                        <a:buFont typeface="Symbol" charset="2"/>
                        <a:buChar char=""/>
                      </a:pPr>
                      <a:r>
                        <a:rPr lang="en-US" sz="2500" dirty="0">
                          <a:effectLst/>
                          <a:latin typeface="Cambria" charset="0"/>
                          <a:ea typeface="ＭＳ 明朝" charset="-128"/>
                          <a:cs typeface="Times New Roman" charset="0"/>
                        </a:rPr>
                        <a:t>Block one of your currently unblocked items if you have one</a:t>
                      </a:r>
                    </a:p>
                    <a:p>
                      <a:pPr marL="342900" lvl="0" indent="-342900">
                        <a:spcAft>
                          <a:spcPts val="0"/>
                        </a:spcAft>
                        <a:buFont typeface="Symbol" charset="2"/>
                        <a:buChar char=""/>
                      </a:pPr>
                      <a:r>
                        <a:rPr lang="en-US" sz="2500" b="1" dirty="0">
                          <a:effectLst/>
                          <a:latin typeface="Cambria" charset="0"/>
                          <a:ea typeface="ＭＳ 明朝" charset="-128"/>
                          <a:cs typeface="Times New Roman" charset="0"/>
                        </a:rPr>
                        <a:t>AND</a:t>
                      </a:r>
                      <a:r>
                        <a:rPr lang="en-US" sz="2500" dirty="0">
                          <a:effectLst/>
                          <a:latin typeface="Cambria" charset="0"/>
                          <a:ea typeface="ＭＳ 明朝" charset="-128"/>
                          <a:cs typeface="Times New Roman" charset="0"/>
                        </a:rPr>
                        <a:t> follow what the </a:t>
                      </a:r>
                      <a:r>
                        <a:rPr lang="en-US" sz="2500" b="1" dirty="0">
                          <a:effectLst/>
                          <a:latin typeface="Cambria" charset="0"/>
                          <a:ea typeface="ＭＳ 明朝" charset="-128"/>
                          <a:cs typeface="Times New Roman" charset="0"/>
                        </a:rPr>
                        <a:t>Pull Policy</a:t>
                      </a:r>
                      <a:r>
                        <a:rPr lang="en-US" sz="2500" dirty="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3392488"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1580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Reward the </a:t>
            </a:r>
            <a:r>
              <a:rPr lang="en-US" dirty="0" smtClean="0"/>
              <a:t>Team!</a:t>
            </a:r>
            <a:endParaRPr lang="bg-BG" dirty="0"/>
          </a:p>
        </p:txBody>
      </p:sp>
      <p:sp>
        <p:nvSpPr>
          <p:cNvPr id="4" name="Text Placeholder 3"/>
          <p:cNvSpPr>
            <a:spLocks noGrp="1"/>
          </p:cNvSpPr>
          <p:nvPr>
            <p:ph type="body" idx="1"/>
          </p:nvPr>
        </p:nvSpPr>
        <p:spPr/>
        <p:txBody>
          <a:bodyPr/>
          <a:lstStyle/>
          <a:p>
            <a:r>
              <a:rPr lang="en-US" dirty="0" smtClean="0"/>
              <a:t>End of Period 3</a:t>
            </a:r>
            <a:endParaRPr lang="bg-BG" dirty="0"/>
          </a:p>
        </p:txBody>
      </p:sp>
    </p:spTree>
    <p:extLst>
      <p:ext uri="{BB962C8B-B14F-4D97-AF65-F5344CB8AC3E}">
        <p14:creationId xmlns:p14="http://schemas.microsoft.com/office/powerpoint/2010/main" val="1154253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Debrief</a:t>
            </a:r>
            <a:endParaRPr lang="bg-BG" dirty="0"/>
          </a:p>
        </p:txBody>
      </p:sp>
      <p:sp>
        <p:nvSpPr>
          <p:cNvPr id="3" name="Content Placeholder 2"/>
          <p:cNvSpPr>
            <a:spLocks noGrp="1"/>
          </p:cNvSpPr>
          <p:nvPr>
            <p:ph idx="1"/>
          </p:nvPr>
        </p:nvSpPr>
        <p:spPr/>
        <p:txBody>
          <a:bodyPr/>
          <a:lstStyle/>
          <a:p>
            <a:pPr marL="0" indent="0">
              <a:buNone/>
            </a:pPr>
            <a:r>
              <a:rPr lang="en-US" dirty="0"/>
              <a:t>In your teams, list and prepare to report back</a:t>
            </a:r>
            <a:r>
              <a:rPr lang="en-US" dirty="0" smtClean="0"/>
              <a:t>:</a:t>
            </a:r>
          </a:p>
          <a:p>
            <a:pPr marL="0" indent="0">
              <a:buNone/>
            </a:pPr>
            <a:endParaRPr lang="en-US" dirty="0"/>
          </a:p>
          <a:p>
            <a:r>
              <a:rPr lang="en-US" dirty="0"/>
              <a:t>What changed?</a:t>
            </a:r>
          </a:p>
          <a:p>
            <a:pPr marL="742873" lvl="2" indent="-342866"/>
            <a:r>
              <a:rPr lang="en-US" dirty="0"/>
              <a:t>Benefits?</a:t>
            </a:r>
          </a:p>
          <a:p>
            <a:pPr marL="742873" lvl="2" indent="-342866"/>
            <a:r>
              <a:rPr lang="en-US" dirty="0"/>
              <a:t>Drawbacks?</a:t>
            </a:r>
          </a:p>
          <a:p>
            <a:r>
              <a:rPr lang="en-US" dirty="0"/>
              <a:t>Workplace parallels</a:t>
            </a:r>
          </a:p>
          <a:p>
            <a:endParaRPr lang="bg-BG" dirty="0"/>
          </a:p>
        </p:txBody>
      </p:sp>
    </p:spTree>
    <p:extLst>
      <p:ext uri="{BB962C8B-B14F-4D97-AF65-F5344CB8AC3E}">
        <p14:creationId xmlns:p14="http://schemas.microsoft.com/office/powerpoint/2010/main" val="758121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Confirm the application of Kanban Method’s </a:t>
            </a:r>
            <a:r>
              <a:rPr lang="en-US" dirty="0" smtClean="0"/>
              <a:t>last core practice</a:t>
            </a:r>
            <a:endParaRPr lang="bg-BG" dirty="0"/>
          </a:p>
        </p:txBody>
      </p:sp>
      <p:sp>
        <p:nvSpPr>
          <p:cNvPr id="3" name="Content Placeholder 2"/>
          <p:cNvSpPr>
            <a:spLocks noGrp="1"/>
          </p:cNvSpPr>
          <p:nvPr>
            <p:ph idx="1"/>
          </p:nvPr>
        </p:nvSpPr>
        <p:spPr/>
        <p:txBody>
          <a:bodyPr/>
          <a:lstStyle/>
          <a:p>
            <a:pPr lvl="0"/>
            <a:r>
              <a:rPr lang="en-US" dirty="0"/>
              <a:t>CP6: Improve collaboratively, evolve experimentally (using models and the scientific method)</a:t>
            </a:r>
            <a:endParaRPr lang="en-GB" dirty="0"/>
          </a:p>
          <a:p>
            <a:pPr lvl="1"/>
            <a:r>
              <a:rPr lang="en-US" dirty="0"/>
              <a:t>We created conditions for collaboration in delivery</a:t>
            </a:r>
            <a:endParaRPr lang="en-GB" dirty="0"/>
          </a:p>
          <a:p>
            <a:pPr lvl="1"/>
            <a:r>
              <a:rPr lang="en-US" dirty="0"/>
              <a:t>Nothing collaborative, experimental or scientific about our change</a:t>
            </a:r>
            <a:endParaRPr lang="en-GB" dirty="0"/>
          </a:p>
        </p:txBody>
      </p:sp>
    </p:spTree>
    <p:extLst>
      <p:ext uri="{BB962C8B-B14F-4D97-AF65-F5344CB8AC3E}">
        <p14:creationId xmlns:p14="http://schemas.microsoft.com/office/powerpoint/2010/main" val="733976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debrief</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874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 the results by populating the </a:t>
            </a:r>
            <a:r>
              <a:rPr lang="en-GB" dirty="0" smtClean="0"/>
              <a:t>Excel table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649537778"/>
              </p:ext>
            </p:extLst>
          </p:nvPr>
        </p:nvGraphicFramePr>
        <p:xfrm>
          <a:off x="2060156" y="1597445"/>
          <a:ext cx="7965195" cy="4208445"/>
        </p:xfrm>
        <a:graphic>
          <a:graphicData uri="http://schemas.openxmlformats.org/drawingml/2006/table">
            <a:tbl>
              <a:tblPr firstRow="1" firstCol="1" bandRow="1"/>
              <a:tblGrid>
                <a:gridCol w="1593039"/>
                <a:gridCol w="1593039"/>
                <a:gridCol w="1593039"/>
                <a:gridCol w="1593039"/>
                <a:gridCol w="1593039"/>
              </a:tblGrid>
              <a:tr h="763725">
                <a:tc>
                  <a:txBody>
                    <a:bodyPr/>
                    <a:lstStyle/>
                    <a:p>
                      <a:pPr>
                        <a:spcAft>
                          <a:spcPts val="0"/>
                        </a:spcAft>
                      </a:pPr>
                      <a:r>
                        <a:rPr lang="en-GB" sz="1600" b="1" dirty="0">
                          <a:effectLst/>
                          <a:latin typeface="Times New Roman" charset="0"/>
                          <a:ea typeface="ＭＳ 明朝" charset="-128"/>
                        </a:rPr>
                        <a:t>Team name</a:t>
                      </a:r>
                      <a:endParaRPr lang="en-GB" sz="1600" dirty="0">
                        <a:effectLst/>
                        <a:latin typeface="Times New Roman" charset="0"/>
                        <a:ea typeface="ＭＳ 明朝"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b="1" dirty="0">
                          <a:effectLst/>
                          <a:latin typeface="Times New Roman" charset="0"/>
                          <a:ea typeface="ＭＳ 明朝" charset="-128"/>
                        </a:rPr>
                        <a:t>Period</a:t>
                      </a:r>
                      <a:endParaRPr lang="en-GB" sz="1600" dirty="0">
                        <a:effectLst/>
                        <a:latin typeface="Times New Roman" charset="0"/>
                        <a:ea typeface="ＭＳ 明朝"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b="1" dirty="0">
                          <a:effectLst/>
                          <a:latin typeface="Times New Roman" charset="0"/>
                          <a:ea typeface="ＭＳ 明朝" charset="-128"/>
                        </a:rPr>
                        <a:t>Started work items</a:t>
                      </a:r>
                      <a:endParaRPr lang="en-GB" sz="1600" dirty="0">
                        <a:effectLst/>
                        <a:latin typeface="Times New Roman" charset="0"/>
                        <a:ea typeface="ＭＳ 明朝"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b="1" dirty="0">
                          <a:effectLst/>
                          <a:latin typeface="Times New Roman" charset="0"/>
                          <a:ea typeface="ＭＳ 明朝" charset="-128"/>
                        </a:rPr>
                        <a:t>Finished work items</a:t>
                      </a:r>
                      <a:endParaRPr lang="en-GB" sz="1600" dirty="0">
                        <a:effectLst/>
                        <a:latin typeface="Times New Roman" charset="0"/>
                        <a:ea typeface="ＭＳ 明朝"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b="1" dirty="0">
                          <a:effectLst/>
                          <a:latin typeface="Times New Roman" charset="0"/>
                          <a:ea typeface="ＭＳ 明朝" charset="-128"/>
                        </a:rPr>
                        <a:t>Remarks</a:t>
                      </a:r>
                      <a:endParaRPr lang="en-GB" sz="1600" dirty="0">
                        <a:effectLst/>
                        <a:latin typeface="Times New Roman" charset="0"/>
                        <a:ea typeface="ＭＳ 明朝"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1863">
                <a:tc rowSpan="3">
                  <a:txBody>
                    <a:bodyPr/>
                    <a:lstStyle/>
                    <a:p>
                      <a:pPr>
                        <a:spcAft>
                          <a:spcPts val="0"/>
                        </a:spcAft>
                      </a:pPr>
                      <a:r>
                        <a:rPr lang="en-GB" sz="1800" dirty="0">
                          <a:effectLst/>
                          <a:latin typeface="Times New Roman" charset="0"/>
                          <a:ea typeface="ＭＳ 明朝" charset="-128"/>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dirty="0">
                          <a:effectLst/>
                          <a:latin typeface="Times New Roman" charset="0"/>
                          <a:ea typeface="ＭＳ 明朝" charset="-128"/>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1863">
                <a:tc vMerge="1">
                  <a:txBody>
                    <a:bodyPr/>
                    <a:lstStyle/>
                    <a:p>
                      <a:endParaRPr lang="bg-BG"/>
                    </a:p>
                  </a:txBody>
                  <a:tcPr/>
                </a:tc>
                <a:tc>
                  <a:txBody>
                    <a:bodyPr/>
                    <a:lstStyle/>
                    <a:p>
                      <a:pPr>
                        <a:spcAft>
                          <a:spcPts val="0"/>
                        </a:spcAft>
                      </a:pPr>
                      <a:r>
                        <a:rPr lang="en-GB" sz="1600" dirty="0">
                          <a:effectLst/>
                          <a:latin typeface="Times New Roman" charset="0"/>
                          <a:ea typeface="ＭＳ 明朝" charset="-12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1032">
                <a:tc vMerge="1">
                  <a:txBody>
                    <a:bodyPr/>
                    <a:lstStyle/>
                    <a:p>
                      <a:endParaRPr lang="bg-BG"/>
                    </a:p>
                  </a:txBody>
                  <a:tcPr/>
                </a:tc>
                <a:tc>
                  <a:txBody>
                    <a:bodyPr/>
                    <a:lstStyle/>
                    <a:p>
                      <a:pPr>
                        <a:spcAft>
                          <a:spcPts val="0"/>
                        </a:spcAft>
                      </a:pPr>
                      <a:r>
                        <a:rPr lang="en-GB" sz="1600" dirty="0">
                          <a:effectLst/>
                          <a:latin typeface="Times New Roman" charset="0"/>
                          <a:ea typeface="ＭＳ 明朝" charset="-128"/>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124373">
                <a:tc>
                  <a:txBody>
                    <a:bodyPr/>
                    <a:lstStyle/>
                    <a:p>
                      <a:pPr algn="ctr">
                        <a:spcAft>
                          <a:spcPts val="0"/>
                        </a:spcAft>
                      </a:pPr>
                      <a:r>
                        <a:rPr lang="en-GB" sz="1800">
                          <a:effectLst/>
                          <a:latin typeface="Times New Roman" charset="0"/>
                          <a:ea typeface="ＭＳ 明朝" charset="-128"/>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algn="ctr">
                        <a:spcAft>
                          <a:spcPts val="0"/>
                        </a:spcAft>
                      </a:pPr>
                      <a:r>
                        <a:rPr lang="en-GB" sz="1600" dirty="0">
                          <a:effectLst/>
                          <a:latin typeface="Times New Roman" charset="0"/>
                          <a:ea typeface="ＭＳ 明朝" charset="-128"/>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bg-BG"/>
                    </a:p>
                  </a:txBody>
                  <a:tcPr/>
                </a:tc>
                <a:tc hMerge="1">
                  <a:txBody>
                    <a:bodyPr/>
                    <a:lstStyle/>
                    <a:p>
                      <a:endParaRPr lang="bg-BG"/>
                    </a:p>
                  </a:txBody>
                  <a:tcPr/>
                </a:tc>
                <a:tc hMerge="1">
                  <a:txBody>
                    <a:bodyPr/>
                    <a:lstStyle/>
                    <a:p>
                      <a:endParaRPr lang="bg-BG"/>
                    </a:p>
                  </a:txBody>
                  <a:tcPr/>
                </a:tc>
              </a:tr>
              <a:tr h="381863">
                <a:tc rowSpan="3">
                  <a:txBody>
                    <a:bodyPr/>
                    <a:lstStyle/>
                    <a:p>
                      <a:pPr>
                        <a:spcAft>
                          <a:spcPts val="0"/>
                        </a:spcAft>
                      </a:pPr>
                      <a:r>
                        <a:rPr lang="en-GB" sz="1800" dirty="0">
                          <a:effectLst/>
                          <a:latin typeface="Times New Roman" charset="0"/>
                          <a:ea typeface="ＭＳ 明朝" charset="-128"/>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600" dirty="0">
                          <a:effectLst/>
                          <a:latin typeface="Times New Roman" charset="0"/>
                          <a:ea typeface="ＭＳ 明朝" charset="-128"/>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1863">
                <a:tc vMerge="1">
                  <a:txBody>
                    <a:bodyPr/>
                    <a:lstStyle/>
                    <a:p>
                      <a:endParaRPr lang="bg-BG"/>
                    </a:p>
                  </a:txBody>
                  <a:tcPr/>
                </a:tc>
                <a:tc>
                  <a:txBody>
                    <a:bodyPr/>
                    <a:lstStyle/>
                    <a:p>
                      <a:pPr>
                        <a:spcAft>
                          <a:spcPts val="0"/>
                        </a:spcAft>
                      </a:pPr>
                      <a:r>
                        <a:rPr lang="en-GB" sz="1600" dirty="0">
                          <a:effectLst/>
                          <a:latin typeface="Times New Roman" charset="0"/>
                          <a:ea typeface="ＭＳ 明朝" charset="-12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1863">
                <a:tc vMerge="1">
                  <a:txBody>
                    <a:bodyPr/>
                    <a:lstStyle/>
                    <a:p>
                      <a:endParaRPr lang="bg-BG"/>
                    </a:p>
                  </a:txBody>
                  <a:tcPr/>
                </a:tc>
                <a:tc>
                  <a:txBody>
                    <a:bodyPr/>
                    <a:lstStyle/>
                    <a:p>
                      <a:pPr>
                        <a:spcAft>
                          <a:spcPts val="0"/>
                        </a:spcAft>
                      </a:pPr>
                      <a:r>
                        <a:rPr lang="en-GB" sz="1600" dirty="0">
                          <a:effectLst/>
                          <a:latin typeface="Times New Roman" charset="0"/>
                          <a:ea typeface="ＭＳ 明朝" charset="-128"/>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200" dirty="0">
                          <a:effectLst/>
                          <a:latin typeface="Times New Roman" charset="0"/>
                          <a:ea typeface="ＭＳ 明朝"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792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28864" y="41000"/>
            <a:ext cx="7943850" cy="6189688"/>
          </a:xfrm>
          <a:prstGeom prst="rect">
            <a:avLst/>
          </a:prstGeom>
        </p:spPr>
      </p:pic>
    </p:spTree>
    <p:extLst>
      <p:ext uri="{BB962C8B-B14F-4D97-AF65-F5344CB8AC3E}">
        <p14:creationId xmlns:p14="http://schemas.microsoft.com/office/powerpoint/2010/main" val="1761417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43075" y="128587"/>
            <a:ext cx="9358685" cy="6116972"/>
          </a:xfrm>
          <a:prstGeom prst="rect">
            <a:avLst/>
          </a:prstGeom>
        </p:spPr>
      </p:pic>
    </p:spTree>
    <p:extLst>
      <p:ext uri="{BB962C8B-B14F-4D97-AF65-F5344CB8AC3E}">
        <p14:creationId xmlns:p14="http://schemas.microsoft.com/office/powerpoint/2010/main" val="107497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Kanban Policy Game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75742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The J-Curve Effect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7843" b="4314"/>
          <a:stretch/>
        </p:blipFill>
        <p:spPr>
          <a:xfrm>
            <a:off x="2891645" y="1615118"/>
            <a:ext cx="6477000" cy="4267200"/>
          </a:xfrm>
          <a:prstGeom prst="rect">
            <a:avLst/>
          </a:prstGeom>
          <a:solidFill>
            <a:schemeClr val="bg1"/>
          </a:solidFill>
        </p:spPr>
      </p:pic>
      <p:sp>
        <p:nvSpPr>
          <p:cNvPr id="6" name="TextBox 5"/>
          <p:cNvSpPr txBox="1"/>
          <p:nvPr/>
        </p:nvSpPr>
        <p:spPr>
          <a:xfrm>
            <a:off x="6718269" y="5704127"/>
            <a:ext cx="2839156" cy="276999"/>
          </a:xfrm>
          <a:prstGeom prst="rect">
            <a:avLst/>
          </a:prstGeom>
          <a:noFill/>
        </p:spPr>
        <p:txBody>
          <a:bodyPr wrap="square" rtlCol="0">
            <a:spAutoFit/>
          </a:bodyPr>
          <a:lstStyle/>
          <a:p>
            <a:r>
              <a:rPr lang="en-US" sz="1200" dirty="0"/>
              <a:t>Virginia Satir’s  J- Curve Model of Change</a:t>
            </a:r>
          </a:p>
        </p:txBody>
      </p:sp>
      <p:cxnSp>
        <p:nvCxnSpPr>
          <p:cNvPr id="7" name="Straight Arrow Connector 6"/>
          <p:cNvCxnSpPr/>
          <p:nvPr/>
        </p:nvCxnSpPr>
        <p:spPr bwMode="auto">
          <a:xfrm>
            <a:off x="4384714" y="3672518"/>
            <a:ext cx="0" cy="1371600"/>
          </a:xfrm>
          <a:prstGeom prst="straightConnector1">
            <a:avLst/>
          </a:prstGeom>
          <a:solidFill>
            <a:schemeClr val="accent1"/>
          </a:solidFill>
          <a:ln w="76200" cap="flat" cmpd="sng" algn="ctr">
            <a:solidFill>
              <a:srgbClr val="FF0000"/>
            </a:solidFill>
            <a:prstDash val="solid"/>
            <a:round/>
            <a:headEnd type="arrow"/>
            <a:tailEnd type="arrow"/>
          </a:ln>
          <a:effectLst/>
        </p:spPr>
      </p:cxnSp>
      <p:sp>
        <p:nvSpPr>
          <p:cNvPr id="8" name="TextBox 7"/>
          <p:cNvSpPr txBox="1"/>
          <p:nvPr/>
        </p:nvSpPr>
        <p:spPr>
          <a:xfrm rot="16200000">
            <a:off x="3541941" y="4396652"/>
            <a:ext cx="835678" cy="369332"/>
          </a:xfrm>
          <a:prstGeom prst="rect">
            <a:avLst/>
          </a:prstGeom>
          <a:noFill/>
        </p:spPr>
        <p:txBody>
          <a:bodyPr wrap="none" rtlCol="0">
            <a:spAutoFit/>
          </a:bodyPr>
          <a:lstStyle/>
          <a:p>
            <a:r>
              <a:rPr lang="en-US" dirty="0"/>
              <a:t>Safety!</a:t>
            </a:r>
          </a:p>
        </p:txBody>
      </p:sp>
      <p:cxnSp>
        <p:nvCxnSpPr>
          <p:cNvPr id="9" name="Straight Arrow Connector 8"/>
          <p:cNvCxnSpPr/>
          <p:nvPr/>
        </p:nvCxnSpPr>
        <p:spPr bwMode="auto">
          <a:xfrm flipV="1">
            <a:off x="4363286" y="5044118"/>
            <a:ext cx="2002629" cy="1608"/>
          </a:xfrm>
          <a:prstGeom prst="straightConnector1">
            <a:avLst/>
          </a:prstGeom>
          <a:solidFill>
            <a:schemeClr val="accent1"/>
          </a:solidFill>
          <a:ln w="76200" cap="flat" cmpd="sng" algn="ctr">
            <a:solidFill>
              <a:srgbClr val="FF0000"/>
            </a:solidFill>
            <a:prstDash val="solid"/>
            <a:round/>
            <a:headEnd type="arrow"/>
            <a:tailEnd type="arrow"/>
          </a:ln>
          <a:effectLst/>
        </p:spPr>
      </p:cxnSp>
      <p:sp>
        <p:nvSpPr>
          <p:cNvPr id="10" name="TextBox 9"/>
          <p:cNvSpPr txBox="1"/>
          <p:nvPr/>
        </p:nvSpPr>
        <p:spPr>
          <a:xfrm>
            <a:off x="5001180" y="5126543"/>
            <a:ext cx="1062599" cy="369332"/>
          </a:xfrm>
          <a:prstGeom prst="rect">
            <a:avLst/>
          </a:prstGeom>
          <a:noFill/>
        </p:spPr>
        <p:txBody>
          <a:bodyPr wrap="none" rtlCol="0">
            <a:spAutoFit/>
          </a:bodyPr>
          <a:lstStyle/>
          <a:p>
            <a:r>
              <a:rPr lang="en-US" dirty="0"/>
              <a:t>Patience!</a:t>
            </a:r>
          </a:p>
        </p:txBody>
      </p:sp>
    </p:spTree>
    <p:extLst>
      <p:ext uri="{BB962C8B-B14F-4D97-AF65-F5344CB8AC3E}">
        <p14:creationId xmlns:p14="http://schemas.microsoft.com/office/powerpoint/2010/main" val="668866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57400" y="228599"/>
            <a:ext cx="8726510" cy="5957521"/>
          </a:xfrm>
          <a:prstGeom prst="rect">
            <a:avLst/>
          </a:prstGeom>
        </p:spPr>
      </p:pic>
    </p:spTree>
    <p:extLst>
      <p:ext uri="{BB962C8B-B14F-4D97-AF65-F5344CB8AC3E}">
        <p14:creationId xmlns:p14="http://schemas.microsoft.com/office/powerpoint/2010/main" val="880880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r>
              <a:rPr lang="en-US" smtClean="0"/>
              <a:t>Simulation results</a:t>
            </a:r>
            <a:endParaRPr lang="en-US" dirty="0"/>
          </a:p>
        </p:txBody>
      </p:sp>
    </p:spTree>
    <p:extLst>
      <p:ext uri="{BB962C8B-B14F-4D97-AF65-F5344CB8AC3E}">
        <p14:creationId xmlns:p14="http://schemas.microsoft.com/office/powerpoint/2010/main" val="477308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5591" y="1601803"/>
            <a:ext cx="11353721" cy="1292662"/>
          </a:xfrm>
        </p:spPr>
        <p:txBody>
          <a:bodyPr/>
          <a:lstStyle/>
          <a:p>
            <a:pPr marL="0" indent="0">
              <a:buNone/>
            </a:pPr>
            <a:r>
              <a:rPr lang="en-US" dirty="0"/>
              <a:t>“System is not a sum of the behavior of its parts, it’s the </a:t>
            </a:r>
            <a:r>
              <a:rPr lang="en-US" b="1" dirty="0"/>
              <a:t>product of their </a:t>
            </a:r>
            <a:r>
              <a:rPr lang="en-US" b="1" dirty="0" smtClean="0"/>
              <a:t>interactions</a:t>
            </a:r>
            <a:r>
              <a:rPr lang="en-US" dirty="0" smtClean="0"/>
              <a:t>.” </a:t>
            </a:r>
            <a:endParaRPr lang="en-US" dirty="0"/>
          </a:p>
        </p:txBody>
      </p:sp>
      <p:sp>
        <p:nvSpPr>
          <p:cNvPr id="3" name="TextBox 2"/>
          <p:cNvSpPr txBox="1"/>
          <p:nvPr/>
        </p:nvSpPr>
        <p:spPr>
          <a:xfrm>
            <a:off x="5343525" y="3911675"/>
            <a:ext cx="6178785" cy="1200329"/>
          </a:xfrm>
          <a:prstGeom prst="rect">
            <a:avLst/>
          </a:prstGeom>
          <a:noFill/>
        </p:spPr>
        <p:txBody>
          <a:bodyPr wrap="square" rtlCol="0">
            <a:spAutoFit/>
          </a:bodyPr>
          <a:lstStyle/>
          <a:p>
            <a:r>
              <a:rPr lang="en-GB" dirty="0"/>
              <a:t>Russell L. </a:t>
            </a:r>
            <a:r>
              <a:rPr lang="en-GB" dirty="0" err="1" smtClean="0"/>
              <a:t>Ackoff</a:t>
            </a:r>
            <a:r>
              <a:rPr lang="en-GB" dirty="0" smtClean="0"/>
              <a:t> (</a:t>
            </a:r>
            <a:r>
              <a:rPr lang="en-GB" dirty="0"/>
              <a:t>1994</a:t>
            </a:r>
            <a:r>
              <a:rPr lang="en-GB" dirty="0" smtClean="0"/>
              <a:t>) </a:t>
            </a:r>
          </a:p>
          <a:p>
            <a:r>
              <a:rPr lang="en-GB" dirty="0"/>
              <a:t>https://</a:t>
            </a:r>
            <a:r>
              <a:rPr lang="en-GB" dirty="0" err="1"/>
              <a:t>www.youtube.com</a:t>
            </a:r>
            <a:r>
              <a:rPr lang="en-GB" dirty="0"/>
              <a:t>/</a:t>
            </a:r>
            <a:r>
              <a:rPr lang="en-GB" dirty="0" err="1"/>
              <a:t>watch?v</a:t>
            </a:r>
            <a:r>
              <a:rPr lang="en-GB" dirty="0"/>
              <a:t>=OqEeIG8aPPk</a:t>
            </a:r>
            <a:endParaRPr lang="en-GB" dirty="0" smtClean="0"/>
          </a:p>
          <a:p>
            <a:r>
              <a:rPr lang="en-GB" dirty="0" smtClean="0"/>
              <a:t>An event </a:t>
            </a:r>
            <a:r>
              <a:rPr lang="en-GB" dirty="0"/>
              <a:t>hosted by Clare Crawford-Mason and Lloyd </a:t>
            </a:r>
            <a:r>
              <a:rPr lang="en-GB" dirty="0" err="1"/>
              <a:t>Dobyns</a:t>
            </a:r>
            <a:r>
              <a:rPr lang="en-GB" dirty="0"/>
              <a:t> </a:t>
            </a:r>
            <a:endParaRPr lang="en-GB" dirty="0" smtClean="0"/>
          </a:p>
          <a:p>
            <a:r>
              <a:rPr lang="en-GB" dirty="0" smtClean="0"/>
              <a:t>to </a:t>
            </a:r>
            <a:r>
              <a:rPr lang="en-GB" dirty="0"/>
              <a:t>capture the Learning and Legacy of </a:t>
            </a:r>
            <a:r>
              <a:rPr lang="en-GB" dirty="0" err="1"/>
              <a:t>Dr.</a:t>
            </a:r>
            <a:r>
              <a:rPr lang="en-GB" dirty="0"/>
              <a:t> W. Edwards Deming.</a:t>
            </a:r>
            <a:endParaRPr lang="bg-BG" dirty="0"/>
          </a:p>
        </p:txBody>
      </p:sp>
    </p:spTree>
    <p:extLst>
      <p:ext uri="{BB962C8B-B14F-4D97-AF65-F5344CB8AC3E}">
        <p14:creationId xmlns:p14="http://schemas.microsoft.com/office/powerpoint/2010/main" val="1267798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5591" y="1601803"/>
            <a:ext cx="11353721" cy="2492990"/>
          </a:xfrm>
        </p:spPr>
        <p:txBody>
          <a:bodyPr/>
          <a:lstStyle/>
          <a:p>
            <a:pPr marL="0" indent="0">
              <a:buNone/>
            </a:pPr>
            <a:r>
              <a:rPr lang="en-US" dirty="0" smtClean="0"/>
              <a:t>“The </a:t>
            </a:r>
            <a:r>
              <a:rPr lang="en-US" dirty="0"/>
              <a:t>goal is to make full use of the workers’ capabilities by building up a system that will allow the </a:t>
            </a:r>
            <a:r>
              <a:rPr lang="en-US" b="1" dirty="0"/>
              <a:t>workers to display their full capabilities by themselves</a:t>
            </a:r>
            <a:r>
              <a:rPr lang="en-US" dirty="0" smtClean="0"/>
              <a:t>.” </a:t>
            </a:r>
            <a:endParaRPr lang="en-US" dirty="0"/>
          </a:p>
        </p:txBody>
      </p:sp>
      <p:sp>
        <p:nvSpPr>
          <p:cNvPr id="3" name="TextBox 2"/>
          <p:cNvSpPr txBox="1"/>
          <p:nvPr/>
        </p:nvSpPr>
        <p:spPr>
          <a:xfrm>
            <a:off x="5308927" y="3697363"/>
            <a:ext cx="5673091" cy="646331"/>
          </a:xfrm>
          <a:prstGeom prst="rect">
            <a:avLst/>
          </a:prstGeom>
          <a:noFill/>
        </p:spPr>
        <p:txBody>
          <a:bodyPr wrap="none" rtlCol="0">
            <a:spAutoFit/>
          </a:bodyPr>
          <a:lstStyle/>
          <a:p>
            <a:r>
              <a:rPr lang="en-GB" dirty="0"/>
              <a:t>Y. SUGIMORI, K. KUSUNOKI, F. CHO &amp; S. UCHIKAWA </a:t>
            </a:r>
            <a:r>
              <a:rPr lang="en-GB" dirty="0" smtClean="0"/>
              <a:t>(</a:t>
            </a:r>
            <a:r>
              <a:rPr lang="en-GB" dirty="0"/>
              <a:t>1977</a:t>
            </a:r>
            <a:r>
              <a:rPr lang="en-GB" dirty="0" smtClean="0"/>
              <a:t>) </a:t>
            </a:r>
          </a:p>
          <a:p>
            <a:r>
              <a:rPr lang="en-GB" dirty="0" smtClean="0"/>
              <a:t>Toyota </a:t>
            </a:r>
            <a:r>
              <a:rPr lang="en-GB" dirty="0"/>
              <a:t>production system and Kanban </a:t>
            </a:r>
            <a:r>
              <a:rPr lang="en-GB" dirty="0" smtClean="0"/>
              <a:t>system</a:t>
            </a:r>
            <a:endParaRPr lang="bg-BG" dirty="0"/>
          </a:p>
        </p:txBody>
      </p:sp>
    </p:spTree>
    <p:extLst>
      <p:ext uri="{BB962C8B-B14F-4D97-AF65-F5344CB8AC3E}">
        <p14:creationId xmlns:p14="http://schemas.microsoft.com/office/powerpoint/2010/main" val="5948637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1733" y="1129854"/>
            <a:ext cx="11353721" cy="3093154"/>
          </a:xfrm>
        </p:spPr>
        <p:txBody>
          <a:bodyPr/>
          <a:lstStyle/>
          <a:p>
            <a:pPr marL="0" indent="0">
              <a:buNone/>
            </a:pPr>
            <a:r>
              <a:rPr lang="en-US" dirty="0" smtClean="0"/>
              <a:t>“</a:t>
            </a:r>
            <a:r>
              <a:rPr lang="mr-IN" dirty="0" smtClean="0"/>
              <a:t>…</a:t>
            </a:r>
            <a:r>
              <a:rPr lang="en-US" dirty="0" smtClean="0"/>
              <a:t>use </a:t>
            </a:r>
            <a:r>
              <a:rPr lang="en-US" dirty="0" err="1" smtClean="0"/>
              <a:t>kanban</a:t>
            </a:r>
            <a:r>
              <a:rPr lang="en-US" dirty="0" smtClean="0"/>
              <a:t> to </a:t>
            </a:r>
            <a:r>
              <a:rPr lang="en-US" b="1" dirty="0" smtClean="0"/>
              <a:t>create a positive tension in the workplace</a:t>
            </a:r>
            <a:r>
              <a:rPr lang="en-US" dirty="0" smtClean="0"/>
              <a:t> by reducing work-in-process and that motivates </a:t>
            </a:r>
            <a:r>
              <a:rPr lang="en-US" b="1" dirty="0" smtClean="0"/>
              <a:t>people to do better than they ever thought they could do</a:t>
            </a:r>
            <a:r>
              <a:rPr lang="en-US" dirty="0" smtClean="0"/>
              <a:t>. Isn’t that what we are really aiming for?”</a:t>
            </a:r>
            <a:endParaRPr lang="bg-BG" dirty="0"/>
          </a:p>
        </p:txBody>
      </p:sp>
      <p:sp>
        <p:nvSpPr>
          <p:cNvPr id="3" name="TextBox 2"/>
          <p:cNvSpPr txBox="1"/>
          <p:nvPr/>
        </p:nvSpPr>
        <p:spPr>
          <a:xfrm>
            <a:off x="4807483" y="4041492"/>
            <a:ext cx="6931898" cy="369332"/>
          </a:xfrm>
          <a:prstGeom prst="rect">
            <a:avLst/>
          </a:prstGeom>
          <a:noFill/>
        </p:spPr>
        <p:txBody>
          <a:bodyPr wrap="none" rtlCol="0">
            <a:spAutoFit/>
          </a:bodyPr>
          <a:lstStyle/>
          <a:p>
            <a:r>
              <a:rPr lang="en-US" dirty="0" smtClean="0"/>
              <a:t>The Birth of Lean </a:t>
            </a:r>
            <a:r>
              <a:rPr lang="en-US" dirty="0"/>
              <a:t>by Takahiro </a:t>
            </a:r>
            <a:r>
              <a:rPr lang="en-US" dirty="0" smtClean="0"/>
              <a:t>Fujimoto,</a:t>
            </a:r>
            <a:r>
              <a:rPr lang="en-US" dirty="0"/>
              <a:t>‎ Koichi </a:t>
            </a:r>
            <a:r>
              <a:rPr lang="en-US" dirty="0" err="1" smtClean="0"/>
              <a:t>Shimokawa</a:t>
            </a:r>
            <a:r>
              <a:rPr lang="en-US" dirty="0" smtClean="0"/>
              <a:t>,</a:t>
            </a:r>
            <a:r>
              <a:rPr lang="en-US" dirty="0"/>
              <a:t>‎ Jim Womack </a:t>
            </a:r>
            <a:endParaRPr lang="bg-BG" dirty="0"/>
          </a:p>
        </p:txBody>
      </p:sp>
    </p:spTree>
    <p:extLst>
      <p:ext uri="{BB962C8B-B14F-4D97-AF65-F5344CB8AC3E}">
        <p14:creationId xmlns:p14="http://schemas.microsoft.com/office/powerpoint/2010/main" val="18215539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11604" y="1699212"/>
            <a:ext cx="11353721" cy="1892826"/>
          </a:xfrm>
        </p:spPr>
        <p:txBody>
          <a:bodyPr/>
          <a:lstStyle/>
          <a:p>
            <a:pPr marL="0" indent="0">
              <a:buNone/>
            </a:pPr>
            <a:r>
              <a:rPr lang="en-US" dirty="0" smtClean="0"/>
              <a:t>“The </a:t>
            </a:r>
            <a:r>
              <a:rPr lang="en-US" dirty="0"/>
              <a:t>invisible purpose of </a:t>
            </a:r>
            <a:r>
              <a:rPr lang="en-US" dirty="0" err="1"/>
              <a:t>kanban</a:t>
            </a:r>
            <a:r>
              <a:rPr lang="en-US" dirty="0"/>
              <a:t> is to </a:t>
            </a:r>
            <a:r>
              <a:rPr lang="en-US" b="1" dirty="0"/>
              <a:t>foster a creative tension in the workplace</a:t>
            </a:r>
            <a:r>
              <a:rPr lang="en-US" dirty="0"/>
              <a:t> by reducing the work-in-process</a:t>
            </a:r>
            <a:r>
              <a:rPr lang="en-US" dirty="0" smtClean="0"/>
              <a:t>.”</a:t>
            </a:r>
            <a:endParaRPr lang="bg-BG" dirty="0"/>
          </a:p>
        </p:txBody>
      </p:sp>
      <p:sp>
        <p:nvSpPr>
          <p:cNvPr id="5" name="TextBox 4"/>
          <p:cNvSpPr txBox="1"/>
          <p:nvPr/>
        </p:nvSpPr>
        <p:spPr>
          <a:xfrm>
            <a:off x="4807483" y="4041492"/>
            <a:ext cx="6931898" cy="369332"/>
          </a:xfrm>
          <a:prstGeom prst="rect">
            <a:avLst/>
          </a:prstGeom>
          <a:noFill/>
        </p:spPr>
        <p:txBody>
          <a:bodyPr wrap="none" rtlCol="0">
            <a:spAutoFit/>
          </a:bodyPr>
          <a:lstStyle/>
          <a:p>
            <a:r>
              <a:rPr lang="en-US" dirty="0" smtClean="0"/>
              <a:t>The Birth of Lean </a:t>
            </a:r>
            <a:r>
              <a:rPr lang="en-US" dirty="0"/>
              <a:t>by Takahiro </a:t>
            </a:r>
            <a:r>
              <a:rPr lang="en-US" dirty="0" smtClean="0"/>
              <a:t>Fujimoto,</a:t>
            </a:r>
            <a:r>
              <a:rPr lang="en-US" dirty="0"/>
              <a:t>‎ Koichi </a:t>
            </a:r>
            <a:r>
              <a:rPr lang="en-US" dirty="0" err="1" smtClean="0"/>
              <a:t>Shimokawa</a:t>
            </a:r>
            <a:r>
              <a:rPr lang="en-US" dirty="0" smtClean="0"/>
              <a:t>,</a:t>
            </a:r>
            <a:r>
              <a:rPr lang="en-US" dirty="0"/>
              <a:t>‎ Jim Womack </a:t>
            </a:r>
            <a:endParaRPr lang="bg-BG" dirty="0"/>
          </a:p>
        </p:txBody>
      </p:sp>
    </p:spTree>
    <p:extLst>
      <p:ext uri="{BB962C8B-B14F-4D97-AF65-F5344CB8AC3E}">
        <p14:creationId xmlns:p14="http://schemas.microsoft.com/office/powerpoint/2010/main" val="14989122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8388" y="1243610"/>
            <a:ext cx="11353721" cy="2653034"/>
          </a:xfrm>
        </p:spPr>
        <p:txBody>
          <a:bodyPr/>
          <a:lstStyle/>
          <a:p>
            <a:pPr marL="0" indent="0">
              <a:buNone/>
            </a:pPr>
            <a:r>
              <a:rPr lang="en-US" sz="3200" dirty="0" smtClean="0"/>
              <a:t>“</a:t>
            </a:r>
            <a:r>
              <a:rPr lang="mr-IN" sz="3200" dirty="0" smtClean="0"/>
              <a:t>…</a:t>
            </a:r>
            <a:r>
              <a:rPr lang="en-US" sz="3200" dirty="0" smtClean="0"/>
              <a:t>when </a:t>
            </a:r>
            <a:r>
              <a:rPr lang="en-US" sz="3200" b="1" dirty="0"/>
              <a:t>he saw everyone rushing to help him</a:t>
            </a:r>
            <a:r>
              <a:rPr lang="en-US" sz="3200" dirty="0"/>
              <a:t>, he realized the power of a system that gave each worker the right to stop the line if</a:t>
            </a:r>
          </a:p>
          <a:p>
            <a:pPr marL="0" indent="0">
              <a:buNone/>
            </a:pPr>
            <a:r>
              <a:rPr lang="en-US" sz="3200" dirty="0"/>
              <a:t>something went wrong. </a:t>
            </a:r>
            <a:r>
              <a:rPr lang="en-US" sz="3200" dirty="0" smtClean="0"/>
              <a:t>The </a:t>
            </a:r>
            <a:r>
              <a:rPr lang="en-US" sz="3200" b="1" dirty="0"/>
              <a:t>team leaders frequently step in to help or coach line workers</a:t>
            </a:r>
            <a:r>
              <a:rPr lang="en-US" sz="3200" dirty="0"/>
              <a:t> and can cover any of the jobs in their team if needed. </a:t>
            </a:r>
            <a:r>
              <a:rPr lang="en-US" sz="3200" dirty="0" smtClean="0"/>
              <a:t>“</a:t>
            </a:r>
            <a:endParaRPr lang="bg-BG" sz="3200" dirty="0"/>
          </a:p>
        </p:txBody>
      </p:sp>
      <p:sp>
        <p:nvSpPr>
          <p:cNvPr id="3" name="Rectangle 2"/>
          <p:cNvSpPr/>
          <p:nvPr/>
        </p:nvSpPr>
        <p:spPr>
          <a:xfrm>
            <a:off x="4984956" y="4482351"/>
            <a:ext cx="6096000" cy="646331"/>
          </a:xfrm>
          <a:prstGeom prst="rect">
            <a:avLst/>
          </a:prstGeom>
        </p:spPr>
        <p:txBody>
          <a:bodyPr>
            <a:spAutoFit/>
          </a:bodyPr>
          <a:lstStyle/>
          <a:p>
            <a:r>
              <a:rPr lang="en-US" dirty="0"/>
              <a:t>"THE TOYOTA WAY to LEAN LEADERSHIP” by Gary L. </a:t>
            </a:r>
            <a:r>
              <a:rPr lang="en-US" dirty="0" err="1"/>
              <a:t>Convis</a:t>
            </a:r>
            <a:r>
              <a:rPr lang="en-US" dirty="0"/>
              <a:t> and Jeffrey Like</a:t>
            </a:r>
            <a:endParaRPr lang="bg-BG" dirty="0"/>
          </a:p>
        </p:txBody>
      </p:sp>
    </p:spTree>
    <p:extLst>
      <p:ext uri="{BB962C8B-B14F-4D97-AF65-F5344CB8AC3E}">
        <p14:creationId xmlns:p14="http://schemas.microsoft.com/office/powerpoint/2010/main" val="2001090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6111" y="1265463"/>
            <a:ext cx="11353721" cy="3093154"/>
          </a:xfrm>
        </p:spPr>
        <p:txBody>
          <a:bodyPr/>
          <a:lstStyle/>
          <a:p>
            <a:pPr marL="0" indent="0">
              <a:buNone/>
            </a:pPr>
            <a:r>
              <a:rPr lang="en-US" dirty="0" smtClean="0"/>
              <a:t>“TPS </a:t>
            </a:r>
            <a:r>
              <a:rPr lang="en-US" dirty="0"/>
              <a:t>is not just a production system, but a total management system that </a:t>
            </a:r>
            <a:r>
              <a:rPr lang="en-US" b="1" dirty="0"/>
              <a:t>develops human ability to its fullest capacity to best enhance creativity and fruitfulness</a:t>
            </a:r>
            <a:r>
              <a:rPr lang="en-US" dirty="0"/>
              <a:t>, utilizes facilities and machines well and eliminates all waste. </a:t>
            </a:r>
            <a:r>
              <a:rPr lang="en-US" dirty="0" smtClean="0"/>
              <a:t>“</a:t>
            </a:r>
          </a:p>
        </p:txBody>
      </p:sp>
      <p:sp>
        <p:nvSpPr>
          <p:cNvPr id="3" name="Rectangle 2"/>
          <p:cNvSpPr/>
          <p:nvPr/>
        </p:nvSpPr>
        <p:spPr>
          <a:xfrm>
            <a:off x="6954918" y="4817496"/>
            <a:ext cx="4184159" cy="369332"/>
          </a:xfrm>
          <a:prstGeom prst="rect">
            <a:avLst/>
          </a:prstGeom>
        </p:spPr>
        <p:txBody>
          <a:bodyPr wrap="none">
            <a:spAutoFit/>
          </a:bodyPr>
          <a:lstStyle/>
          <a:p>
            <a:r>
              <a:rPr lang="en-US" dirty="0" err="1"/>
              <a:t>Taiichi</a:t>
            </a:r>
            <a:r>
              <a:rPr lang="en-US" dirty="0"/>
              <a:t> </a:t>
            </a:r>
            <a:r>
              <a:rPr lang="en-US" dirty="0" err="1"/>
              <a:t>Ohno</a:t>
            </a:r>
            <a:r>
              <a:rPr lang="en-US" dirty="0"/>
              <a:t> </a:t>
            </a:r>
            <a:r>
              <a:rPr lang="mr-IN" dirty="0"/>
              <a:t>–</a:t>
            </a:r>
            <a:r>
              <a:rPr lang="en-US" dirty="0"/>
              <a:t> </a:t>
            </a:r>
            <a:r>
              <a:rPr lang="en-US" dirty="0" smtClean="0"/>
              <a:t>“Toyota </a:t>
            </a:r>
            <a:r>
              <a:rPr lang="en-US" dirty="0"/>
              <a:t>Production </a:t>
            </a:r>
            <a:r>
              <a:rPr lang="en-US" dirty="0" smtClean="0"/>
              <a:t>System”</a:t>
            </a:r>
            <a:endParaRPr lang="bg-BG" dirty="0"/>
          </a:p>
        </p:txBody>
      </p:sp>
    </p:spTree>
    <p:extLst>
      <p:ext uri="{BB962C8B-B14F-4D97-AF65-F5344CB8AC3E}">
        <p14:creationId xmlns:p14="http://schemas.microsoft.com/office/powerpoint/2010/main" val="2069483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1101" y="590906"/>
            <a:ext cx="11353721" cy="5016758"/>
          </a:xfrm>
        </p:spPr>
        <p:txBody>
          <a:bodyPr/>
          <a:lstStyle/>
          <a:p>
            <a:pPr marL="0" indent="0">
              <a:buNone/>
            </a:pPr>
            <a:r>
              <a:rPr lang="en-US" sz="3200" dirty="0" smtClean="0"/>
              <a:t>“Using </a:t>
            </a:r>
            <a:r>
              <a:rPr lang="en-US" sz="3200" dirty="0"/>
              <a:t>the analogy of a sports team </a:t>
            </a:r>
            <a:r>
              <a:rPr lang="en-US" sz="3200" dirty="0" err="1"/>
              <a:t>jidoka</a:t>
            </a:r>
            <a:r>
              <a:rPr lang="en-US" sz="3200" dirty="0"/>
              <a:t> corresponds to the skills and talent of the individual players while just-in-time is the teamwork involved in reaching an agreed upon objective. To accomplish this standard work procedures corresponding to each player’s ability must be adhered to at any time. When abnormities arise not covered in the standard work then special instructions from the coach must be given to bring the player back to normal. A championship team combines good teamwork with individual skill. </a:t>
            </a:r>
            <a:r>
              <a:rPr lang="en-US" sz="3200" b="1" dirty="0"/>
              <a:t>Teamwork is essential. Harmony among the people in the team is in a greater demand than the art of the individual </a:t>
            </a:r>
            <a:r>
              <a:rPr lang="en-US" sz="3200" b="1" dirty="0" smtClean="0"/>
              <a:t>craftsman</a:t>
            </a:r>
            <a:r>
              <a:rPr lang="en-US" sz="3200" dirty="0" smtClean="0"/>
              <a:t>.”</a:t>
            </a:r>
            <a:endParaRPr lang="bg-BG" sz="3200" dirty="0"/>
          </a:p>
        </p:txBody>
      </p:sp>
      <p:sp>
        <p:nvSpPr>
          <p:cNvPr id="3" name="Rectangle 2"/>
          <p:cNvSpPr/>
          <p:nvPr/>
        </p:nvSpPr>
        <p:spPr>
          <a:xfrm>
            <a:off x="7407202" y="5692566"/>
            <a:ext cx="4184159" cy="369332"/>
          </a:xfrm>
          <a:prstGeom prst="rect">
            <a:avLst/>
          </a:prstGeom>
        </p:spPr>
        <p:txBody>
          <a:bodyPr wrap="none">
            <a:spAutoFit/>
          </a:bodyPr>
          <a:lstStyle/>
          <a:p>
            <a:r>
              <a:rPr lang="en-US" dirty="0" err="1"/>
              <a:t>Ohno</a:t>
            </a:r>
            <a:r>
              <a:rPr lang="en-US" dirty="0"/>
              <a:t> </a:t>
            </a:r>
            <a:r>
              <a:rPr lang="en-US" dirty="0" err="1"/>
              <a:t>Taiichi</a:t>
            </a:r>
            <a:r>
              <a:rPr lang="en-US" dirty="0"/>
              <a:t> </a:t>
            </a:r>
            <a:r>
              <a:rPr lang="mr-IN" dirty="0"/>
              <a:t>–</a:t>
            </a:r>
            <a:r>
              <a:rPr lang="en-US" dirty="0"/>
              <a:t> </a:t>
            </a:r>
            <a:r>
              <a:rPr lang="en-US" dirty="0" smtClean="0"/>
              <a:t>“Toyota </a:t>
            </a:r>
            <a:r>
              <a:rPr lang="en-US" dirty="0"/>
              <a:t>Production </a:t>
            </a:r>
            <a:r>
              <a:rPr lang="en-US" dirty="0" smtClean="0"/>
              <a:t>System”</a:t>
            </a:r>
            <a:endParaRPr lang="bg-BG" dirty="0"/>
          </a:p>
        </p:txBody>
      </p:sp>
    </p:spTree>
    <p:extLst>
      <p:ext uri="{BB962C8B-B14F-4D97-AF65-F5344CB8AC3E}">
        <p14:creationId xmlns:p14="http://schemas.microsoft.com/office/powerpoint/2010/main" val="115701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20" y="37612"/>
            <a:ext cx="8870043" cy="6268024"/>
          </a:xfrm>
          <a:prstGeom prst="rect">
            <a:avLst/>
          </a:prstGeom>
        </p:spPr>
      </p:pic>
      <p:sp>
        <p:nvSpPr>
          <p:cNvPr id="3" name="TextBox 2"/>
          <p:cNvSpPr txBox="1"/>
          <p:nvPr/>
        </p:nvSpPr>
        <p:spPr>
          <a:xfrm>
            <a:off x="5512526" y="896982"/>
            <a:ext cx="383177" cy="400110"/>
          </a:xfrm>
          <a:prstGeom prst="rect">
            <a:avLst/>
          </a:prstGeom>
          <a:noFill/>
        </p:spPr>
        <p:txBody>
          <a:bodyPr wrap="square" rtlCol="0">
            <a:spAutoFit/>
          </a:bodyPr>
          <a:lstStyle/>
          <a:p>
            <a:r>
              <a:rPr lang="en-US" sz="2000" b="1" dirty="0" smtClean="0">
                <a:solidFill>
                  <a:srgbClr val="FF0000"/>
                </a:solidFill>
              </a:rPr>
              <a:t>4</a:t>
            </a:r>
            <a:endParaRPr lang="bg-BG" sz="2000" b="1" dirty="0">
              <a:solidFill>
                <a:srgbClr val="FF0000"/>
              </a:solidFill>
            </a:endParaRPr>
          </a:p>
        </p:txBody>
      </p:sp>
      <p:sp>
        <p:nvSpPr>
          <p:cNvPr id="4" name="TextBox 3"/>
          <p:cNvSpPr txBox="1"/>
          <p:nvPr/>
        </p:nvSpPr>
        <p:spPr>
          <a:xfrm>
            <a:off x="7319555" y="896982"/>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Tree>
    <p:extLst>
      <p:ext uri="{BB962C8B-B14F-4D97-AF65-F5344CB8AC3E}">
        <p14:creationId xmlns:p14="http://schemas.microsoft.com/office/powerpoint/2010/main" val="1280312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2463" y="2369577"/>
            <a:ext cx="11353721" cy="1292662"/>
          </a:xfrm>
        </p:spPr>
        <p:txBody>
          <a:bodyPr/>
          <a:lstStyle/>
          <a:p>
            <a:pPr marL="0" indent="0">
              <a:buNone/>
            </a:pPr>
            <a:r>
              <a:rPr lang="en-US" dirty="0" smtClean="0"/>
              <a:t>“The </a:t>
            </a:r>
            <a:r>
              <a:rPr lang="en-US" dirty="0"/>
              <a:t>aim of </a:t>
            </a:r>
            <a:r>
              <a:rPr lang="en-US" dirty="0" err="1"/>
              <a:t>kanban</a:t>
            </a:r>
            <a:r>
              <a:rPr lang="en-US" dirty="0"/>
              <a:t> is to make troubles come to the surface and link them to kaizen </a:t>
            </a:r>
            <a:r>
              <a:rPr lang="en-US" dirty="0" smtClean="0"/>
              <a:t>activity. “</a:t>
            </a:r>
            <a:endParaRPr lang="bg-BG" dirty="0"/>
          </a:p>
        </p:txBody>
      </p:sp>
      <p:sp>
        <p:nvSpPr>
          <p:cNvPr id="3" name="Rectangle 2"/>
          <p:cNvSpPr/>
          <p:nvPr/>
        </p:nvSpPr>
        <p:spPr>
          <a:xfrm>
            <a:off x="6290652" y="3804773"/>
            <a:ext cx="4069191" cy="369332"/>
          </a:xfrm>
          <a:prstGeom prst="rect">
            <a:avLst/>
          </a:prstGeom>
        </p:spPr>
        <p:txBody>
          <a:bodyPr wrap="none">
            <a:spAutoFit/>
          </a:bodyPr>
          <a:lstStyle/>
          <a:p>
            <a:r>
              <a:rPr lang="en-US" dirty="0" err="1"/>
              <a:t>Taiichi</a:t>
            </a:r>
            <a:r>
              <a:rPr lang="en-US" dirty="0"/>
              <a:t> </a:t>
            </a:r>
            <a:r>
              <a:rPr lang="en-US" dirty="0" err="1"/>
              <a:t>Ohno</a:t>
            </a:r>
            <a:r>
              <a:rPr lang="en-US" dirty="0"/>
              <a:t> </a:t>
            </a:r>
            <a:r>
              <a:rPr lang="mr-IN" dirty="0"/>
              <a:t>–</a:t>
            </a:r>
            <a:r>
              <a:rPr lang="en-US" dirty="0"/>
              <a:t> </a:t>
            </a:r>
            <a:r>
              <a:rPr lang="en-US" dirty="0" smtClean="0"/>
              <a:t>“Workplace </a:t>
            </a:r>
            <a:r>
              <a:rPr lang="en-US" dirty="0"/>
              <a:t>Management”</a:t>
            </a:r>
            <a:endParaRPr lang="bg-BG" dirty="0"/>
          </a:p>
        </p:txBody>
      </p:sp>
    </p:spTree>
    <p:extLst>
      <p:ext uri="{BB962C8B-B14F-4D97-AF65-F5344CB8AC3E}">
        <p14:creationId xmlns:p14="http://schemas.microsoft.com/office/powerpoint/2010/main" val="4423445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5828" y="466958"/>
            <a:ext cx="11353721" cy="4401205"/>
          </a:xfrm>
        </p:spPr>
        <p:txBody>
          <a:bodyPr/>
          <a:lstStyle/>
          <a:p>
            <a:pPr marL="0" indent="0">
              <a:buNone/>
            </a:pPr>
            <a:r>
              <a:rPr lang="en-US" sz="2800" dirty="0" smtClean="0"/>
              <a:t>“This </a:t>
            </a:r>
            <a:r>
              <a:rPr lang="en-US" sz="2800" dirty="0"/>
              <a:t>system also encourages workers to pressure one another to maintain a rapid work pace. The teammates must work harder if one of them is too slow or mistake prone since this will disrupt the flow of work through the team’s station. This will make it difficult for the team to complete its collective job assignment on time. Because of </a:t>
            </a:r>
            <a:r>
              <a:rPr lang="en-US" sz="2800" dirty="0" err="1"/>
              <a:t>kanban</a:t>
            </a:r>
            <a:r>
              <a:rPr lang="en-US" sz="2800" dirty="0"/>
              <a:t> synchronized production schedule a team’s problem will have a negative ripple effect on the next team down the line. The end result of this </a:t>
            </a:r>
            <a:r>
              <a:rPr lang="en-US" sz="2800" dirty="0" err="1"/>
              <a:t>kanban</a:t>
            </a:r>
            <a:r>
              <a:rPr lang="en-US" sz="2800" dirty="0"/>
              <a:t> synchronized system is a plant where </a:t>
            </a:r>
            <a:r>
              <a:rPr lang="en-US" sz="2800" b="1" dirty="0"/>
              <a:t>everyone minds everyone else’s business</a:t>
            </a:r>
            <a:r>
              <a:rPr lang="en-US" sz="2800" dirty="0"/>
              <a:t>. The rationale is simple – if we must bear the consequences of your actions, we have the right to demand your actions conform to our standards </a:t>
            </a:r>
            <a:r>
              <a:rPr lang="en-US" sz="2800" dirty="0" smtClean="0"/>
              <a:t>"</a:t>
            </a:r>
            <a:endParaRPr lang="bg-BG" sz="2800" dirty="0"/>
          </a:p>
        </p:txBody>
      </p:sp>
      <p:sp>
        <p:nvSpPr>
          <p:cNvPr id="3" name="Rectangle 2"/>
          <p:cNvSpPr/>
          <p:nvPr/>
        </p:nvSpPr>
        <p:spPr>
          <a:xfrm>
            <a:off x="5653549" y="5268932"/>
            <a:ext cx="6096000" cy="646331"/>
          </a:xfrm>
          <a:prstGeom prst="rect">
            <a:avLst/>
          </a:prstGeom>
        </p:spPr>
        <p:txBody>
          <a:bodyPr>
            <a:spAutoFit/>
          </a:bodyPr>
          <a:lstStyle/>
          <a:p>
            <a:r>
              <a:rPr lang="en-US" dirty="0" err="1"/>
              <a:t>Fucini</a:t>
            </a:r>
            <a:r>
              <a:rPr lang="en-US" dirty="0"/>
              <a:t>, Joseph J.; </a:t>
            </a:r>
            <a:r>
              <a:rPr lang="en-US" dirty="0" err="1"/>
              <a:t>Fucini</a:t>
            </a:r>
            <a:r>
              <a:rPr lang="en-US" dirty="0"/>
              <a:t>, Suzy Working for the Japanese: Inside Mazda's American Auto </a:t>
            </a:r>
            <a:r>
              <a:rPr lang="en-US" dirty="0" smtClean="0"/>
              <a:t>Plant</a:t>
            </a:r>
            <a:endParaRPr lang="bg-BG" dirty="0"/>
          </a:p>
        </p:txBody>
      </p:sp>
    </p:spTree>
    <p:extLst>
      <p:ext uri="{BB962C8B-B14F-4D97-AF65-F5344CB8AC3E}">
        <p14:creationId xmlns:p14="http://schemas.microsoft.com/office/powerpoint/2010/main" val="12297488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bg-BG" dirty="0"/>
          </a:p>
        </p:txBody>
      </p:sp>
      <p:sp>
        <p:nvSpPr>
          <p:cNvPr id="3" name="Content Placeholder 2"/>
          <p:cNvSpPr>
            <a:spLocks noGrp="1"/>
          </p:cNvSpPr>
          <p:nvPr>
            <p:ph idx="1"/>
          </p:nvPr>
        </p:nvSpPr>
        <p:spPr/>
        <p:txBody>
          <a:bodyPr>
            <a:normAutofit fontScale="92500" lnSpcReduction="20000"/>
          </a:bodyPr>
          <a:lstStyle/>
          <a:p>
            <a:pPr marL="0" indent="0">
              <a:buNone/>
            </a:pPr>
            <a:r>
              <a:rPr lang="en-US" sz="4800" dirty="0" smtClean="0"/>
              <a:t>If there is no collaboration and we limit WIP then the performance goes south</a:t>
            </a:r>
          </a:p>
          <a:p>
            <a:pPr marL="0" indent="0">
              <a:buNone/>
            </a:pPr>
            <a:endParaRPr lang="en-US" dirty="0"/>
          </a:p>
          <a:p>
            <a:pPr marL="0" indent="0" algn="ctr">
              <a:buNone/>
            </a:pPr>
            <a:r>
              <a:rPr lang="en-US" dirty="0" smtClean="0"/>
              <a:t>At the same time</a:t>
            </a:r>
          </a:p>
          <a:p>
            <a:pPr marL="0" indent="0">
              <a:buNone/>
            </a:pPr>
            <a:endParaRPr lang="en-US" dirty="0"/>
          </a:p>
          <a:p>
            <a:pPr marL="0" indent="0">
              <a:buNone/>
            </a:pPr>
            <a:r>
              <a:rPr lang="en-US" sz="4800" dirty="0" smtClean="0"/>
              <a:t>Only if WIP is limited the team has to collaborate in order to reach their best performance.</a:t>
            </a:r>
          </a:p>
        </p:txBody>
      </p:sp>
    </p:spTree>
    <p:extLst>
      <p:ext uri="{BB962C8B-B14F-4D97-AF65-F5344CB8AC3E}">
        <p14:creationId xmlns:p14="http://schemas.microsoft.com/office/powerpoint/2010/main" val="7930004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your conclusions</a:t>
            </a:r>
            <a:endParaRPr lang="bg-BG" dirty="0"/>
          </a:p>
        </p:txBody>
      </p:sp>
      <p:sp>
        <p:nvSpPr>
          <p:cNvPr id="3" name="Text Placeholder 2"/>
          <p:cNvSpPr>
            <a:spLocks noGrp="1"/>
          </p:cNvSpPr>
          <p:nvPr>
            <p:ph type="body" idx="1"/>
          </p:nvPr>
        </p:nvSpPr>
        <p:spPr/>
        <p:txBody>
          <a:bodyPr/>
          <a:lstStyle/>
          <a:p>
            <a:r>
              <a:rPr lang="en-US" dirty="0" smtClean="0"/>
              <a:t>Work</a:t>
            </a:r>
            <a:endParaRPr lang="bg-BG" dirty="0"/>
          </a:p>
        </p:txBody>
      </p:sp>
    </p:spTree>
    <p:extLst>
      <p:ext uri="{BB962C8B-B14F-4D97-AF65-F5344CB8AC3E}">
        <p14:creationId xmlns:p14="http://schemas.microsoft.com/office/powerpoint/2010/main" val="16202091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Measure Collaboration Level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947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20" y="37612"/>
            <a:ext cx="8870043" cy="6268024"/>
          </a:xfrm>
          <a:prstGeom prst="rect">
            <a:avLst/>
          </a:prstGeom>
        </p:spPr>
      </p:pic>
      <p:sp>
        <p:nvSpPr>
          <p:cNvPr id="3" name="TextBox 2"/>
          <p:cNvSpPr txBox="1"/>
          <p:nvPr/>
        </p:nvSpPr>
        <p:spPr>
          <a:xfrm>
            <a:off x="5512526" y="896982"/>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
        <p:nvSpPr>
          <p:cNvPr id="4" name="TextBox 3"/>
          <p:cNvSpPr txBox="1"/>
          <p:nvPr/>
        </p:nvSpPr>
        <p:spPr>
          <a:xfrm>
            <a:off x="7319555" y="896982"/>
            <a:ext cx="383177" cy="400110"/>
          </a:xfrm>
          <a:prstGeom prst="rect">
            <a:avLst/>
          </a:prstGeom>
          <a:noFill/>
        </p:spPr>
        <p:txBody>
          <a:bodyPr wrap="square" rtlCol="0">
            <a:spAutoFit/>
          </a:bodyPr>
          <a:lstStyle/>
          <a:p>
            <a:r>
              <a:rPr lang="en-US" sz="2000" b="1" smtClean="0">
                <a:solidFill>
                  <a:srgbClr val="FF0000"/>
                </a:solidFill>
              </a:rPr>
              <a:t>4</a:t>
            </a:r>
            <a:endParaRPr lang="bg-BG" sz="2000" b="1" dirty="0">
              <a:solidFill>
                <a:srgbClr val="FF0000"/>
              </a:solidFill>
            </a:endParaRPr>
          </a:p>
        </p:txBody>
      </p:sp>
    </p:spTree>
    <p:extLst>
      <p:ext uri="{BB962C8B-B14F-4D97-AF65-F5344CB8AC3E}">
        <p14:creationId xmlns:p14="http://schemas.microsoft.com/office/powerpoint/2010/main" val="1283072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a:xfrm>
            <a:off x="609600" y="1268362"/>
            <a:ext cx="10972800" cy="4916128"/>
          </a:xfrm>
        </p:spPr>
        <p:txBody>
          <a:bodyPr>
            <a:normAutofit fontScale="92500" lnSpcReduction="20000"/>
          </a:bodyPr>
          <a:lstStyle/>
          <a:p>
            <a:pPr lvl="0"/>
            <a:r>
              <a:rPr lang="en-US" dirty="0"/>
              <a:t>Get into </a:t>
            </a:r>
            <a:r>
              <a:rPr lang="en-US" dirty="0" smtClean="0"/>
              <a:t>teams of </a:t>
            </a:r>
            <a:r>
              <a:rPr lang="en-US" dirty="0"/>
              <a:t>4 people.</a:t>
            </a:r>
            <a:endParaRPr lang="en-GB" dirty="0"/>
          </a:p>
          <a:p>
            <a:pPr lvl="0"/>
            <a:r>
              <a:rPr lang="en-US" dirty="0"/>
              <a:t>Generate a backlog of 20 </a:t>
            </a:r>
            <a:r>
              <a:rPr lang="en-US" dirty="0" smtClean="0"/>
              <a:t>cards using </a:t>
            </a:r>
            <a:r>
              <a:rPr lang="en-US" dirty="0"/>
              <a:t>post-it notes of size 51x38 mm. Write the number of each </a:t>
            </a:r>
            <a:r>
              <a:rPr lang="en-US" dirty="0" smtClean="0"/>
              <a:t>card in </a:t>
            </a:r>
            <a:r>
              <a:rPr lang="en-US" dirty="0"/>
              <a:t>the center of a sticky note, leaving room top and bottom</a:t>
            </a:r>
            <a:r>
              <a:rPr lang="en-US" dirty="0" smtClean="0"/>
              <a:t>.</a:t>
            </a: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a:p>
          <a:p>
            <a:pPr lvl="0"/>
            <a:r>
              <a:rPr lang="en-US" dirty="0" smtClean="0"/>
              <a:t>Choose </a:t>
            </a:r>
            <a:r>
              <a:rPr lang="en-US" dirty="0"/>
              <a:t>just </a:t>
            </a:r>
            <a:r>
              <a:rPr lang="en-US" dirty="0" smtClean="0"/>
              <a:t>one card each</a:t>
            </a:r>
            <a:r>
              <a:rPr lang="en-US" dirty="0"/>
              <a:t>, write your initials in the top </a:t>
            </a:r>
            <a:r>
              <a:rPr lang="en-US" dirty="0" smtClean="0"/>
              <a:t>left corner</a:t>
            </a:r>
            <a:r>
              <a:rPr lang="en-US" dirty="0"/>
              <a:t>, and put it in the second </a:t>
            </a:r>
            <a:r>
              <a:rPr lang="en-US" dirty="0" smtClean="0"/>
              <a:t>column</a:t>
            </a:r>
          </a:p>
          <a:p>
            <a:pPr lvl="0"/>
            <a:r>
              <a:rPr lang="en-US" dirty="0"/>
              <a:t>Leave the remainder cards in the “Ready” column.</a:t>
            </a:r>
          </a:p>
          <a:p>
            <a:pPr lvl="0"/>
            <a:r>
              <a:rPr lang="en-US" dirty="0"/>
              <a:t>Get ready with the “Updates from environment” </a:t>
            </a:r>
            <a:r>
              <a:rPr lang="en-US" dirty="0" smtClean="0"/>
              <a:t>cards</a:t>
            </a:r>
            <a:endParaRPr lang="en-US" dirty="0"/>
          </a:p>
        </p:txBody>
      </p:sp>
      <p:grpSp>
        <p:nvGrpSpPr>
          <p:cNvPr id="8" name="Group 7"/>
          <p:cNvGrpSpPr/>
          <p:nvPr/>
        </p:nvGrpSpPr>
        <p:grpSpPr>
          <a:xfrm>
            <a:off x="3210232" y="2984090"/>
            <a:ext cx="3564466" cy="1126066"/>
            <a:chOff x="3200400" y="2748119"/>
            <a:chExt cx="3564466" cy="1126066"/>
          </a:xfrm>
        </p:grpSpPr>
        <p:grpSp>
          <p:nvGrpSpPr>
            <p:cNvPr id="6" name="Group 5"/>
            <p:cNvGrpSpPr/>
            <p:nvPr/>
          </p:nvGrpSpPr>
          <p:grpSpPr>
            <a:xfrm>
              <a:off x="3200400" y="2748119"/>
              <a:ext cx="3564466" cy="1126066"/>
              <a:chOff x="3200400" y="3505200"/>
              <a:chExt cx="3564466" cy="1126066"/>
            </a:xfrm>
          </p:grpSpPr>
          <p:sp>
            <p:nvSpPr>
              <p:cNvPr id="4" name="Rectangle 3"/>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5" name="TextBox 4"/>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7" name="TextBox 6"/>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Tree>
    <p:extLst>
      <p:ext uri="{BB962C8B-B14F-4D97-AF65-F5344CB8AC3E}">
        <p14:creationId xmlns:p14="http://schemas.microsoft.com/office/powerpoint/2010/main" val="580903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a:xfrm>
            <a:off x="609600" y="1600202"/>
            <a:ext cx="10972800" cy="2208006"/>
          </a:xfrm>
        </p:spPr>
        <p:txBody>
          <a:bodyPr/>
          <a:lstStyle/>
          <a:p>
            <a:pPr lvl="0"/>
            <a:r>
              <a:rPr lang="en-US" b="1" dirty="0"/>
              <a:t>Team member</a:t>
            </a:r>
            <a:r>
              <a:rPr lang="en-US" dirty="0"/>
              <a:t>.  Starts, moves, blocks/unblocks and completes work items.</a:t>
            </a:r>
          </a:p>
          <a:p>
            <a:r>
              <a:rPr lang="en-US" b="1" dirty="0"/>
              <a:t>Scribe</a:t>
            </a:r>
            <a:r>
              <a:rPr lang="en-US" dirty="0"/>
              <a:t>. </a:t>
            </a:r>
            <a:r>
              <a:rPr lang="en-US" dirty="0" smtClean="0"/>
              <a:t>Logs the number of cards delivered each day and their </a:t>
            </a:r>
            <a:r>
              <a:rPr lang="en-US" smtClean="0"/>
              <a:t>lead times. </a:t>
            </a:r>
            <a:endParaRPr lang="en-US" dirty="0"/>
          </a:p>
        </p:txBody>
      </p:sp>
      <p:sp>
        <p:nvSpPr>
          <p:cNvPr id="7" name="Rectangle 2"/>
          <p:cNvSpPr>
            <a:spLocks noChangeArrowheads="1"/>
          </p:cNvSpPr>
          <p:nvPr/>
        </p:nvSpPr>
        <p:spPr bwMode="auto">
          <a:xfrm>
            <a:off x="3427413" y="3405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8246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from environment</a:t>
            </a:r>
            <a:endParaRPr lang="en-US" dirty="0"/>
          </a:p>
        </p:txBody>
      </p:sp>
      <p:graphicFrame>
        <p:nvGraphicFramePr>
          <p:cNvPr id="4" name="Table 3"/>
          <p:cNvGraphicFramePr>
            <a:graphicFrameLocks noGrp="1"/>
          </p:cNvGraphicFramePr>
          <p:nvPr>
            <p:extLst/>
          </p:nvPr>
        </p:nvGraphicFramePr>
        <p:xfrm>
          <a:off x="3073402" y="1617133"/>
          <a:ext cx="5799667" cy="3606800"/>
        </p:xfrm>
        <a:graphic>
          <a:graphicData uri="http://schemas.openxmlformats.org/drawingml/2006/table">
            <a:tbl>
              <a:tblPr firstRow="1" firstCol="1" bandRow="1"/>
              <a:tblGrid>
                <a:gridCol w="1114975"/>
                <a:gridCol w="1226248"/>
                <a:gridCol w="1226248"/>
                <a:gridCol w="1116098"/>
                <a:gridCol w="1116098"/>
              </a:tblGrid>
              <a:tr h="1132367">
                <a:tc rowSpan="2">
                  <a:txBody>
                    <a:bodyPr/>
                    <a:lstStyle/>
                    <a:p>
                      <a:pPr algn="ctr">
                        <a:spcAft>
                          <a:spcPts val="0"/>
                        </a:spcAft>
                      </a:pPr>
                      <a:r>
                        <a:rPr lang="en-US" sz="1800" b="1" dirty="0">
                          <a:effectLst/>
                          <a:latin typeface="Calibri" charset="0"/>
                          <a:ea typeface="Times New Roman" charset="0"/>
                          <a:cs typeface="Times New Roman" charset="0"/>
                        </a:rPr>
                        <a:t>Day #</a:t>
                      </a:r>
                      <a:endParaRPr lang="en-GB" sz="18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algn="ctr">
                        <a:spcAft>
                          <a:spcPts val="0"/>
                        </a:spcAft>
                      </a:pPr>
                      <a:r>
                        <a:rPr lang="en-US" sz="2000" b="1" dirty="0">
                          <a:effectLst/>
                          <a:latin typeface="Calibri" charset="0"/>
                          <a:ea typeface="Times New Roman" charset="0"/>
                          <a:cs typeface="Times New Roman" charset="0"/>
                        </a:rPr>
                        <a:t> </a:t>
                      </a:r>
                      <a:endParaRPr lang="en-GB" sz="2000" dirty="0">
                        <a:effectLst/>
                        <a:latin typeface="Calibri" charset="0"/>
                        <a:ea typeface="Times New Roman" charset="0"/>
                        <a:cs typeface="Times New Roman" charset="0"/>
                      </a:endParaRPr>
                    </a:p>
                    <a:p>
                      <a:pPr algn="ctr">
                        <a:spcAft>
                          <a:spcPts val="0"/>
                        </a:spcAft>
                      </a:pPr>
                      <a:r>
                        <a:rPr lang="en-US" sz="2000" b="1" dirty="0">
                          <a:effectLst/>
                          <a:latin typeface="Calibri" charset="0"/>
                          <a:ea typeface="Times New Roman" charset="0"/>
                          <a:cs typeface="Times New Roman" charset="0"/>
                        </a:rPr>
                        <a:t>Daily Update Card</a:t>
                      </a:r>
                      <a:endParaRPr lang="en-GB" sz="2000" dirty="0">
                        <a:effectLst/>
                        <a:latin typeface="Calibri"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bg-BG"/>
                    </a:p>
                  </a:txBody>
                  <a:tcPr/>
                </a:tc>
                <a:tc hMerge="1">
                  <a:txBody>
                    <a:bodyPr/>
                    <a:lstStyle/>
                    <a:p>
                      <a:endParaRPr lang="bg-BG"/>
                    </a:p>
                  </a:txBody>
                  <a:tcPr/>
                </a:tc>
                <a:tc hMerge="1">
                  <a:txBody>
                    <a:bodyPr/>
                    <a:lstStyle/>
                    <a:p>
                      <a:endParaRPr lang="bg-BG"/>
                    </a:p>
                  </a:txBody>
                  <a:tcPr/>
                </a:tc>
              </a:tr>
              <a:tr h="1384005">
                <a:tc vMerge="1">
                  <a:txBody>
                    <a:bodyPr/>
                    <a:lstStyle/>
                    <a:p>
                      <a:endParaRPr lang="bg-BG"/>
                    </a:p>
                  </a:txBody>
                  <a:tcPr/>
                </a:tc>
                <a:tc>
                  <a:txBody>
                    <a:bodyPr/>
                    <a:lstStyle/>
                    <a:p>
                      <a:pPr algn="ctr">
                        <a:spcAft>
                          <a:spcPts val="0"/>
                        </a:spcAft>
                      </a:pPr>
                      <a:r>
                        <a:rPr lang="en-US" sz="2000" b="1" dirty="0">
                          <a:effectLst/>
                          <a:latin typeface="Calibri" charset="0"/>
                          <a:ea typeface="Times New Roman" charset="0"/>
                          <a:cs typeface="Times New Roman" charset="0"/>
                        </a:rPr>
                        <a:t>Team member </a:t>
                      </a:r>
                      <a:endParaRPr lang="en-US" sz="2000" b="1" dirty="0" smtClean="0">
                        <a:effectLst/>
                        <a:latin typeface="Calibri" charset="0"/>
                        <a:ea typeface="Times New Roman" charset="0"/>
                        <a:cs typeface="Times New Roman" charset="0"/>
                      </a:endParaRPr>
                    </a:p>
                    <a:p>
                      <a:pPr algn="ctr">
                        <a:spcAft>
                          <a:spcPts val="0"/>
                        </a:spcAft>
                      </a:pPr>
                      <a:endParaRPr lang="en-US" sz="2000" b="1" dirty="0" smtClean="0">
                        <a:effectLst/>
                        <a:latin typeface="Calibri" charset="0"/>
                        <a:ea typeface="Times New Roman" charset="0"/>
                        <a:cs typeface="Times New Roman" charset="0"/>
                      </a:endParaRPr>
                    </a:p>
                    <a:p>
                      <a:pPr algn="ctr">
                        <a:spcAft>
                          <a:spcPts val="0"/>
                        </a:spcAft>
                      </a:pPr>
                      <a:r>
                        <a:rPr lang="en-US" sz="2000" b="1" dirty="0" smtClean="0">
                          <a:effectLst/>
                          <a:latin typeface="Calibri" charset="0"/>
                          <a:ea typeface="Times New Roman" charset="0"/>
                          <a:cs typeface="Times New Roman" charset="0"/>
                        </a:rPr>
                        <a:t>#</a:t>
                      </a:r>
                      <a:r>
                        <a:rPr lang="en-US" sz="2000" b="1" dirty="0">
                          <a:effectLst/>
                          <a:latin typeface="Calibri" charset="0"/>
                          <a:ea typeface="Times New Roman" charset="0"/>
                          <a:cs typeface="Times New Roman" charset="0"/>
                        </a:rPr>
                        <a:t>20</a:t>
                      </a:r>
                      <a:endParaRPr lang="en-GB" sz="2000" dirty="0">
                        <a:effectLst/>
                        <a:latin typeface="Calibri"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dirty="0">
                          <a:effectLst/>
                          <a:latin typeface="Calibri" charset="0"/>
                          <a:ea typeface="Times New Roman" charset="0"/>
                          <a:cs typeface="Times New Roman" charset="0"/>
                        </a:rPr>
                        <a:t>Team member </a:t>
                      </a:r>
                      <a:endParaRPr lang="en-US" sz="2000" b="1" dirty="0" smtClean="0">
                        <a:effectLst/>
                        <a:latin typeface="Calibri" charset="0"/>
                        <a:ea typeface="Times New Roman" charset="0"/>
                        <a:cs typeface="Times New Roman" charset="0"/>
                      </a:endParaRPr>
                    </a:p>
                    <a:p>
                      <a:pPr algn="ctr">
                        <a:spcAft>
                          <a:spcPts val="0"/>
                        </a:spcAft>
                      </a:pPr>
                      <a:endParaRPr lang="en-US" sz="2000" b="1" dirty="0" smtClean="0">
                        <a:effectLst/>
                        <a:latin typeface="Calibri" charset="0"/>
                        <a:ea typeface="Times New Roman" charset="0"/>
                        <a:cs typeface="Times New Roman" charset="0"/>
                      </a:endParaRPr>
                    </a:p>
                    <a:p>
                      <a:pPr algn="ctr">
                        <a:spcAft>
                          <a:spcPts val="0"/>
                        </a:spcAft>
                      </a:pPr>
                      <a:r>
                        <a:rPr lang="en-US" sz="2000" b="1" dirty="0" smtClean="0">
                          <a:effectLst/>
                          <a:latin typeface="Calibri" charset="0"/>
                          <a:ea typeface="Times New Roman" charset="0"/>
                          <a:cs typeface="Times New Roman" charset="0"/>
                        </a:rPr>
                        <a:t>#</a:t>
                      </a:r>
                      <a:r>
                        <a:rPr lang="en-US" sz="2000" b="1" dirty="0">
                          <a:effectLst/>
                          <a:latin typeface="Calibri" charset="0"/>
                          <a:ea typeface="Times New Roman" charset="0"/>
                          <a:cs typeface="Times New Roman" charset="0"/>
                        </a:rPr>
                        <a:t>21</a:t>
                      </a:r>
                      <a:endParaRPr lang="en-GB" sz="2000" dirty="0">
                        <a:effectLst/>
                        <a:latin typeface="Calibri"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dirty="0">
                          <a:effectLst/>
                          <a:latin typeface="Calibri" charset="0"/>
                          <a:ea typeface="Times New Roman" charset="0"/>
                          <a:cs typeface="Times New Roman" charset="0"/>
                        </a:rPr>
                        <a:t>Team member </a:t>
                      </a:r>
                      <a:endParaRPr lang="en-US" sz="2000" b="1" dirty="0" smtClean="0">
                        <a:effectLst/>
                        <a:latin typeface="Calibri" charset="0"/>
                        <a:ea typeface="Times New Roman" charset="0"/>
                        <a:cs typeface="Times New Roman" charset="0"/>
                      </a:endParaRPr>
                    </a:p>
                    <a:p>
                      <a:pPr algn="ctr">
                        <a:spcAft>
                          <a:spcPts val="0"/>
                        </a:spcAft>
                      </a:pPr>
                      <a:endParaRPr lang="en-US" sz="2000" b="1" dirty="0" smtClean="0">
                        <a:effectLst/>
                        <a:latin typeface="Calibri" charset="0"/>
                        <a:ea typeface="Times New Roman" charset="0"/>
                        <a:cs typeface="Times New Roman" charset="0"/>
                      </a:endParaRPr>
                    </a:p>
                    <a:p>
                      <a:pPr algn="ctr">
                        <a:spcAft>
                          <a:spcPts val="0"/>
                        </a:spcAft>
                      </a:pPr>
                      <a:r>
                        <a:rPr lang="en-US" sz="2000" b="1" dirty="0" smtClean="0">
                          <a:effectLst/>
                          <a:latin typeface="Calibri" charset="0"/>
                          <a:ea typeface="Times New Roman" charset="0"/>
                          <a:cs typeface="Times New Roman" charset="0"/>
                        </a:rPr>
                        <a:t>#</a:t>
                      </a:r>
                      <a:r>
                        <a:rPr lang="en-US" sz="2000" b="1" dirty="0">
                          <a:effectLst/>
                          <a:latin typeface="Calibri" charset="0"/>
                          <a:ea typeface="Times New Roman" charset="0"/>
                          <a:cs typeface="Times New Roman" charset="0"/>
                        </a:rPr>
                        <a:t>22</a:t>
                      </a:r>
                      <a:endParaRPr lang="en-GB" sz="2000" dirty="0">
                        <a:effectLst/>
                        <a:latin typeface="Calibri"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dirty="0">
                          <a:effectLst/>
                          <a:latin typeface="Calibri" charset="0"/>
                          <a:ea typeface="Times New Roman" charset="0"/>
                          <a:cs typeface="Times New Roman" charset="0"/>
                        </a:rPr>
                        <a:t>Team member </a:t>
                      </a:r>
                      <a:endParaRPr lang="en-US" sz="2000" b="1" dirty="0" smtClean="0">
                        <a:effectLst/>
                        <a:latin typeface="Calibri" charset="0"/>
                        <a:ea typeface="Times New Roman" charset="0"/>
                        <a:cs typeface="Times New Roman" charset="0"/>
                      </a:endParaRPr>
                    </a:p>
                    <a:p>
                      <a:pPr algn="ctr">
                        <a:spcAft>
                          <a:spcPts val="0"/>
                        </a:spcAft>
                      </a:pPr>
                      <a:endParaRPr lang="en-US" sz="2000" b="1" dirty="0" smtClean="0">
                        <a:effectLst/>
                        <a:latin typeface="Calibri" charset="0"/>
                        <a:ea typeface="Times New Roman" charset="0"/>
                        <a:cs typeface="Times New Roman" charset="0"/>
                      </a:endParaRPr>
                    </a:p>
                    <a:p>
                      <a:pPr algn="ctr">
                        <a:spcAft>
                          <a:spcPts val="0"/>
                        </a:spcAft>
                      </a:pPr>
                      <a:r>
                        <a:rPr lang="en-US" sz="2000" b="1" dirty="0" smtClean="0">
                          <a:effectLst/>
                          <a:latin typeface="Calibri" charset="0"/>
                          <a:ea typeface="Times New Roman" charset="0"/>
                          <a:cs typeface="Times New Roman" charset="0"/>
                        </a:rPr>
                        <a:t>#</a:t>
                      </a:r>
                      <a:r>
                        <a:rPr lang="en-US" sz="2000" b="1" dirty="0">
                          <a:effectLst/>
                          <a:latin typeface="Calibri" charset="0"/>
                          <a:ea typeface="Times New Roman" charset="0"/>
                          <a:cs typeface="Times New Roman" charset="0"/>
                        </a:rPr>
                        <a:t>23</a:t>
                      </a:r>
                      <a:endParaRPr lang="en-GB" sz="2000" dirty="0">
                        <a:effectLst/>
                        <a:latin typeface="Calibri"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90428">
                <a:tc>
                  <a:txBody>
                    <a:bodyPr/>
                    <a:lstStyle/>
                    <a:p>
                      <a:pPr algn="ctr">
                        <a:spcAft>
                          <a:spcPts val="0"/>
                        </a:spcAft>
                      </a:pPr>
                      <a:r>
                        <a:rPr lang="en-US" sz="2800" b="1" dirty="0">
                          <a:effectLst/>
                          <a:latin typeface="Calibri" charset="0"/>
                          <a:ea typeface="Times New Roman" charset="0"/>
                          <a:cs typeface="Times New Roman" charset="0"/>
                        </a:rPr>
                        <a:t>1</a:t>
                      </a:r>
                      <a:endParaRPr lang="en-GB" sz="28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4000" b="1" dirty="0">
                          <a:effectLst/>
                          <a:latin typeface="Calibri" charset="0"/>
                          <a:ea typeface="Times New Roman" charset="0"/>
                          <a:cs typeface="Times New Roman" charset="0"/>
                        </a:rPr>
                        <a:t>H</a:t>
                      </a:r>
                      <a:endParaRPr lang="en-GB" sz="40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4000" b="1" dirty="0">
                          <a:effectLst/>
                          <a:latin typeface="Calibri" charset="0"/>
                          <a:ea typeface="Times New Roman" charset="0"/>
                          <a:cs typeface="Times New Roman" charset="0"/>
                        </a:rPr>
                        <a:t>T</a:t>
                      </a:r>
                      <a:endParaRPr lang="en-GB" sz="40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4000" b="1" dirty="0">
                          <a:effectLst/>
                          <a:latin typeface="Calibri" charset="0"/>
                          <a:ea typeface="Times New Roman" charset="0"/>
                          <a:cs typeface="Times New Roman" charset="0"/>
                        </a:rPr>
                        <a:t>T</a:t>
                      </a:r>
                      <a:endParaRPr lang="en-GB" sz="40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4000" b="1" dirty="0">
                          <a:effectLst/>
                          <a:latin typeface="Calibri" charset="0"/>
                          <a:ea typeface="Times New Roman" charset="0"/>
                          <a:cs typeface="Times New Roman" charset="0"/>
                        </a:rPr>
                        <a:t>T</a:t>
                      </a:r>
                      <a:endParaRPr lang="en-GB" sz="4000" dirty="0">
                        <a:effectLst/>
                        <a:latin typeface="Calibri" charset="0"/>
                        <a:ea typeface="Times New Roman"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29040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609600" y="1540932"/>
            <a:ext cx="10972800" cy="4525963"/>
          </a:xfrm>
        </p:spPr>
        <p:txBody>
          <a:bodyPr/>
          <a:lstStyle/>
          <a:p>
            <a:pPr marL="0" indent="0">
              <a:buNone/>
            </a:pPr>
            <a:r>
              <a:rPr lang="en-US" dirty="0"/>
              <a:t>You </a:t>
            </a:r>
            <a:r>
              <a:rPr lang="en-US" dirty="0" smtClean="0"/>
              <a:t>as a team have </a:t>
            </a:r>
            <a:r>
              <a:rPr lang="en-US" dirty="0"/>
              <a:t>10 days to finish 20 </a:t>
            </a:r>
            <a:r>
              <a:rPr lang="en-US" dirty="0" smtClean="0"/>
              <a:t>cards. </a:t>
            </a:r>
            <a:r>
              <a:rPr lang="en-US" dirty="0"/>
              <a:t>Each day begins with a “daily meeting</a:t>
            </a:r>
            <a:r>
              <a:rPr lang="en-US" dirty="0" smtClean="0"/>
              <a:t>”. </a:t>
            </a:r>
            <a:r>
              <a:rPr lang="en-US" dirty="0"/>
              <a:t>In your “daily meeting</a:t>
            </a:r>
            <a:r>
              <a:rPr lang="en-US" dirty="0" smtClean="0"/>
              <a:t>”: </a:t>
            </a:r>
          </a:p>
          <a:p>
            <a:r>
              <a:rPr lang="en-US" dirty="0" smtClean="0"/>
              <a:t>the team opens a Daily Update Card,</a:t>
            </a:r>
          </a:p>
          <a:p>
            <a:r>
              <a:rPr lang="en-US" dirty="0" smtClean="0"/>
              <a:t>each </a:t>
            </a:r>
            <a:r>
              <a:rPr lang="en-US" dirty="0"/>
              <a:t>of the team members </a:t>
            </a:r>
            <a:r>
              <a:rPr lang="en-US" dirty="0" smtClean="0"/>
              <a:t>read their update from environment, share </a:t>
            </a:r>
            <a:r>
              <a:rPr lang="en-US" dirty="0"/>
              <a:t>with the other team members the </a:t>
            </a:r>
            <a:r>
              <a:rPr lang="en-US" dirty="0" smtClean="0"/>
              <a:t>result,</a:t>
            </a:r>
          </a:p>
          <a:p>
            <a:r>
              <a:rPr lang="en-US" dirty="0" smtClean="0"/>
              <a:t>then </a:t>
            </a:r>
            <a:r>
              <a:rPr lang="en-US" dirty="0"/>
              <a:t>move the </a:t>
            </a:r>
            <a:r>
              <a:rPr lang="en-US" dirty="0" smtClean="0"/>
              <a:t>cards on </a:t>
            </a:r>
            <a:r>
              <a:rPr lang="en-US" dirty="0"/>
              <a:t>the </a:t>
            </a:r>
            <a:r>
              <a:rPr lang="en-US" dirty="0" err="1"/>
              <a:t>k</a:t>
            </a:r>
            <a:r>
              <a:rPr lang="en-US" dirty="0" err="1" smtClean="0"/>
              <a:t>anban</a:t>
            </a:r>
            <a:r>
              <a:rPr lang="en-US" dirty="0" smtClean="0"/>
              <a:t> </a:t>
            </a:r>
            <a:r>
              <a:rPr lang="en-US" dirty="0"/>
              <a:t>board according to the rules and the policies</a:t>
            </a:r>
            <a:r>
              <a:rPr lang="en-US"/>
              <a:t>. </a:t>
            </a:r>
            <a:endParaRPr lang="en-US" dirty="0"/>
          </a:p>
        </p:txBody>
      </p:sp>
    </p:spTree>
    <p:extLst>
      <p:ext uri="{BB962C8B-B14F-4D97-AF65-F5344CB8AC3E}">
        <p14:creationId xmlns:p14="http://schemas.microsoft.com/office/powerpoint/2010/main" val="1655040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Heads (H) and Tails (T)</a:t>
            </a:r>
            <a:endParaRPr lang="bg-BG" dirty="0"/>
          </a:p>
        </p:txBody>
      </p:sp>
      <p:pic>
        <p:nvPicPr>
          <p:cNvPr id="4" name="Picture 3"/>
          <p:cNvPicPr>
            <a:picLocks noChangeAspect="1"/>
          </p:cNvPicPr>
          <p:nvPr/>
        </p:nvPicPr>
        <p:blipFill>
          <a:blip r:embed="rId2"/>
          <a:stretch>
            <a:fillRect/>
          </a:stretch>
        </p:blipFill>
        <p:spPr>
          <a:xfrm>
            <a:off x="4483101" y="1389000"/>
            <a:ext cx="2908300" cy="4580000"/>
          </a:xfrm>
          <a:prstGeom prst="rect">
            <a:avLst/>
          </a:prstGeom>
        </p:spPr>
      </p:pic>
    </p:spTree>
    <p:extLst>
      <p:ext uri="{BB962C8B-B14F-4D97-AF65-F5344CB8AC3E}">
        <p14:creationId xmlns:p14="http://schemas.microsoft.com/office/powerpoint/2010/main" val="52521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323188" y="107576"/>
          <a:ext cx="9574308" cy="5425440"/>
        </p:xfrm>
        <a:graphic>
          <a:graphicData uri="http://schemas.openxmlformats.org/drawingml/2006/table">
            <a:tbl>
              <a:tblPr firstRow="1" firstCol="1" bandRow="1"/>
              <a:tblGrid>
                <a:gridCol w="4787154"/>
                <a:gridCol w="4787154"/>
              </a:tblGrid>
              <a:tr h="337398">
                <a:tc>
                  <a:txBody>
                    <a:bodyPr/>
                    <a:lstStyle/>
                    <a:p>
                      <a:pPr>
                        <a:spcAft>
                          <a:spcPts val="0"/>
                        </a:spcAft>
                      </a:pPr>
                      <a:r>
                        <a:rPr lang="en-US" sz="2800" b="1" dirty="0">
                          <a:effectLst/>
                          <a:latin typeface="Cambria" charset="0"/>
                          <a:ea typeface="ＭＳ 明朝" charset="-128"/>
                          <a:cs typeface="Times New Roman" charset="0"/>
                        </a:rPr>
                        <a:t>If you </a:t>
                      </a:r>
                      <a:r>
                        <a:rPr lang="en-US" sz="2800" b="1" dirty="0" smtClean="0">
                          <a:effectLst/>
                          <a:latin typeface="Cambria" charset="0"/>
                          <a:ea typeface="ＭＳ 明朝" charset="-128"/>
                          <a:cs typeface="Times New Roman" charset="0"/>
                        </a:rPr>
                        <a:t>have Heads (H)</a:t>
                      </a:r>
                      <a:endParaRPr lang="en-US" sz="28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b="1" dirty="0">
                          <a:effectLst/>
                          <a:latin typeface="Cambria" charset="0"/>
                          <a:ea typeface="ＭＳ 明朝" charset="-128"/>
                          <a:cs typeface="Times New Roman" charset="0"/>
                        </a:rPr>
                        <a:t>If you </a:t>
                      </a:r>
                      <a:r>
                        <a:rPr lang="en-US" sz="2800" b="1" dirty="0" smtClean="0">
                          <a:effectLst/>
                          <a:latin typeface="Cambria" charset="0"/>
                          <a:ea typeface="ＭＳ 明朝" charset="-128"/>
                          <a:cs typeface="Times New Roman" charset="0"/>
                        </a:rPr>
                        <a:t>have Tails (T)</a:t>
                      </a:r>
                      <a:endParaRPr lang="en-US" sz="28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990">
                <a:tc>
                  <a:txBody>
                    <a:bodyPr/>
                    <a:lstStyle/>
                    <a:p>
                      <a:pPr>
                        <a:spcAft>
                          <a:spcPts val="0"/>
                        </a:spcAft>
                      </a:pPr>
                      <a:r>
                        <a:rPr lang="en-US" sz="2800" dirty="0">
                          <a:effectLst/>
                          <a:latin typeface="Cambria" charset="0"/>
                          <a:ea typeface="ＭＳ 明朝" charset="-128"/>
                          <a:cs typeface="Times New Roman" charset="0"/>
                        </a:rPr>
                        <a:t>Do one of:</a:t>
                      </a:r>
                    </a:p>
                    <a:p>
                      <a:pPr marL="342900" lvl="0" indent="-342900">
                        <a:spcAft>
                          <a:spcPts val="0"/>
                        </a:spcAft>
                        <a:buFont typeface="Symbol" charset="2"/>
                        <a:buChar char=""/>
                      </a:pPr>
                      <a:r>
                        <a:rPr lang="en-US" sz="2500" dirty="0" smtClean="0">
                          <a:effectLst/>
                          <a:latin typeface="Cambria" charset="0"/>
                          <a:ea typeface="ＭＳ 明朝" charset="-128"/>
                          <a:cs typeface="Times New Roman" charset="0"/>
                        </a:rPr>
                        <a:t>Advance one of your unblocked cards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Unblock one of your cards that is blocked and advance it rightward by following what </a:t>
                      </a:r>
                      <a:r>
                        <a:rPr lang="en-US" sz="2500" b="1" dirty="0" smtClean="0">
                          <a:effectLst/>
                          <a:latin typeface="Cambria" charset="0"/>
                          <a:ea typeface="ＭＳ 明朝" charset="-128"/>
                          <a:cs typeface="Times New Roman" charset="0"/>
                        </a:rPr>
                        <a:t>WIP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Start new card by following what the </a:t>
                      </a:r>
                      <a:r>
                        <a:rPr lang="en-US" sz="2500" b="1" dirty="0" smtClean="0">
                          <a:effectLst/>
                          <a:latin typeface="Cambria" charset="0"/>
                          <a:ea typeface="ＭＳ 明朝" charset="-128"/>
                          <a:cs typeface="Times New Roman" charset="0"/>
                        </a:rPr>
                        <a:t>Pull Policy</a:t>
                      </a:r>
                      <a:r>
                        <a:rPr lang="en-US" sz="2500" dirty="0" smtClean="0">
                          <a:effectLst/>
                          <a:latin typeface="Cambria" charset="0"/>
                          <a:ea typeface="ＭＳ 明朝" charset="-128"/>
                          <a:cs typeface="Times New Roman" charset="0"/>
                        </a:rPr>
                        <a:t> says</a:t>
                      </a:r>
                    </a:p>
                    <a:p>
                      <a:pPr marL="342900" lvl="0" indent="-342900">
                        <a:spcAft>
                          <a:spcPts val="0"/>
                        </a:spcAft>
                        <a:buFont typeface="Symbol" charset="2"/>
                        <a:buChar char=""/>
                      </a:pPr>
                      <a:r>
                        <a:rPr lang="en-US" sz="2500" b="1" dirty="0" smtClean="0">
                          <a:effectLst/>
                          <a:latin typeface="Cambria" charset="0"/>
                          <a:ea typeface="ＭＳ 明朝" charset="-128"/>
                          <a:cs typeface="Times New Roman" charset="0"/>
                        </a:rPr>
                        <a:t>OR</a:t>
                      </a:r>
                      <a:r>
                        <a:rPr lang="en-US" sz="2500" dirty="0" smtClean="0">
                          <a:effectLst/>
                          <a:latin typeface="Cambria" charset="0"/>
                          <a:ea typeface="ＭＳ 明朝" charset="-128"/>
                          <a:cs typeface="Times New Roman" charset="0"/>
                        </a:rPr>
                        <a:t> help others by following what the </a:t>
                      </a:r>
                      <a:r>
                        <a:rPr lang="en-US" sz="2500" b="1" dirty="0" smtClean="0">
                          <a:effectLst/>
                          <a:latin typeface="Cambria" charset="0"/>
                          <a:ea typeface="ＭＳ 明朝" charset="-128"/>
                          <a:cs typeface="Times New Roman" charset="0"/>
                        </a:rPr>
                        <a:t>Collaboration Policy</a:t>
                      </a:r>
                      <a:r>
                        <a:rPr lang="en-US" sz="2500" dirty="0" smtClean="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800" dirty="0">
                          <a:effectLst/>
                          <a:latin typeface="Cambria" charset="0"/>
                          <a:ea typeface="ＭＳ 明朝" charset="-128"/>
                          <a:cs typeface="Times New Roman" charset="0"/>
                        </a:rPr>
                        <a:t>Do both:</a:t>
                      </a:r>
                    </a:p>
                    <a:p>
                      <a:pPr marL="342900" lvl="0" indent="-342900">
                        <a:spcAft>
                          <a:spcPts val="0"/>
                        </a:spcAft>
                        <a:buFont typeface="Symbol" charset="2"/>
                        <a:buChar char=""/>
                      </a:pPr>
                      <a:r>
                        <a:rPr lang="en-US" sz="2500" dirty="0">
                          <a:effectLst/>
                          <a:latin typeface="Cambria" charset="0"/>
                          <a:ea typeface="ＭＳ 明朝" charset="-128"/>
                          <a:cs typeface="Times New Roman" charset="0"/>
                        </a:rPr>
                        <a:t>Block one of your currently unblocked </a:t>
                      </a:r>
                      <a:r>
                        <a:rPr lang="en-US" sz="2500" dirty="0" smtClean="0">
                          <a:effectLst/>
                          <a:latin typeface="Cambria" charset="0"/>
                          <a:ea typeface="ＭＳ 明朝" charset="-128"/>
                          <a:cs typeface="Times New Roman" charset="0"/>
                        </a:rPr>
                        <a:t>cards if </a:t>
                      </a:r>
                      <a:r>
                        <a:rPr lang="en-US" sz="2500" dirty="0">
                          <a:effectLst/>
                          <a:latin typeface="Cambria" charset="0"/>
                          <a:ea typeface="ＭＳ 明朝" charset="-128"/>
                          <a:cs typeface="Times New Roman" charset="0"/>
                        </a:rPr>
                        <a:t>you have one</a:t>
                      </a:r>
                    </a:p>
                    <a:p>
                      <a:pPr marL="342900" lvl="0" indent="-342900">
                        <a:spcAft>
                          <a:spcPts val="0"/>
                        </a:spcAft>
                        <a:buFont typeface="Symbol" charset="2"/>
                        <a:buChar char=""/>
                      </a:pPr>
                      <a:r>
                        <a:rPr lang="en-US" sz="2500" b="1" dirty="0">
                          <a:effectLst/>
                          <a:latin typeface="Cambria" charset="0"/>
                          <a:ea typeface="ＭＳ 明朝" charset="-128"/>
                          <a:cs typeface="Times New Roman" charset="0"/>
                        </a:rPr>
                        <a:t>AND</a:t>
                      </a:r>
                      <a:r>
                        <a:rPr lang="en-US" sz="2500" dirty="0">
                          <a:effectLst/>
                          <a:latin typeface="Cambria" charset="0"/>
                          <a:ea typeface="ＭＳ 明朝" charset="-128"/>
                          <a:cs typeface="Times New Roman" charset="0"/>
                        </a:rPr>
                        <a:t> follow what the </a:t>
                      </a:r>
                      <a:r>
                        <a:rPr lang="en-US" sz="2500" b="1" dirty="0">
                          <a:effectLst/>
                          <a:latin typeface="Cambria" charset="0"/>
                          <a:ea typeface="ＭＳ 明朝" charset="-128"/>
                          <a:cs typeface="Times New Roman" charset="0"/>
                        </a:rPr>
                        <a:t>Pull Policy</a:t>
                      </a:r>
                      <a:r>
                        <a:rPr lang="en-US" sz="2500" dirty="0">
                          <a:effectLst/>
                          <a:latin typeface="Cambria" charset="0"/>
                          <a:ea typeface="ＭＳ 明朝" charset="-128"/>
                          <a:cs typeface="Times New Roman" charset="0"/>
                        </a:rPr>
                        <a:t> says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3392488" y="2857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36389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9331"/>
            <a:ext cx="10972800" cy="758612"/>
          </a:xfrm>
        </p:spPr>
        <p:txBody>
          <a:bodyPr>
            <a:normAutofit fontScale="90000"/>
          </a:bodyPr>
          <a:lstStyle/>
          <a:p>
            <a:r>
              <a:rPr lang="en-US" dirty="0" smtClean="0"/>
              <a:t>Policies to be followed</a:t>
            </a:r>
            <a:endParaRPr lang="en-US" dirty="0"/>
          </a:p>
        </p:txBody>
      </p:sp>
      <p:graphicFrame>
        <p:nvGraphicFramePr>
          <p:cNvPr id="4" name="Table 3"/>
          <p:cNvGraphicFramePr>
            <a:graphicFrameLocks noGrp="1"/>
          </p:cNvGraphicFramePr>
          <p:nvPr>
            <p:extLst/>
          </p:nvPr>
        </p:nvGraphicFramePr>
        <p:xfrm>
          <a:off x="290456" y="1103842"/>
          <a:ext cx="11144923" cy="4963208"/>
        </p:xfrm>
        <a:graphic>
          <a:graphicData uri="http://schemas.openxmlformats.org/drawingml/2006/table">
            <a:tbl>
              <a:tblPr firstRow="1" firstCol="1" bandRow="1"/>
              <a:tblGrid>
                <a:gridCol w="4077509"/>
                <a:gridCol w="3924250"/>
                <a:gridCol w="3143164"/>
              </a:tblGrid>
              <a:tr h="309545">
                <a:tc>
                  <a:txBody>
                    <a:bodyPr/>
                    <a:lstStyle/>
                    <a:p>
                      <a:pPr>
                        <a:spcAft>
                          <a:spcPts val="0"/>
                        </a:spcAft>
                      </a:pPr>
                      <a:r>
                        <a:rPr lang="en-US" sz="2100" b="1" dirty="0">
                          <a:effectLst/>
                          <a:latin typeface="Cambria" charset="0"/>
                          <a:ea typeface="ＭＳ 明朝" charset="-128"/>
                          <a:cs typeface="Times New Roman" charset="0"/>
                        </a:rPr>
                        <a:t>Collaboration Policy</a:t>
                      </a:r>
                      <a:endParaRPr lang="en-US" sz="21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100" b="1">
                          <a:effectLst/>
                          <a:latin typeface="Cambria" charset="0"/>
                          <a:ea typeface="ＭＳ 明朝" charset="-128"/>
                          <a:cs typeface="Times New Roman" charset="0"/>
                        </a:rPr>
                        <a:t>Pull Policy</a:t>
                      </a:r>
                      <a:endParaRPr lang="en-US" sz="21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100" b="1" dirty="0">
                          <a:effectLst/>
                          <a:latin typeface="Cambria" charset="0"/>
                          <a:ea typeface="ＭＳ 明朝" charset="-128"/>
                          <a:cs typeface="Times New Roman" charset="0"/>
                        </a:rPr>
                        <a:t>WIP Policy</a:t>
                      </a:r>
                      <a:endParaRPr lang="en-US" sz="21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43168">
                <a:tc>
                  <a:txBody>
                    <a:bodyPr/>
                    <a:lstStyle/>
                    <a:p>
                      <a:pPr marL="228600">
                        <a:spcAft>
                          <a:spcPts val="0"/>
                        </a:spcAft>
                      </a:pPr>
                      <a:r>
                        <a:rPr lang="en-US" sz="2100" dirty="0">
                          <a:effectLst/>
                          <a:latin typeface="Cambria" charset="0"/>
                          <a:ea typeface="ＭＳ 明朝" charset="-128"/>
                          <a:cs typeface="Times New Roman" charset="0"/>
                        </a:rPr>
                        <a:t>We don’t measure individual productivity but the productivity of the team as a whole. Your goal is the </a:t>
                      </a:r>
                      <a:r>
                        <a:rPr lang="en-US" sz="2100" dirty="0" smtClean="0">
                          <a:effectLst/>
                          <a:latin typeface="Cambria" charset="0"/>
                          <a:ea typeface="ＭＳ 明朝" charset="-128"/>
                          <a:cs typeface="Times New Roman" charset="0"/>
                        </a:rPr>
                        <a:t>Done column </a:t>
                      </a:r>
                      <a:r>
                        <a:rPr lang="en-US" sz="2100" dirty="0">
                          <a:effectLst/>
                          <a:latin typeface="Cambria" charset="0"/>
                          <a:ea typeface="ＭＳ 明朝" charset="-128"/>
                          <a:cs typeface="Times New Roman" charset="0"/>
                        </a:rPr>
                        <a:t>to have as many </a:t>
                      </a:r>
                      <a:r>
                        <a:rPr lang="en-US" sz="2100" dirty="0" smtClean="0">
                          <a:effectLst/>
                          <a:latin typeface="Cambria" charset="0"/>
                          <a:ea typeface="ＭＳ 明朝" charset="-128"/>
                          <a:cs typeface="Times New Roman" charset="0"/>
                        </a:rPr>
                        <a:t>cards </a:t>
                      </a:r>
                      <a:r>
                        <a:rPr lang="en-US" sz="2100" dirty="0">
                          <a:effectLst/>
                          <a:latin typeface="Cambria" charset="0"/>
                          <a:ea typeface="ＭＳ 明朝" charset="-128"/>
                          <a:cs typeface="Times New Roman" charset="0"/>
                        </a:rPr>
                        <a:t>as possible no matter the name on them. </a:t>
                      </a:r>
                      <a:r>
                        <a:rPr lang="en-US" sz="2100" dirty="0" smtClean="0">
                          <a:effectLst/>
                          <a:latin typeface="Cambria" charset="0"/>
                          <a:ea typeface="ＭＳ 明朝" charset="-128"/>
                          <a:cs typeface="Times New Roman" charset="0"/>
                        </a:rPr>
                        <a:t>Hence,</a:t>
                      </a:r>
                      <a:r>
                        <a:rPr lang="bg-BG" sz="2100" baseline="0" dirty="0" smtClean="0">
                          <a:effectLst/>
                          <a:latin typeface="Cambria" charset="0"/>
                          <a:ea typeface="ＭＳ 明朝" charset="-128"/>
                          <a:cs typeface="Times New Roman" charset="0"/>
                        </a:rPr>
                        <a:t> </a:t>
                      </a:r>
                      <a:r>
                        <a:rPr lang="en-US" sz="2100" b="1" i="1" u="sng" dirty="0" smtClean="0">
                          <a:effectLst/>
                          <a:latin typeface="Cambria" charset="0"/>
                          <a:ea typeface="ＭＳ 明朝" charset="-128"/>
                          <a:cs typeface="Times New Roman" charset="0"/>
                        </a:rPr>
                        <a:t>If </a:t>
                      </a:r>
                      <a:r>
                        <a:rPr lang="en-US" sz="2100" b="1" i="1" u="sng" dirty="0">
                          <a:effectLst/>
                          <a:latin typeface="Cambria" charset="0"/>
                          <a:ea typeface="ＭＳ 明朝" charset="-128"/>
                          <a:cs typeface="Times New Roman" charset="0"/>
                        </a:rPr>
                        <a:t>you want to help the team</a:t>
                      </a:r>
                      <a:r>
                        <a:rPr lang="en-US" sz="2100" dirty="0">
                          <a:effectLst/>
                          <a:latin typeface="Cambria" charset="0"/>
                          <a:ea typeface="ＭＳ 明朝" charset="-128"/>
                          <a:cs typeface="Times New Roman" charset="0"/>
                        </a:rPr>
                        <a:t>, pair up with someone who threw </a:t>
                      </a:r>
                      <a:r>
                        <a:rPr lang="en-US" sz="2100" dirty="0" smtClean="0">
                          <a:effectLst/>
                          <a:latin typeface="Cambria" charset="0"/>
                          <a:ea typeface="ＭＳ 明朝" charset="-128"/>
                          <a:cs typeface="Times New Roman" charset="0"/>
                        </a:rPr>
                        <a:t>Tails </a:t>
                      </a:r>
                      <a:r>
                        <a:rPr lang="en-US" sz="2100" dirty="0">
                          <a:effectLst/>
                          <a:latin typeface="Cambria" charset="0"/>
                          <a:ea typeface="ＭＳ 明朝" charset="-128"/>
                          <a:cs typeface="Times New Roman" charset="0"/>
                        </a:rPr>
                        <a:t>and move on their behalf </a:t>
                      </a:r>
                      <a:r>
                        <a:rPr lang="en-US" sz="2100" dirty="0" smtClean="0">
                          <a:effectLst/>
                          <a:latin typeface="Cambria" charset="0"/>
                          <a:ea typeface="ＭＳ 明朝" charset="-128"/>
                          <a:cs typeface="Times New Roman" charset="0"/>
                        </a:rPr>
                        <a:t>.</a:t>
                      </a:r>
                    </a:p>
                    <a:p>
                      <a:pPr marL="228600">
                        <a:spcAft>
                          <a:spcPts val="0"/>
                        </a:spcAft>
                      </a:pPr>
                      <a:r>
                        <a:rPr lang="en-US" sz="2100" dirty="0" smtClean="0">
                          <a:effectLst/>
                          <a:latin typeface="Cambria" charset="0"/>
                          <a:ea typeface="ＭＳ 明朝" charset="-128"/>
                          <a:cs typeface="Times New Roman" charset="0"/>
                        </a:rPr>
                        <a:t>Note: Follow the “WIP Policy” in regards the amount of work in process.</a:t>
                      </a:r>
                      <a:endParaRPr lang="en-US" sz="21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100" dirty="0">
                          <a:effectLst/>
                          <a:latin typeface="Cambria" charset="0"/>
                          <a:ea typeface="ＭＳ 明朝" charset="-128"/>
                          <a:cs typeface="Times New Roman" charset="0"/>
                        </a:rPr>
                        <a:t>We want our resources to be fully utilized. Hence when their current </a:t>
                      </a:r>
                      <a:r>
                        <a:rPr lang="en-US" sz="2100" dirty="0" smtClean="0">
                          <a:effectLst/>
                          <a:latin typeface="Cambria" charset="0"/>
                          <a:ea typeface="ＭＳ 明朝" charset="-128"/>
                          <a:cs typeface="Times New Roman" charset="0"/>
                        </a:rPr>
                        <a:t>card is </a:t>
                      </a:r>
                      <a:r>
                        <a:rPr lang="en-US" sz="2100" dirty="0">
                          <a:effectLst/>
                          <a:latin typeface="Cambria" charset="0"/>
                          <a:ea typeface="ＭＳ 明朝" charset="-128"/>
                          <a:cs typeface="Times New Roman" charset="0"/>
                        </a:rPr>
                        <a:t>blocked team members should start working on a new </a:t>
                      </a:r>
                      <a:r>
                        <a:rPr lang="en-US" sz="2100" dirty="0" smtClean="0">
                          <a:effectLst/>
                          <a:latin typeface="Cambria" charset="0"/>
                          <a:ea typeface="ＭＳ 明朝" charset="-128"/>
                          <a:cs typeface="Times New Roman" charset="0"/>
                        </a:rPr>
                        <a:t>card by </a:t>
                      </a:r>
                      <a:r>
                        <a:rPr lang="en-US" sz="2100" dirty="0">
                          <a:effectLst/>
                          <a:latin typeface="Cambria" charset="0"/>
                          <a:ea typeface="ＭＳ 明朝" charset="-128"/>
                          <a:cs typeface="Times New Roman" charset="0"/>
                        </a:rPr>
                        <a:t>initial it and move to the Build column.</a:t>
                      </a:r>
                    </a:p>
                    <a:p>
                      <a:pPr marL="228600">
                        <a:spcAft>
                          <a:spcPts val="0"/>
                        </a:spcAft>
                      </a:pPr>
                      <a:r>
                        <a:rPr lang="en-US" sz="2100" dirty="0">
                          <a:effectLst/>
                          <a:latin typeface="Cambria" charset="0"/>
                          <a:ea typeface="ＭＳ 明朝" charset="-128"/>
                          <a:cs typeface="Times New Roman" charset="0"/>
                        </a:rPr>
                        <a:t>Note: Follow the “WIP Policy” in regards the amount of work in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28600">
                        <a:spcAft>
                          <a:spcPts val="0"/>
                        </a:spcAft>
                      </a:pPr>
                      <a:r>
                        <a:rPr lang="en-US" sz="2100" dirty="0">
                          <a:effectLst/>
                          <a:latin typeface="Cambria" charset="0"/>
                          <a:ea typeface="ＭＳ 明朝" charset="-128"/>
                          <a:cs typeface="Times New Roman" charset="0"/>
                        </a:rPr>
                        <a:t>We are limiting our work-in-progress to </a:t>
                      </a:r>
                      <a:r>
                        <a:rPr lang="en-US" sz="2100" dirty="0" smtClean="0">
                          <a:effectLst/>
                          <a:latin typeface="Cambria" charset="0"/>
                          <a:ea typeface="ＭＳ 明朝" charset="-128"/>
                          <a:cs typeface="Times New Roman" charset="0"/>
                        </a:rPr>
                        <a:t>maximum of 4 cards in </a:t>
                      </a:r>
                      <a:r>
                        <a:rPr lang="en-US" sz="2100" dirty="0">
                          <a:effectLst/>
                          <a:latin typeface="Cambria" charset="0"/>
                          <a:ea typeface="ＭＳ 明朝" charset="-128"/>
                          <a:cs typeface="Times New Roman" charset="0"/>
                        </a:rPr>
                        <a:t>each of the </a:t>
                      </a:r>
                      <a:r>
                        <a:rPr lang="en-US" sz="2100" dirty="0" smtClean="0">
                          <a:effectLst/>
                          <a:latin typeface="Cambria" charset="0"/>
                          <a:ea typeface="ＭＳ 明朝" charset="-128"/>
                          <a:cs typeface="Times New Roman" charset="0"/>
                        </a:rPr>
                        <a:t>Build and Test</a:t>
                      </a:r>
                      <a:r>
                        <a:rPr lang="bg-BG" sz="2100" dirty="0" smtClean="0">
                          <a:effectLst/>
                          <a:latin typeface="Cambria" charset="0"/>
                          <a:ea typeface="ＭＳ 明朝" charset="-128"/>
                          <a:cs typeface="Times New Roman" charset="0"/>
                        </a:rPr>
                        <a:t> </a:t>
                      </a:r>
                      <a:r>
                        <a:rPr lang="en-US" sz="2100" dirty="0" smtClean="0">
                          <a:effectLst/>
                          <a:latin typeface="Cambria" charset="0"/>
                          <a:ea typeface="ＭＳ 明朝" charset="-128"/>
                          <a:cs typeface="Times New Roman" charset="0"/>
                        </a:rPr>
                        <a:t>columns. </a:t>
                      </a:r>
                      <a:r>
                        <a:rPr lang="en-US" sz="2100" dirty="0">
                          <a:effectLst/>
                          <a:latin typeface="Cambria" charset="0"/>
                          <a:ea typeface="ＭＳ 明朝" charset="-128"/>
                          <a:cs typeface="Times New Roman" charset="0"/>
                        </a:rPr>
                        <a:t>As a result only </a:t>
                      </a:r>
                      <a:r>
                        <a:rPr lang="en-US" sz="2100" b="1" i="1" u="sng" dirty="0">
                          <a:effectLst/>
                          <a:latin typeface="Cambria" charset="0"/>
                          <a:ea typeface="ＭＳ 明朝" charset="-128"/>
                          <a:cs typeface="Times New Roman" charset="0"/>
                        </a:rPr>
                        <a:t>if a column has free capacity</a:t>
                      </a:r>
                      <a:r>
                        <a:rPr lang="en-US" sz="2100" dirty="0">
                          <a:effectLst/>
                          <a:latin typeface="Cambria" charset="0"/>
                          <a:ea typeface="ＭＳ 明朝" charset="-128"/>
                          <a:cs typeface="Times New Roman" charset="0"/>
                        </a:rPr>
                        <a:t> you can advance one of your </a:t>
                      </a:r>
                      <a:r>
                        <a:rPr lang="en-US" sz="2100" dirty="0" smtClean="0">
                          <a:effectLst/>
                          <a:latin typeface="Cambria" charset="0"/>
                          <a:ea typeface="ＭＳ 明朝" charset="-128"/>
                          <a:cs typeface="Times New Roman" charset="0"/>
                        </a:rPr>
                        <a:t>cards rightwards</a:t>
                      </a:r>
                      <a:r>
                        <a:rPr lang="en-US" sz="2100" dirty="0">
                          <a:effectLst/>
                          <a:latin typeface="Cambria" charset="0"/>
                          <a:ea typeface="ＭＳ 明朝" charset="-128"/>
                          <a:cs typeface="Times New Roman"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83957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Content Placeholder 2"/>
          <p:cNvSpPr>
            <a:spLocks noGrp="1"/>
          </p:cNvSpPr>
          <p:nvPr>
            <p:ph idx="1"/>
          </p:nvPr>
        </p:nvSpPr>
        <p:spPr/>
        <p:txBody>
          <a:bodyPr>
            <a:normAutofit lnSpcReduction="10000"/>
          </a:bodyPr>
          <a:lstStyle/>
          <a:p>
            <a:pPr lvl="0"/>
            <a:r>
              <a:rPr lang="en-US" dirty="0"/>
              <a:t>When the rules require you to block a </a:t>
            </a:r>
            <a:r>
              <a:rPr lang="en-US" dirty="0" smtClean="0"/>
              <a:t>card, </a:t>
            </a:r>
            <a:r>
              <a:rPr lang="en-US" dirty="0"/>
              <a:t>mark its sticky note with a “B”. If the rules require to block a </a:t>
            </a:r>
            <a:r>
              <a:rPr lang="en-US" dirty="0" smtClean="0"/>
              <a:t>blocked </a:t>
            </a:r>
            <a:r>
              <a:rPr lang="en-US" dirty="0"/>
              <a:t>one don’t put another “B</a:t>
            </a:r>
            <a:r>
              <a:rPr lang="en-US" dirty="0" smtClean="0"/>
              <a:t>”.</a:t>
            </a:r>
            <a:br>
              <a:rPr lang="en-US" dirty="0" smtClean="0"/>
            </a:br>
            <a:r>
              <a:rPr lang="en-US" dirty="0" smtClean="0"/>
              <a:t/>
            </a:r>
            <a:br>
              <a:rPr lang="en-US" dirty="0" smtClean="0"/>
            </a:br>
            <a:r>
              <a:rPr lang="en-US" dirty="0"/>
              <a:t/>
            </a:r>
            <a:br>
              <a:rPr lang="en-US" dirty="0"/>
            </a:br>
            <a:endParaRPr lang="en-US" dirty="0"/>
          </a:p>
          <a:p>
            <a:r>
              <a:rPr lang="en-US" dirty="0"/>
              <a:t>When the rules require you to unblock a </a:t>
            </a:r>
            <a:r>
              <a:rPr lang="en-US" dirty="0" smtClean="0"/>
              <a:t>card, </a:t>
            </a:r>
            <a:r>
              <a:rPr lang="en-US" dirty="0"/>
              <a:t>do that by crossing out the existing “B” on the sticky note. Example of one that has been blocked, unblocked and re-blocked: </a:t>
            </a:r>
            <a:r>
              <a:rPr lang="en-US" strike="sngStrike" dirty="0"/>
              <a:t>B</a:t>
            </a:r>
            <a:r>
              <a:rPr lang="en-US" dirty="0"/>
              <a:t>B </a:t>
            </a:r>
          </a:p>
        </p:txBody>
      </p:sp>
      <p:grpSp>
        <p:nvGrpSpPr>
          <p:cNvPr id="15" name="Group 14"/>
          <p:cNvGrpSpPr/>
          <p:nvPr/>
        </p:nvGrpSpPr>
        <p:grpSpPr>
          <a:xfrm>
            <a:off x="3210232" y="2984090"/>
            <a:ext cx="3564466" cy="1126066"/>
            <a:chOff x="3210232" y="2984090"/>
            <a:chExt cx="3564466" cy="1126066"/>
          </a:xfrm>
        </p:grpSpPr>
        <p:grpSp>
          <p:nvGrpSpPr>
            <p:cNvPr id="4" name="Group 3"/>
            <p:cNvGrpSpPr/>
            <p:nvPr/>
          </p:nvGrpSpPr>
          <p:grpSpPr>
            <a:xfrm>
              <a:off x="3210232" y="2984090"/>
              <a:ext cx="3564466" cy="1126066"/>
              <a:chOff x="3200400" y="2748119"/>
              <a:chExt cx="3564466" cy="1126066"/>
            </a:xfrm>
          </p:grpSpPr>
          <p:grpSp>
            <p:nvGrpSpPr>
              <p:cNvPr id="5" name="Group 4"/>
              <p:cNvGrpSpPr/>
              <p:nvPr/>
            </p:nvGrpSpPr>
            <p:grpSpPr>
              <a:xfrm>
                <a:off x="3200400" y="2748119"/>
                <a:ext cx="3564466" cy="1126066"/>
                <a:chOff x="3200400" y="3505200"/>
                <a:chExt cx="3564466" cy="1126066"/>
              </a:xfrm>
            </p:grpSpPr>
            <p:sp>
              <p:nvSpPr>
                <p:cNvPr id="7" name="Rectangle 6"/>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8" name="TextBox 7"/>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6" name="TextBox 5"/>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9" name="TextBox 8"/>
            <p:cNvSpPr txBox="1"/>
            <p:nvPr/>
          </p:nvSpPr>
          <p:spPr>
            <a:xfrm>
              <a:off x="3339349" y="3663127"/>
              <a:ext cx="387077" cy="400110"/>
            </a:xfrm>
            <a:prstGeom prst="rect">
              <a:avLst/>
            </a:prstGeom>
            <a:noFill/>
          </p:spPr>
          <p:txBody>
            <a:bodyPr wrap="square" rtlCol="0">
              <a:spAutoFit/>
            </a:bodyPr>
            <a:lstStyle/>
            <a:p>
              <a:r>
                <a:rPr lang="en-US" sz="2000" dirty="0" smtClean="0"/>
                <a:t>B</a:t>
              </a:r>
              <a:endParaRPr lang="bg-BG" sz="2000" dirty="0"/>
            </a:p>
          </p:txBody>
        </p:sp>
      </p:grpSp>
      <p:grpSp>
        <p:nvGrpSpPr>
          <p:cNvPr id="16" name="Group 15"/>
          <p:cNvGrpSpPr/>
          <p:nvPr/>
        </p:nvGrpSpPr>
        <p:grpSpPr>
          <a:xfrm>
            <a:off x="7396316" y="2937171"/>
            <a:ext cx="3564466" cy="1126066"/>
            <a:chOff x="3210232" y="2984090"/>
            <a:chExt cx="3564466" cy="1126066"/>
          </a:xfrm>
        </p:grpSpPr>
        <p:grpSp>
          <p:nvGrpSpPr>
            <p:cNvPr id="17" name="Group 16"/>
            <p:cNvGrpSpPr/>
            <p:nvPr/>
          </p:nvGrpSpPr>
          <p:grpSpPr>
            <a:xfrm>
              <a:off x="3210232" y="2984090"/>
              <a:ext cx="3564466" cy="1126066"/>
              <a:chOff x="3200400" y="2748119"/>
              <a:chExt cx="3564466" cy="1126066"/>
            </a:xfrm>
          </p:grpSpPr>
          <p:grpSp>
            <p:nvGrpSpPr>
              <p:cNvPr id="19" name="Group 18"/>
              <p:cNvGrpSpPr/>
              <p:nvPr/>
            </p:nvGrpSpPr>
            <p:grpSpPr>
              <a:xfrm>
                <a:off x="3200400" y="2748119"/>
                <a:ext cx="3564466" cy="1126066"/>
                <a:chOff x="3200400" y="3505200"/>
                <a:chExt cx="3564466" cy="1126066"/>
              </a:xfrm>
            </p:grpSpPr>
            <p:sp>
              <p:nvSpPr>
                <p:cNvPr id="21" name="Rectangle 20"/>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22" name="TextBox 21"/>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20" name="TextBox 19"/>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18" name="TextBox 17"/>
            <p:cNvSpPr txBox="1"/>
            <p:nvPr/>
          </p:nvSpPr>
          <p:spPr>
            <a:xfrm>
              <a:off x="3339349" y="3663127"/>
              <a:ext cx="505064" cy="400110"/>
            </a:xfrm>
            <a:prstGeom prst="rect">
              <a:avLst/>
            </a:prstGeom>
            <a:noFill/>
          </p:spPr>
          <p:txBody>
            <a:bodyPr wrap="square" rtlCol="0">
              <a:spAutoFit/>
            </a:bodyPr>
            <a:lstStyle/>
            <a:p>
              <a:r>
                <a:rPr lang="en-US" sz="2000" strike="sngStrike"/>
                <a:t>B</a:t>
              </a:r>
              <a:r>
                <a:rPr lang="en-US" sz="2000"/>
                <a:t>B</a:t>
              </a:r>
              <a:endParaRPr lang="bg-BG" sz="2000" dirty="0"/>
            </a:p>
          </p:txBody>
        </p:sp>
      </p:grpSp>
    </p:spTree>
    <p:extLst>
      <p:ext uri="{BB962C8B-B14F-4D97-AF65-F5344CB8AC3E}">
        <p14:creationId xmlns:p14="http://schemas.microsoft.com/office/powerpoint/2010/main" val="11373068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Illegal moves</a:t>
            </a:r>
            <a:endParaRPr lang="bg-BG" dirty="0"/>
          </a:p>
        </p:txBody>
      </p:sp>
      <p:sp>
        <p:nvSpPr>
          <p:cNvPr id="3" name="Content Placeholder 2"/>
          <p:cNvSpPr>
            <a:spLocks noGrp="1"/>
          </p:cNvSpPr>
          <p:nvPr>
            <p:ph idx="1"/>
          </p:nvPr>
        </p:nvSpPr>
        <p:spPr/>
        <p:txBody>
          <a:bodyPr>
            <a:normAutofit lnSpcReduction="10000"/>
          </a:bodyPr>
          <a:lstStyle/>
          <a:p>
            <a:r>
              <a:rPr lang="en-US" dirty="0" smtClean="0"/>
              <a:t>A card cannot be moved more than once in the same day i.e. the same card to move from Build to Test then Done.</a:t>
            </a:r>
          </a:p>
          <a:p>
            <a:r>
              <a:rPr lang="en-US" dirty="0" smtClean="0"/>
              <a:t>When </a:t>
            </a:r>
            <a:r>
              <a:rPr lang="en-US" dirty="0"/>
              <a:t>you pair to help a teammate both of you are allowed to move only one card. For example:</a:t>
            </a:r>
          </a:p>
          <a:p>
            <a:pPr marL="0" indent="0">
              <a:buNone/>
            </a:pPr>
            <a:endParaRPr lang="en-US" dirty="0"/>
          </a:p>
          <a:p>
            <a:pPr lvl="1"/>
            <a:r>
              <a:rPr lang="en-US" dirty="0"/>
              <a:t>Team member #20 has T and team member #23 has H. </a:t>
            </a:r>
          </a:p>
          <a:p>
            <a:pPr lvl="1"/>
            <a:r>
              <a:rPr lang="en-US" dirty="0"/>
              <a:t>They pair and #23 move the card that belongs to #20. </a:t>
            </a:r>
          </a:p>
          <a:p>
            <a:pPr lvl="1"/>
            <a:r>
              <a:rPr lang="en-US" dirty="0"/>
              <a:t>After that #20 has no H left i.e. no card should be blocked and a new card started.</a:t>
            </a:r>
          </a:p>
          <a:p>
            <a:endParaRPr lang="bg-BG" dirty="0"/>
          </a:p>
        </p:txBody>
      </p:sp>
    </p:spTree>
    <p:extLst>
      <p:ext uri="{BB962C8B-B14F-4D97-AF65-F5344CB8AC3E}">
        <p14:creationId xmlns:p14="http://schemas.microsoft.com/office/powerpoint/2010/main" val="21111141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bg-BG" dirty="0"/>
          </a:p>
        </p:txBody>
      </p:sp>
      <p:sp>
        <p:nvSpPr>
          <p:cNvPr id="3" name="Content Placeholder 2"/>
          <p:cNvSpPr>
            <a:spLocks noGrp="1"/>
          </p:cNvSpPr>
          <p:nvPr>
            <p:ph idx="1"/>
          </p:nvPr>
        </p:nvSpPr>
        <p:spPr>
          <a:xfrm>
            <a:off x="609600" y="1600202"/>
            <a:ext cx="10972800" cy="1398638"/>
          </a:xfrm>
        </p:spPr>
        <p:txBody>
          <a:bodyPr/>
          <a:lstStyle/>
          <a:p>
            <a:r>
              <a:rPr lang="en-US" dirty="0" smtClean="0"/>
              <a:t>When start a card put the day in the upper right corner</a:t>
            </a:r>
          </a:p>
          <a:p>
            <a:r>
              <a:rPr lang="en-US" dirty="0" smtClean="0"/>
              <a:t>When finish the card put the day in the lower right corner</a:t>
            </a:r>
            <a:endParaRPr lang="bg-BG" dirty="0"/>
          </a:p>
        </p:txBody>
      </p:sp>
      <p:grpSp>
        <p:nvGrpSpPr>
          <p:cNvPr id="13" name="Group 12"/>
          <p:cNvGrpSpPr/>
          <p:nvPr/>
        </p:nvGrpSpPr>
        <p:grpSpPr>
          <a:xfrm>
            <a:off x="4313767" y="3181405"/>
            <a:ext cx="3564466" cy="1126066"/>
            <a:chOff x="4313767" y="3517274"/>
            <a:chExt cx="3564466" cy="1126066"/>
          </a:xfrm>
        </p:grpSpPr>
        <p:grpSp>
          <p:nvGrpSpPr>
            <p:cNvPr id="4" name="Group 3"/>
            <p:cNvGrpSpPr/>
            <p:nvPr/>
          </p:nvGrpSpPr>
          <p:grpSpPr>
            <a:xfrm>
              <a:off x="4313767" y="3517274"/>
              <a:ext cx="3564466" cy="1126066"/>
              <a:chOff x="3210232" y="2984090"/>
              <a:chExt cx="3564466" cy="1126066"/>
            </a:xfrm>
          </p:grpSpPr>
          <p:grpSp>
            <p:nvGrpSpPr>
              <p:cNvPr id="5" name="Group 4"/>
              <p:cNvGrpSpPr/>
              <p:nvPr/>
            </p:nvGrpSpPr>
            <p:grpSpPr>
              <a:xfrm>
                <a:off x="3210232" y="2984090"/>
                <a:ext cx="3564466" cy="1126066"/>
                <a:chOff x="3200400" y="2748119"/>
                <a:chExt cx="3564466" cy="1126066"/>
              </a:xfrm>
            </p:grpSpPr>
            <p:grpSp>
              <p:nvGrpSpPr>
                <p:cNvPr id="7" name="Group 6"/>
                <p:cNvGrpSpPr/>
                <p:nvPr/>
              </p:nvGrpSpPr>
              <p:grpSpPr>
                <a:xfrm>
                  <a:off x="3200400" y="2748119"/>
                  <a:ext cx="3564466" cy="1126066"/>
                  <a:chOff x="3200400" y="3505200"/>
                  <a:chExt cx="3564466" cy="1126066"/>
                </a:xfrm>
              </p:grpSpPr>
              <p:sp>
                <p:nvSpPr>
                  <p:cNvPr id="9" name="Rectangle 8"/>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10" name="TextBox 9"/>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
              <p:nvSpPr>
                <p:cNvPr id="8" name="TextBox 7"/>
                <p:cNvSpPr txBox="1"/>
                <p:nvPr/>
              </p:nvSpPr>
              <p:spPr>
                <a:xfrm>
                  <a:off x="3329517" y="2787932"/>
                  <a:ext cx="505064" cy="400110"/>
                </a:xfrm>
                <a:prstGeom prst="rect">
                  <a:avLst/>
                </a:prstGeom>
                <a:noFill/>
              </p:spPr>
              <p:txBody>
                <a:bodyPr wrap="square" rtlCol="0">
                  <a:spAutoFit/>
                </a:bodyPr>
                <a:lstStyle/>
                <a:p>
                  <a:r>
                    <a:rPr lang="en-US" sz="2000" dirty="0" smtClean="0"/>
                    <a:t>DB</a:t>
                  </a:r>
                  <a:endParaRPr lang="bg-BG" sz="2000" dirty="0"/>
                </a:p>
              </p:txBody>
            </p:sp>
          </p:grpSp>
          <p:sp>
            <p:nvSpPr>
              <p:cNvPr id="6" name="TextBox 5"/>
              <p:cNvSpPr txBox="1"/>
              <p:nvPr/>
            </p:nvSpPr>
            <p:spPr>
              <a:xfrm>
                <a:off x="3339349" y="3663127"/>
                <a:ext cx="505064" cy="400110"/>
              </a:xfrm>
              <a:prstGeom prst="rect">
                <a:avLst/>
              </a:prstGeom>
              <a:noFill/>
            </p:spPr>
            <p:txBody>
              <a:bodyPr wrap="square" rtlCol="0">
                <a:spAutoFit/>
              </a:bodyPr>
              <a:lstStyle/>
              <a:p>
                <a:r>
                  <a:rPr lang="en-US" sz="2000" strike="sngStrike"/>
                  <a:t>B</a:t>
                </a:r>
                <a:r>
                  <a:rPr lang="en-US" sz="2000"/>
                  <a:t>B</a:t>
                </a:r>
                <a:endParaRPr lang="bg-BG" sz="2000" dirty="0"/>
              </a:p>
            </p:txBody>
          </p:sp>
        </p:grpSp>
        <p:sp>
          <p:nvSpPr>
            <p:cNvPr id="11" name="TextBox 10"/>
            <p:cNvSpPr txBox="1"/>
            <p:nvPr/>
          </p:nvSpPr>
          <p:spPr>
            <a:xfrm>
              <a:off x="7443019" y="3596620"/>
              <a:ext cx="358878" cy="400110"/>
            </a:xfrm>
            <a:prstGeom prst="rect">
              <a:avLst/>
            </a:prstGeom>
            <a:noFill/>
          </p:spPr>
          <p:txBody>
            <a:bodyPr wrap="square" rtlCol="0">
              <a:spAutoFit/>
            </a:bodyPr>
            <a:lstStyle/>
            <a:p>
              <a:r>
                <a:rPr lang="en-US" sz="2000" dirty="0"/>
                <a:t>2</a:t>
              </a:r>
              <a:endParaRPr lang="bg-BG" sz="2000" dirty="0"/>
            </a:p>
          </p:txBody>
        </p:sp>
        <p:sp>
          <p:nvSpPr>
            <p:cNvPr id="12" name="TextBox 11"/>
            <p:cNvSpPr txBox="1"/>
            <p:nvPr/>
          </p:nvSpPr>
          <p:spPr>
            <a:xfrm>
              <a:off x="7443019" y="4196311"/>
              <a:ext cx="358878" cy="400110"/>
            </a:xfrm>
            <a:prstGeom prst="rect">
              <a:avLst/>
            </a:prstGeom>
            <a:noFill/>
          </p:spPr>
          <p:txBody>
            <a:bodyPr wrap="square" rtlCol="0">
              <a:spAutoFit/>
            </a:bodyPr>
            <a:lstStyle/>
            <a:p>
              <a:r>
                <a:rPr lang="en-US" sz="2000" smtClean="0"/>
                <a:t>5</a:t>
              </a:r>
              <a:endParaRPr lang="bg-BG" sz="2000" dirty="0"/>
            </a:p>
          </p:txBody>
        </p:sp>
      </p:grpSp>
    </p:spTree>
    <p:extLst>
      <p:ext uri="{BB962C8B-B14F-4D97-AF65-F5344CB8AC3E}">
        <p14:creationId xmlns:p14="http://schemas.microsoft.com/office/powerpoint/2010/main" val="7711571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sheets</a:t>
            </a:r>
            <a:endParaRPr lang="bg-BG" dirty="0"/>
          </a:p>
        </p:txBody>
      </p:sp>
      <p:pic>
        <p:nvPicPr>
          <p:cNvPr id="4" name="Picture 3"/>
          <p:cNvPicPr>
            <a:picLocks noChangeAspect="1"/>
          </p:cNvPicPr>
          <p:nvPr/>
        </p:nvPicPr>
        <p:blipFill>
          <a:blip r:embed="rId2"/>
          <a:stretch>
            <a:fillRect/>
          </a:stretch>
        </p:blipFill>
        <p:spPr>
          <a:xfrm>
            <a:off x="917268" y="1594463"/>
            <a:ext cx="4021512" cy="3311833"/>
          </a:xfrm>
          <a:prstGeom prst="rect">
            <a:avLst/>
          </a:prstGeom>
        </p:spPr>
      </p:pic>
      <p:pic>
        <p:nvPicPr>
          <p:cNvPr id="5" name="Picture 4"/>
          <p:cNvPicPr>
            <a:picLocks noChangeAspect="1"/>
          </p:cNvPicPr>
          <p:nvPr/>
        </p:nvPicPr>
        <p:blipFill>
          <a:blip r:embed="rId3"/>
          <a:stretch>
            <a:fillRect/>
          </a:stretch>
        </p:blipFill>
        <p:spPr>
          <a:xfrm>
            <a:off x="5980879" y="1621213"/>
            <a:ext cx="3989029" cy="3285083"/>
          </a:xfrm>
          <a:prstGeom prst="rect">
            <a:avLst/>
          </a:prstGeom>
        </p:spPr>
      </p:pic>
    </p:spTree>
    <p:extLst>
      <p:ext uri="{BB962C8B-B14F-4D97-AF65-F5344CB8AC3E}">
        <p14:creationId xmlns:p14="http://schemas.microsoft.com/office/powerpoint/2010/main" val="773654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Flow Diagram (CFD)</a:t>
            </a:r>
            <a:endParaRPr lang="bg-BG" dirty="0"/>
          </a:p>
        </p:txBody>
      </p:sp>
      <p:pic>
        <p:nvPicPr>
          <p:cNvPr id="4" name="Picture 3"/>
          <p:cNvPicPr>
            <a:picLocks noChangeAspect="1"/>
          </p:cNvPicPr>
          <p:nvPr/>
        </p:nvPicPr>
        <p:blipFill>
          <a:blip r:embed="rId2"/>
          <a:stretch>
            <a:fillRect/>
          </a:stretch>
        </p:blipFill>
        <p:spPr>
          <a:xfrm>
            <a:off x="2128124" y="1529230"/>
            <a:ext cx="7772961" cy="4599226"/>
          </a:xfrm>
          <a:prstGeom prst="rect">
            <a:avLst/>
          </a:prstGeom>
        </p:spPr>
      </p:pic>
    </p:spTree>
    <p:extLst>
      <p:ext uri="{BB962C8B-B14F-4D97-AF65-F5344CB8AC3E}">
        <p14:creationId xmlns:p14="http://schemas.microsoft.com/office/powerpoint/2010/main" val="19382916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Kanban system lead time run Chart</a:t>
            </a:r>
            <a:endParaRPr lang="bg-BG" dirty="0"/>
          </a:p>
        </p:txBody>
      </p:sp>
      <p:pic>
        <p:nvPicPr>
          <p:cNvPr id="4" name="Picture 3"/>
          <p:cNvPicPr>
            <a:picLocks noChangeAspect="1"/>
          </p:cNvPicPr>
          <p:nvPr/>
        </p:nvPicPr>
        <p:blipFill>
          <a:blip r:embed="rId2"/>
          <a:stretch>
            <a:fillRect/>
          </a:stretch>
        </p:blipFill>
        <p:spPr>
          <a:xfrm>
            <a:off x="1881919" y="1437302"/>
            <a:ext cx="8605243" cy="4835328"/>
          </a:xfrm>
          <a:prstGeom prst="rect">
            <a:avLst/>
          </a:prstGeom>
        </p:spPr>
      </p:pic>
    </p:spTree>
    <p:extLst>
      <p:ext uri="{BB962C8B-B14F-4D97-AF65-F5344CB8AC3E}">
        <p14:creationId xmlns:p14="http://schemas.microsoft.com/office/powerpoint/2010/main" val="16890261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r>
              <a:rPr lang="mr-IN" dirty="0" smtClean="0"/>
              <a:t>…</a:t>
            </a:r>
            <a:endParaRPr lang="bg-BG" dirty="0"/>
          </a:p>
        </p:txBody>
      </p:sp>
      <p:sp>
        <p:nvSpPr>
          <p:cNvPr id="3" name="Content Placeholder 2"/>
          <p:cNvSpPr>
            <a:spLocks noGrp="1"/>
          </p:cNvSpPr>
          <p:nvPr>
            <p:ph idx="1"/>
          </p:nvPr>
        </p:nvSpPr>
        <p:spPr/>
        <p:txBody>
          <a:bodyPr/>
          <a:lstStyle/>
          <a:p>
            <a:r>
              <a:rPr lang="en-US" dirty="0" smtClean="0"/>
              <a:t>One team to have two of their members pretend to be deaf</a:t>
            </a:r>
            <a:r>
              <a:rPr lang="mr-IN" dirty="0" smtClean="0"/>
              <a:t>…</a:t>
            </a:r>
            <a:endParaRPr lang="en-US" dirty="0" smtClean="0"/>
          </a:p>
          <a:p>
            <a:r>
              <a:rPr lang="en-US" dirty="0" smtClean="0"/>
              <a:t>One team to have two of their members dumb</a:t>
            </a:r>
            <a:r>
              <a:rPr lang="mr-IN" dirty="0" smtClean="0"/>
              <a:t>…</a:t>
            </a:r>
            <a:endParaRPr lang="en-US" dirty="0" smtClean="0"/>
          </a:p>
          <a:p>
            <a:r>
              <a:rPr lang="en-US" dirty="0" smtClean="0"/>
              <a:t>One team to have all their members deaf and dumb</a:t>
            </a:r>
          </a:p>
          <a:p>
            <a:r>
              <a:rPr lang="en-US" dirty="0" smtClean="0"/>
              <a:t>Last team is OK!</a:t>
            </a:r>
          </a:p>
          <a:p>
            <a:endParaRPr lang="bg-BG" dirty="0"/>
          </a:p>
        </p:txBody>
      </p:sp>
    </p:spTree>
    <p:extLst>
      <p:ext uri="{BB962C8B-B14F-4D97-AF65-F5344CB8AC3E}">
        <p14:creationId xmlns:p14="http://schemas.microsoft.com/office/powerpoint/2010/main" val="809392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r>
              <a:rPr lang="en-US" dirty="0" smtClean="0"/>
              <a:t>Game results</a:t>
            </a:r>
            <a:endParaRPr lang="en-US" dirty="0"/>
          </a:p>
        </p:txBody>
      </p:sp>
    </p:spTree>
    <p:extLst>
      <p:ext uri="{BB962C8B-B14F-4D97-AF65-F5344CB8AC3E}">
        <p14:creationId xmlns:p14="http://schemas.microsoft.com/office/powerpoint/2010/main" val="2022833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(for each p</a:t>
            </a:r>
            <a:r>
              <a:rPr lang="en-US" dirty="0" smtClean="0"/>
              <a:t>eriod) </a:t>
            </a:r>
            <a:endParaRPr lang="en-US" dirty="0"/>
          </a:p>
        </p:txBody>
      </p:sp>
      <p:sp>
        <p:nvSpPr>
          <p:cNvPr id="3" name="Content Placeholder 2"/>
          <p:cNvSpPr>
            <a:spLocks noGrp="1"/>
          </p:cNvSpPr>
          <p:nvPr>
            <p:ph idx="1"/>
          </p:nvPr>
        </p:nvSpPr>
        <p:spPr>
          <a:xfrm>
            <a:off x="609600" y="1467997"/>
            <a:ext cx="10972800" cy="4525963"/>
          </a:xfrm>
        </p:spPr>
        <p:txBody>
          <a:bodyPr>
            <a:normAutofit fontScale="92500" lnSpcReduction="20000"/>
          </a:bodyPr>
          <a:lstStyle/>
          <a:p>
            <a:pPr lvl="0"/>
            <a:r>
              <a:rPr lang="en-US" dirty="0"/>
              <a:t>Get into </a:t>
            </a:r>
            <a:r>
              <a:rPr lang="en-US" dirty="0" smtClean="0"/>
              <a:t>teams of </a:t>
            </a:r>
            <a:r>
              <a:rPr lang="en-US" dirty="0"/>
              <a:t>4 people.</a:t>
            </a:r>
            <a:endParaRPr lang="en-GB" dirty="0"/>
          </a:p>
          <a:p>
            <a:pPr lvl="0"/>
            <a:r>
              <a:rPr lang="en-US" dirty="0"/>
              <a:t>Generate a backlog of 20 features using post-it notes of size 51x38 mm. Write the number of each feature in the center of a sticky note, leaving room top and bottom</a:t>
            </a:r>
            <a:r>
              <a:rPr lang="en-US" dirty="0" smtClean="0"/>
              <a:t>.</a:t>
            </a:r>
          </a:p>
          <a:p>
            <a:pPr lvl="0"/>
            <a:endParaRPr lang="en-GB" dirty="0" smtClean="0"/>
          </a:p>
          <a:p>
            <a:pPr lvl="0"/>
            <a:endParaRPr lang="en-GB" dirty="0" smtClean="0"/>
          </a:p>
          <a:p>
            <a:pPr lvl="0"/>
            <a:endParaRPr lang="en-GB" dirty="0"/>
          </a:p>
          <a:p>
            <a:pPr lvl="0"/>
            <a:r>
              <a:rPr lang="en-US" dirty="0"/>
              <a:t>Choose just one card each, write your initials in the top left corner, and put it in the second column</a:t>
            </a:r>
          </a:p>
          <a:p>
            <a:pPr lvl="0"/>
            <a:r>
              <a:rPr lang="en-US" dirty="0"/>
              <a:t>Leave the remainder cards in the “Ready” </a:t>
            </a:r>
            <a:r>
              <a:rPr lang="en-US" dirty="0" smtClean="0"/>
              <a:t>column.</a:t>
            </a:r>
            <a:endParaRPr lang="en-GB" dirty="0"/>
          </a:p>
        </p:txBody>
      </p:sp>
      <p:grpSp>
        <p:nvGrpSpPr>
          <p:cNvPr id="4" name="Group 3"/>
          <p:cNvGrpSpPr/>
          <p:nvPr/>
        </p:nvGrpSpPr>
        <p:grpSpPr>
          <a:xfrm>
            <a:off x="3914775" y="3167945"/>
            <a:ext cx="3564466" cy="1126066"/>
            <a:chOff x="3200400" y="3505200"/>
            <a:chExt cx="3564466" cy="1126066"/>
          </a:xfrm>
        </p:grpSpPr>
        <p:sp>
          <p:nvSpPr>
            <p:cNvPr id="5" name="Rectangle 4"/>
            <p:cNvSpPr/>
            <p:nvPr/>
          </p:nvSpPr>
          <p:spPr>
            <a:xfrm>
              <a:off x="3200400" y="3505200"/>
              <a:ext cx="3564466" cy="11260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bg-BG"/>
            </a:p>
          </p:txBody>
        </p:sp>
        <p:sp>
          <p:nvSpPr>
            <p:cNvPr id="6" name="TextBox 5"/>
            <p:cNvSpPr txBox="1"/>
            <p:nvPr/>
          </p:nvSpPr>
          <p:spPr>
            <a:xfrm>
              <a:off x="4677833" y="3784601"/>
              <a:ext cx="609600" cy="523220"/>
            </a:xfrm>
            <a:prstGeom prst="rect">
              <a:avLst/>
            </a:prstGeom>
            <a:noFill/>
          </p:spPr>
          <p:txBody>
            <a:bodyPr wrap="square" rtlCol="0">
              <a:spAutoFit/>
            </a:bodyPr>
            <a:lstStyle/>
            <a:p>
              <a:r>
                <a:rPr lang="en-US" sz="2800" dirty="0" smtClean="0"/>
                <a:t>#1</a:t>
              </a:r>
              <a:endParaRPr lang="bg-BG" sz="2800" dirty="0"/>
            </a:p>
          </p:txBody>
        </p:sp>
      </p:grpSp>
    </p:spTree>
    <p:extLst>
      <p:ext uri="{BB962C8B-B14F-4D97-AF65-F5344CB8AC3E}">
        <p14:creationId xmlns:p14="http://schemas.microsoft.com/office/powerpoint/2010/main" val="727183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92182" y="685801"/>
            <a:ext cx="6165233" cy="5148942"/>
          </a:xfrm>
          <a:prstGeom prst="rect">
            <a:avLst/>
          </a:prstGeom>
        </p:spPr>
        <p:txBody>
          <a:bodyPr>
            <a:normAutofit/>
          </a:bodyPr>
          <a:lst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1"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3"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39"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1"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5"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498"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2"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04"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Find your throughput on the X-axis</a:t>
            </a:r>
          </a:p>
          <a:p>
            <a:r>
              <a:rPr lang="en-US" dirty="0" smtClean="0"/>
              <a:t>Draw an imaginary vertical line from the </a:t>
            </a:r>
            <a:r>
              <a:rPr lang="en-US" dirty="0"/>
              <a:t>point you marked </a:t>
            </a:r>
            <a:r>
              <a:rPr lang="en-US" dirty="0" smtClean="0"/>
              <a:t>on the X-axis until it hits the blue curve</a:t>
            </a:r>
          </a:p>
          <a:p>
            <a:r>
              <a:rPr lang="en-US" dirty="0" smtClean="0"/>
              <a:t>Find the corresponding point on the Y-axis </a:t>
            </a:r>
            <a:r>
              <a:rPr lang="mr-IN" dirty="0" smtClean="0"/>
              <a:t>–</a:t>
            </a:r>
            <a:r>
              <a:rPr lang="en-US" dirty="0" smtClean="0"/>
              <a:t> that’s your team’s collaboration level</a:t>
            </a:r>
            <a:endParaRPr lang="en-US" dirty="0"/>
          </a:p>
          <a:p>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190" y="227020"/>
            <a:ext cx="4549877" cy="6066503"/>
          </a:xfrm>
          <a:prstGeom prst="rect">
            <a:avLst/>
          </a:prstGeom>
        </p:spPr>
      </p:pic>
    </p:spTree>
    <p:extLst>
      <p:ext uri="{BB962C8B-B14F-4D97-AF65-F5344CB8AC3E}">
        <p14:creationId xmlns:p14="http://schemas.microsoft.com/office/powerpoint/2010/main" val="9483633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92182" y="685801"/>
            <a:ext cx="6165233" cy="5148942"/>
          </a:xfrm>
          <a:prstGeom prst="rect">
            <a:avLst/>
          </a:prstGeom>
        </p:spPr>
        <p:txBody>
          <a:bodyPr>
            <a:normAutofit/>
          </a:bodyPr>
          <a:lst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1"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3"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39"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1"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5"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498"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2"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04"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Find your Lead Time on the X-axis</a:t>
            </a:r>
          </a:p>
          <a:p>
            <a:r>
              <a:rPr lang="en-US" dirty="0" smtClean="0"/>
              <a:t>Draw an imaginary vertical line from the </a:t>
            </a:r>
            <a:r>
              <a:rPr lang="en-US" dirty="0"/>
              <a:t>point you marked </a:t>
            </a:r>
            <a:r>
              <a:rPr lang="en-US" dirty="0" smtClean="0"/>
              <a:t>on the X-axis until it hits the blue curve</a:t>
            </a:r>
          </a:p>
          <a:p>
            <a:r>
              <a:rPr lang="en-US" dirty="0" smtClean="0"/>
              <a:t>Find the corresponding point on the Y-axis </a:t>
            </a:r>
            <a:r>
              <a:rPr lang="mr-IN" dirty="0" smtClean="0"/>
              <a:t>–</a:t>
            </a:r>
            <a:r>
              <a:rPr lang="en-US" dirty="0" smtClean="0"/>
              <a:t> that’s your team’s collaboration level</a:t>
            </a:r>
            <a:endParaRPr lang="en-US" dirty="0"/>
          </a:p>
          <a:p>
            <a:endParaRPr lang="en-US"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835" y="412955"/>
            <a:ext cx="4377403" cy="5836537"/>
          </a:xfrm>
          <a:prstGeom prst="rect">
            <a:avLst/>
          </a:prstGeom>
        </p:spPr>
      </p:pic>
    </p:spTree>
    <p:extLst>
      <p:ext uri="{BB962C8B-B14F-4D97-AF65-F5344CB8AC3E}">
        <p14:creationId xmlns:p14="http://schemas.microsoft.com/office/powerpoint/2010/main" val="9835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a:xfrm>
            <a:off x="609600" y="1600202"/>
            <a:ext cx="10972800" cy="2208006"/>
          </a:xfrm>
        </p:spPr>
        <p:txBody>
          <a:bodyPr/>
          <a:lstStyle/>
          <a:p>
            <a:pPr lvl="0"/>
            <a:r>
              <a:rPr lang="en-US" b="1" dirty="0"/>
              <a:t>Team member</a:t>
            </a:r>
            <a:r>
              <a:rPr lang="en-US" dirty="0"/>
              <a:t>.  Starts, moves, blocks/unblocks and completes work items.</a:t>
            </a:r>
          </a:p>
          <a:p>
            <a:r>
              <a:rPr lang="en-US" b="1" dirty="0"/>
              <a:t>Scribe</a:t>
            </a:r>
            <a:r>
              <a:rPr lang="en-US" dirty="0"/>
              <a:t>. Writes down the coin tosses (H for Heads, T for Tails) for each team member for each day in the following table: </a:t>
            </a:r>
          </a:p>
        </p:txBody>
      </p:sp>
      <p:sp>
        <p:nvSpPr>
          <p:cNvPr id="7" name="Rectangle 2"/>
          <p:cNvSpPr>
            <a:spLocks noChangeArrowheads="1"/>
          </p:cNvSpPr>
          <p:nvPr/>
        </p:nvSpPr>
        <p:spPr bwMode="auto">
          <a:xfrm>
            <a:off x="3427413" y="3405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0710256"/>
              </p:ext>
            </p:extLst>
          </p:nvPr>
        </p:nvGraphicFramePr>
        <p:xfrm>
          <a:off x="3020667" y="3982199"/>
          <a:ext cx="5753099" cy="1813560"/>
        </p:xfrm>
        <a:graphic>
          <a:graphicData uri="http://schemas.openxmlformats.org/drawingml/2006/table">
            <a:tbl>
              <a:tblPr firstRow="1" firstCol="1" bandRow="1"/>
              <a:tblGrid>
                <a:gridCol w="1123599"/>
                <a:gridCol w="1123599"/>
                <a:gridCol w="1123599"/>
                <a:gridCol w="1191151"/>
                <a:gridCol w="1191151"/>
              </a:tblGrid>
              <a:tr h="0">
                <a:tc rowSpan="2">
                  <a:txBody>
                    <a:bodyPr/>
                    <a:lstStyle/>
                    <a:p>
                      <a:pPr algn="ctr">
                        <a:spcAft>
                          <a:spcPts val="0"/>
                        </a:spcAft>
                      </a:pPr>
                      <a:r>
                        <a:rPr lang="en-US" sz="1200" b="1" dirty="0">
                          <a:effectLst/>
                          <a:latin typeface="Cambria" charset="0"/>
                          <a:ea typeface="ＭＳ 明朝" charset="-128"/>
                          <a:cs typeface="Times New Roman" charset="0"/>
                        </a:rPr>
                        <a:t>Day #</a:t>
                      </a:r>
                      <a:endParaRPr lang="en-GB" sz="1200" dirty="0">
                        <a:effectLst/>
                        <a:latin typeface="Cambria" charset="0"/>
                        <a:ea typeface="ＭＳ 明朝" charset="-128"/>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algn="ctr">
                        <a:spcAft>
                          <a:spcPts val="0"/>
                        </a:spcAft>
                      </a:pPr>
                      <a:r>
                        <a:rPr lang="en-US" sz="1200" b="1">
                          <a:effectLst/>
                          <a:latin typeface="Cambria" charset="0"/>
                          <a:ea typeface="ＭＳ 明朝" charset="-128"/>
                          <a:cs typeface="Times New Roman" charset="0"/>
                        </a:rPr>
                        <a:t>Team Name &lt;                                        &gt;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bg-BG"/>
                    </a:p>
                  </a:txBody>
                  <a:tcPr/>
                </a:tc>
                <a:tc hMerge="1">
                  <a:txBody>
                    <a:bodyPr/>
                    <a:lstStyle/>
                    <a:p>
                      <a:endParaRPr lang="bg-BG"/>
                    </a:p>
                  </a:txBody>
                  <a:tcPr/>
                </a:tc>
                <a:tc hMerge="1">
                  <a:txBody>
                    <a:bodyPr/>
                    <a:lstStyle/>
                    <a:p>
                      <a:endParaRPr lang="bg-BG"/>
                    </a:p>
                  </a:txBody>
                  <a:tcPr/>
                </a:tc>
              </a:tr>
              <a:tr h="0">
                <a:tc vMerge="1">
                  <a:txBody>
                    <a:bodyPr/>
                    <a:lstStyle/>
                    <a:p>
                      <a:endParaRPr lang="bg-BG"/>
                    </a:p>
                  </a:txBody>
                  <a:tcPr/>
                </a:tc>
                <a:tc>
                  <a:txBody>
                    <a:bodyPr/>
                    <a:lstStyle/>
                    <a:p>
                      <a:pPr>
                        <a:spcAft>
                          <a:spcPts val="0"/>
                        </a:spcAft>
                      </a:pPr>
                      <a:r>
                        <a:rPr lang="en-US" sz="1100" b="1">
                          <a:effectLst/>
                          <a:latin typeface="Cambria" charset="0"/>
                          <a:ea typeface="ＭＳ 明朝" charset="-128"/>
                          <a:cs typeface="Times New Roman" charset="0"/>
                        </a:rPr>
                        <a:t>Team member name</a:t>
                      </a:r>
                      <a:r>
                        <a:rPr lang="en-US" sz="1200" b="1">
                          <a:effectLst/>
                          <a:latin typeface="Cambria" charset="0"/>
                          <a:ea typeface="ＭＳ 明朝" charset="-128"/>
                          <a:cs typeface="Times New Roman" charset="0"/>
                        </a:rPr>
                        <a:t>  &lt;            &gt;</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 </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#20</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100" b="1">
                          <a:effectLst/>
                          <a:latin typeface="Cambria" charset="0"/>
                          <a:ea typeface="ＭＳ 明朝" charset="-128"/>
                          <a:cs typeface="Times New Roman" charset="0"/>
                        </a:rPr>
                        <a:t>Team member name</a:t>
                      </a:r>
                      <a:r>
                        <a:rPr lang="en-US" sz="1200" b="1">
                          <a:effectLst/>
                          <a:latin typeface="Cambria" charset="0"/>
                          <a:ea typeface="ＭＳ 明朝" charset="-128"/>
                          <a:cs typeface="Times New Roman" charset="0"/>
                        </a:rPr>
                        <a:t>  &lt;            &gt;</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 </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#21</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100" b="1">
                          <a:effectLst/>
                          <a:latin typeface="Cambria" charset="0"/>
                          <a:ea typeface="ＭＳ 明朝" charset="-128"/>
                          <a:cs typeface="Times New Roman" charset="0"/>
                        </a:rPr>
                        <a:t>Team member name</a:t>
                      </a:r>
                      <a:r>
                        <a:rPr lang="en-US" sz="1200" b="1">
                          <a:effectLst/>
                          <a:latin typeface="Cambria" charset="0"/>
                          <a:ea typeface="ＭＳ 明朝" charset="-128"/>
                          <a:cs typeface="Times New Roman" charset="0"/>
                        </a:rPr>
                        <a:t>  &lt;            &gt;</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 </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#22</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100" b="1">
                          <a:effectLst/>
                          <a:latin typeface="Cambria" charset="0"/>
                          <a:ea typeface="ＭＳ 明朝" charset="-128"/>
                          <a:cs typeface="Times New Roman" charset="0"/>
                        </a:rPr>
                        <a:t>Team member name</a:t>
                      </a:r>
                      <a:r>
                        <a:rPr lang="en-US" sz="1200" b="1">
                          <a:effectLst/>
                          <a:latin typeface="Cambria" charset="0"/>
                          <a:ea typeface="ＭＳ 明朝" charset="-128"/>
                          <a:cs typeface="Times New Roman" charset="0"/>
                        </a:rPr>
                        <a:t>  &lt;            &gt;</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 </a:t>
                      </a:r>
                      <a:endParaRPr lang="en-GB" sz="1200">
                        <a:effectLst/>
                        <a:latin typeface="Cambria" charset="0"/>
                        <a:ea typeface="ＭＳ 明朝" charset="-128"/>
                        <a:cs typeface="Times New Roman" charset="0"/>
                      </a:endParaRPr>
                    </a:p>
                    <a:p>
                      <a:pPr>
                        <a:spcAft>
                          <a:spcPts val="0"/>
                        </a:spcAft>
                      </a:pPr>
                      <a:r>
                        <a:rPr lang="en-US" sz="1200" b="1">
                          <a:effectLst/>
                          <a:latin typeface="Cambria" charset="0"/>
                          <a:ea typeface="ＭＳ 明朝" charset="-128"/>
                          <a:cs typeface="Times New Roman" charset="0"/>
                        </a:rPr>
                        <a:t>#23</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ctr">
                        <a:spcAft>
                          <a:spcPts val="0"/>
                        </a:spcAft>
                      </a:pPr>
                      <a:r>
                        <a:rPr lang="en-US" sz="1200">
                          <a:effectLst/>
                          <a:latin typeface="Cambria" charset="0"/>
                          <a:ea typeface="ＭＳ 明朝" charset="-128"/>
                          <a:cs typeface="Times New Roman" charset="0"/>
                        </a:rPr>
                        <a:t>1</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H</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H</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H</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ctr">
                        <a:spcAft>
                          <a:spcPts val="0"/>
                        </a:spcAft>
                      </a:pPr>
                      <a:r>
                        <a:rPr lang="en-US" sz="1200">
                          <a:effectLst/>
                          <a:latin typeface="Cambria" charset="0"/>
                          <a:ea typeface="ＭＳ 明朝" charset="-128"/>
                          <a:cs typeface="Times New Roman" charset="0"/>
                        </a:rPr>
                        <a:t>2</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gridSpan="5">
                  <a:txBody>
                    <a:bodyPr/>
                    <a:lstStyle/>
                    <a:p>
                      <a:pPr algn="ctr">
                        <a:spcAft>
                          <a:spcPts val="0"/>
                        </a:spcAft>
                      </a:pPr>
                      <a:r>
                        <a:rPr lang="en-US" sz="1200">
                          <a:effectLst/>
                          <a:latin typeface="Cambria" charset="0"/>
                          <a:ea typeface="ＭＳ 明朝" charset="-128"/>
                          <a:cs typeface="Times New Roman" charset="0"/>
                        </a:rPr>
                        <a: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170815">
                <a:tc>
                  <a:txBody>
                    <a:bodyPr/>
                    <a:lstStyle/>
                    <a:p>
                      <a:pPr algn="ctr">
                        <a:spcAft>
                          <a:spcPts val="0"/>
                        </a:spcAft>
                      </a:pPr>
                      <a:r>
                        <a:rPr lang="en-US" sz="1200">
                          <a:effectLst/>
                          <a:latin typeface="Cambria" charset="0"/>
                          <a:ea typeface="ＭＳ 明朝" charset="-128"/>
                          <a:cs typeface="Times New Roman" charset="0"/>
                        </a:rPr>
                        <a:t>10</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H</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T</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a:effectLst/>
                          <a:latin typeface="Cambria" charset="0"/>
                          <a:ea typeface="ＭＳ 明朝" charset="-128"/>
                          <a:cs typeface="Times New Roman" charset="0"/>
                        </a:rPr>
                        <a:t>H</a:t>
                      </a:r>
                      <a:endParaRPr lang="en-GB" sz="120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200" dirty="0">
                          <a:effectLst/>
                          <a:latin typeface="Cambria" charset="0"/>
                          <a:ea typeface="ＭＳ 明朝" charset="-128"/>
                          <a:cs typeface="Times New Roman" charset="0"/>
                        </a:rPr>
                        <a:t>T</a:t>
                      </a:r>
                      <a:endParaRPr lang="en-GB" sz="1200" dirty="0">
                        <a:effectLst/>
                        <a:latin typeface="Cambria" charset="0"/>
                        <a:ea typeface="ＭＳ 明朝" charset="-128"/>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5154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pPr marL="0" indent="0">
              <a:buNone/>
            </a:pPr>
            <a:r>
              <a:rPr lang="en-US" dirty="0"/>
              <a:t>You as a team have 10 days to finish 20 cards. Each day begins with a “daily meeting”. In your “daily meeting” each of the team members </a:t>
            </a:r>
            <a:r>
              <a:rPr lang="en-US" dirty="0" smtClean="0"/>
              <a:t>should: </a:t>
            </a:r>
            <a:endParaRPr lang="en-US" dirty="0"/>
          </a:p>
          <a:p>
            <a:r>
              <a:rPr lang="en-US" dirty="0" smtClean="0"/>
              <a:t>toss </a:t>
            </a:r>
            <a:r>
              <a:rPr lang="en-US" dirty="0"/>
              <a:t>a coin,</a:t>
            </a:r>
          </a:p>
          <a:p>
            <a:r>
              <a:rPr lang="en-US" dirty="0" smtClean="0"/>
              <a:t>share </a:t>
            </a:r>
            <a:r>
              <a:rPr lang="en-US" dirty="0"/>
              <a:t>with the other team members the result,</a:t>
            </a:r>
          </a:p>
          <a:p>
            <a:r>
              <a:rPr lang="en-US" dirty="0"/>
              <a:t>then move the cards on the </a:t>
            </a:r>
            <a:r>
              <a:rPr lang="en-US" dirty="0" err="1"/>
              <a:t>kanban</a:t>
            </a:r>
            <a:r>
              <a:rPr lang="en-US" dirty="0"/>
              <a:t> board according to the rules and the policies. </a:t>
            </a:r>
          </a:p>
        </p:txBody>
      </p:sp>
    </p:spTree>
    <p:extLst>
      <p:ext uri="{BB962C8B-B14F-4D97-AF65-F5344CB8AC3E}">
        <p14:creationId xmlns:p14="http://schemas.microsoft.com/office/powerpoint/2010/main" val="1458770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4695</TotalTime>
  <Words>3988</Words>
  <Application>Microsoft Macintosh PowerPoint</Application>
  <PresentationFormat>Widescreen</PresentationFormat>
  <Paragraphs>479</Paragraphs>
  <Slides>71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Calibri</vt:lpstr>
      <vt:lpstr>Cambria</vt:lpstr>
      <vt:lpstr>Hand Of Sean</vt:lpstr>
      <vt:lpstr>Mangal</vt:lpstr>
      <vt:lpstr>ＭＳ 明朝</vt:lpstr>
      <vt:lpstr>Symbol</vt:lpstr>
      <vt:lpstr>Times New Roman</vt:lpstr>
      <vt:lpstr>Arial</vt:lpstr>
      <vt:lpstr>1_Office Theme</vt:lpstr>
      <vt:lpstr>Kanban Policy Game</vt:lpstr>
      <vt:lpstr>PowerPoint Presentation</vt:lpstr>
      <vt:lpstr>Agenda</vt:lpstr>
      <vt:lpstr>Kanban Policy Game</vt:lpstr>
      <vt:lpstr>PowerPoint Presentation</vt:lpstr>
      <vt:lpstr>Heads (H) and Tails (T)</vt:lpstr>
      <vt:lpstr>Setup (for each period) </vt:lpstr>
      <vt:lpstr>Roles</vt:lpstr>
      <vt:lpstr>Rules</vt:lpstr>
      <vt:lpstr>PowerPoint Presentation</vt:lpstr>
      <vt:lpstr>Blocking</vt:lpstr>
      <vt:lpstr>Illegal moves</vt:lpstr>
      <vt:lpstr>If you have Heads (H) do only one of:</vt:lpstr>
      <vt:lpstr>If you have Tails (T) do both…</vt:lpstr>
      <vt:lpstr>Metrics</vt:lpstr>
      <vt:lpstr>Log sheets</vt:lpstr>
      <vt:lpstr>Imagine an agile transformation…</vt:lpstr>
      <vt:lpstr>Period 1: Visualization and measurement</vt:lpstr>
      <vt:lpstr>Here are the policies in use in your organization </vt:lpstr>
      <vt:lpstr>PowerPoint Presentation</vt:lpstr>
      <vt:lpstr>Reward the best</vt:lpstr>
      <vt:lpstr>Debrief</vt:lpstr>
      <vt:lpstr>Confirm the application of Kanban Method’s three core practices</vt:lpstr>
      <vt:lpstr>Period 2: WIP limits</vt:lpstr>
      <vt:lpstr>Here are the policies in use in your organization </vt:lpstr>
      <vt:lpstr>PowerPoint Presentation</vt:lpstr>
      <vt:lpstr>Reward the best</vt:lpstr>
      <vt:lpstr>Debrief</vt:lpstr>
      <vt:lpstr>Confirm the application of Kanban Method’s two core practices</vt:lpstr>
      <vt:lpstr>Period 3: Collaboration allowed</vt:lpstr>
      <vt:lpstr>Here are the policies in use in your organization </vt:lpstr>
      <vt:lpstr>PowerPoint Presentation</vt:lpstr>
      <vt:lpstr>Reward the Team!</vt:lpstr>
      <vt:lpstr>Debrief</vt:lpstr>
      <vt:lpstr>Confirm the application of Kanban Method’s last core practice</vt:lpstr>
      <vt:lpstr>Final debrief</vt:lpstr>
      <vt:lpstr>Share the results by populating the Excel table</vt:lpstr>
      <vt:lpstr>PowerPoint Presentation</vt:lpstr>
      <vt:lpstr>PowerPoint Presentation</vt:lpstr>
      <vt:lpstr>The J-Curve Effect</vt:lpstr>
      <vt:lpstr>PowerPoint Presentation</vt:lpstr>
      <vt:lpstr>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List your conclusions</vt:lpstr>
      <vt:lpstr>Measure Collaboration Level</vt:lpstr>
      <vt:lpstr>PowerPoint Presentation</vt:lpstr>
      <vt:lpstr>Setup</vt:lpstr>
      <vt:lpstr>Roles</vt:lpstr>
      <vt:lpstr>Updates from environment</vt:lpstr>
      <vt:lpstr>Rules</vt:lpstr>
      <vt:lpstr>PowerPoint Presentation</vt:lpstr>
      <vt:lpstr>Policies to be followed</vt:lpstr>
      <vt:lpstr>Blocking</vt:lpstr>
      <vt:lpstr>Illegal moves</vt:lpstr>
      <vt:lpstr>Metrics</vt:lpstr>
      <vt:lpstr>Log sheets</vt:lpstr>
      <vt:lpstr>Cumulative Flow Diagram (CFD)</vt:lpstr>
      <vt:lpstr>Kanban system lead time run Chart</vt:lpstr>
      <vt:lpstr>Before we begin…</vt:lpstr>
      <vt:lpstr>Discussion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387</cp:revision>
  <dcterms:created xsi:type="dcterms:W3CDTF">2016-11-14T10:01:43Z</dcterms:created>
  <dcterms:modified xsi:type="dcterms:W3CDTF">2018-09-19T04:36:23Z</dcterms:modified>
</cp:coreProperties>
</file>