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558" r:id="rId3"/>
    <p:sldId id="439" r:id="rId4"/>
    <p:sldId id="528" r:id="rId5"/>
    <p:sldId id="941" r:id="rId6"/>
    <p:sldId id="308" r:id="rId7"/>
    <p:sldId id="312" r:id="rId8"/>
    <p:sldId id="277" r:id="rId9"/>
    <p:sldId id="276" r:id="rId10"/>
    <p:sldId id="273" r:id="rId11"/>
    <p:sldId id="937" r:id="rId12"/>
    <p:sldId id="559" r:id="rId13"/>
    <p:sldId id="447" r:id="rId14"/>
    <p:sldId id="444" r:id="rId15"/>
    <p:sldId id="938" r:id="rId16"/>
    <p:sldId id="940" r:id="rId17"/>
    <p:sldId id="2041" r:id="rId18"/>
    <p:sldId id="400" r:id="rId19"/>
    <p:sldId id="2071" r:id="rId20"/>
    <p:sldId id="1967" r:id="rId21"/>
    <p:sldId id="1962" r:id="rId22"/>
    <p:sldId id="2020" r:id="rId23"/>
    <p:sldId id="1987" r:id="rId24"/>
    <p:sldId id="401" r:id="rId25"/>
    <p:sldId id="469" r:id="rId26"/>
    <p:sldId id="2065" r:id="rId27"/>
    <p:sldId id="2066" r:id="rId28"/>
    <p:sldId id="2067" r:id="rId29"/>
    <p:sldId id="2068" r:id="rId30"/>
    <p:sldId id="2069" r:id="rId31"/>
    <p:sldId id="2070" r:id="rId32"/>
    <p:sldId id="4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F8007BE-5A68-8E43-8F25-6D3E62C81BCA}">
          <p14:sldIdLst>
            <p14:sldId id="256"/>
            <p14:sldId id="558"/>
            <p14:sldId id="439"/>
            <p14:sldId id="528"/>
            <p14:sldId id="941"/>
            <p14:sldId id="308"/>
            <p14:sldId id="312"/>
            <p14:sldId id="277"/>
            <p14:sldId id="276"/>
            <p14:sldId id="273"/>
            <p14:sldId id="937"/>
            <p14:sldId id="559"/>
            <p14:sldId id="447"/>
          </p14:sldIdLst>
        </p14:section>
        <p14:section name="Periods" id="{273C7D49-6134-5544-B6C5-48FD90AF80BF}">
          <p14:sldIdLst>
            <p14:sldId id="444"/>
            <p14:sldId id="938"/>
            <p14:sldId id="940"/>
            <p14:sldId id="2041"/>
          </p14:sldIdLst>
        </p14:section>
        <p14:section name="Kanban Policy Game Simulation" id="{ACCAA2BB-22AB-0E48-933B-19FC2FF17CF3}">
          <p14:sldIdLst>
            <p14:sldId id="400"/>
            <p14:sldId id="2071"/>
            <p14:sldId id="1967"/>
            <p14:sldId id="1962"/>
            <p14:sldId id="2020"/>
            <p14:sldId id="1987"/>
            <p14:sldId id="401"/>
            <p14:sldId id="469"/>
            <p14:sldId id="2065"/>
            <p14:sldId id="2066"/>
            <p14:sldId id="2067"/>
            <p14:sldId id="2068"/>
            <p14:sldId id="2069"/>
            <p14:sldId id="2070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/>
    <p:restoredTop sz="91859"/>
  </p:normalViewPr>
  <p:slideViewPr>
    <p:cSldViewPr snapToGrid="0" snapToObjects="1">
      <p:cViewPr varScale="1">
        <p:scale>
          <a:sx n="110" d="100"/>
          <a:sy n="11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1030-5E3A-9A4F-9303-8C792B0FA705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A6E7-4331-A049-85E7-D77B672C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kede-knowledge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../kede/what-is-kede-derivation.html#measuring-software-development" TargetMode="External"/><Relationship Id="rId5" Type="http://schemas.openxmlformats.org/officeDocument/2006/relationships/hyperlink" Target="kede-knowledge-discovery.html" TargetMode="External"/><Relationship Id="rId4" Type="http://schemas.openxmlformats.org/officeDocument/2006/relationships/hyperlink" Target="kede-output-outcom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38875" cy="3509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“Missing information” is studied by the Information Theory.</a:t>
            </a:r>
          </a:p>
          <a:p>
            <a:endParaRPr/>
          </a:p>
          <a:p>
            <a:r>
              <a:t>Shannon.’s formula calculates the missing information H as ….</a:t>
            </a:r>
          </a:p>
        </p:txBody>
      </p:sp>
    </p:spTree>
    <p:extLst>
      <p:ext uri="{BB962C8B-B14F-4D97-AF65-F5344CB8AC3E}">
        <p14:creationId xmlns:p14="http://schemas.microsoft.com/office/powerpoint/2010/main" val="7999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Missing information equals the average number of “Yes/No” binary questions we need to ask in order to gain the knowledge needed.</a:t>
            </a:r>
          </a:p>
        </p:txBody>
      </p:sp>
    </p:spTree>
    <p:extLst>
      <p:ext uri="{BB962C8B-B14F-4D97-AF65-F5344CB8AC3E}">
        <p14:creationId xmlns:p14="http://schemas.microsoft.com/office/powerpoint/2010/main" val="3097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To put it in context - there are something like 10</a:t>
            </a:r>
            <a:r>
              <a:rPr lang="en-GB" b="0" i="0" baseline="30000" dirty="0">
                <a:solidFill>
                  <a:srgbClr val="24292F"/>
                </a:solidFill>
                <a:effectLst/>
                <a:latin typeface="-apple-system"/>
              </a:rPr>
              <a:t>22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to 10</a:t>
            </a:r>
            <a:r>
              <a:rPr lang="en-GB" b="0" i="0" baseline="30000" dirty="0">
                <a:solidFill>
                  <a:srgbClr val="24292F"/>
                </a:solidFill>
                <a:effectLst/>
                <a:latin typeface="-apple-system"/>
              </a:rPr>
              <a:t>24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stars in the Universe[3]. We may safely say that the knowledge worker faced an unbearable perplexity.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measure the capability of software development </a:t>
            </a:r>
            <a:r>
              <a:rPr lang="en-US" dirty="0" err="1"/>
              <a:t>organisations</a:t>
            </a:r>
            <a:r>
              <a:rPr lang="en-US" dirty="0"/>
              <a:t>, using the scientifically backed and patented metric ! Knowledge Discovery Efficiency or KEDE.</a:t>
            </a:r>
          </a:p>
          <a:p>
            <a:r>
              <a:rPr lang="en-US" dirty="0"/>
              <a:t>KEDE reflects the capability of software developers to efficiently discover and apply knowledge.</a:t>
            </a: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3F2E3-B719-4A81-8C33-C26E59669C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7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Now we can rewrite the productivity formula for software developers to have KEDE in the denominator.</a:t>
            </a:r>
          </a:p>
          <a:p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For example, if we have an outcome of $100,000 and KEDE of 2, then productivity will be $2048 per bit of information. On another hand, if we have the same outcome of $100,000, but this time KEDE is 20, then productivity will be $25,000 per bit of information. We see the disproportionately positive effect of having experts on the team.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8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https://</a:t>
            </a:r>
            <a:r>
              <a:rPr lang="en-GB" dirty="0" err="1">
                <a:effectLst/>
              </a:rPr>
              <a:t>www.youtube.com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watch?v</a:t>
            </a:r>
            <a:r>
              <a:rPr lang="en-GB" dirty="0">
                <a:effectLst/>
              </a:rPr>
              <a:t>=OqEeIG8aPPk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Software developers apply 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knowledge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in order to deliver </a:t>
            </a:r>
            <a:r>
              <a:rPr lang="en-GB" b="0" i="0" u="none" strike="noStrike" dirty="0">
                <a:effectLst/>
                <a:latin typeface="-apple-system"/>
                <a:hlinkClick r:id="rId4"/>
              </a:rPr>
              <a:t>outcomes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. If they don't have the knowledge needed they have to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discover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it. Existing knowledge is the easiest and the fastest to discover - it is in the head, one just applies it. In other words, when existing knowledge is applied then there is the most efficient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knowledge discovery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. Conversely, when a lot of knowledge is missing then the </a:t>
            </a:r>
            <a:r>
              <a:rPr lang="en-GB" b="0" i="0" u="none" strike="noStrike" dirty="0">
                <a:effectLst/>
                <a:latin typeface="-apple-system"/>
                <a:hlinkClick r:id="rId5"/>
              </a:rPr>
              <a:t>knowledge discovery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is less efficient. The more existing knowledge was applied i.e. the less knowledge was missing for achieving the desired outcome the more efficient the </a:t>
            </a:r>
            <a:r>
              <a:rPr lang="en-GB" b="0" i="0" u="none" strike="noStrike" dirty="0">
                <a:effectLst/>
                <a:latin typeface="-apple-system"/>
                <a:hlinkClick r:id="rId6"/>
              </a:rPr>
              <a:t>software development process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 is.</a:t>
            </a:r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900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472524" y="960156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900"/>
            </a:lvl1pPr>
          </a:lstStyle>
          <a:p>
            <a:pPr lvl="0"/>
            <a:endParaRPr dirty="0"/>
          </a:p>
        </p:txBody>
      </p:sp>
      <p:sp>
        <p:nvSpPr>
          <p:cNvPr id="6" name="Shape 14"/>
          <p:cNvSpPr txBox="1">
            <a:spLocks noGrp="1"/>
          </p:cNvSpPr>
          <p:nvPr>
            <p:ph type="body" idx="10"/>
          </p:nvPr>
        </p:nvSpPr>
        <p:spPr>
          <a:xfrm>
            <a:off x="472524" y="1885979"/>
            <a:ext cx="11384121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601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890" y="2811795"/>
            <a:ext cx="9532489" cy="1397284"/>
          </a:xfrm>
          <a:prstGeom prst="rect">
            <a:avLst/>
          </a:prstGeo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03367"/>
            <a:ext cx="10972800" cy="335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47638" y="2171949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381000"/>
            <a:ext cx="2125553" cy="1594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741152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6"/>
            <a:ext cx="3556000" cy="457199"/>
          </a:xfrm>
        </p:spPr>
        <p:txBody>
          <a:bodyPr anchor="ctr" anchorCtr="1"/>
          <a:lstStyle>
            <a:lvl1pPr algn="ctr">
              <a:buNone/>
              <a:defRPr sz="24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4" y="6596061"/>
            <a:ext cx="508001" cy="2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33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42DBB539-2B6C-41E1-95B0-345C4400EFF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137"/>
            <a:ext cx="103632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465137"/>
            <a:ext cx="10363200" cy="365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447638" y="1189037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400" b="0"/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8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76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07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2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2" indent="0">
              <a:buNone/>
              <a:defRPr sz="2000"/>
            </a:lvl4pPr>
            <a:lvl5pPr marL="1828613" indent="0">
              <a:buNone/>
              <a:defRPr sz="2000"/>
            </a:lvl5pPr>
            <a:lvl6pPr marL="2285768" indent="0">
              <a:buNone/>
              <a:defRPr sz="2000"/>
            </a:lvl6pPr>
            <a:lvl7pPr marL="2742922" indent="0">
              <a:buNone/>
              <a:defRPr sz="2000"/>
            </a:lvl7pPr>
            <a:lvl8pPr marL="3200075" indent="0">
              <a:buNone/>
              <a:defRPr sz="2000"/>
            </a:lvl8pPr>
            <a:lvl9pPr marL="36572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AC79-E610-E644-9EFE-91971AFD3B94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nn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405"/>
            <a:ext cx="12192000" cy="539595"/>
          </a:xfrm>
          <a:prstGeom prst="rect">
            <a:avLst/>
          </a:prstGeom>
        </p:spPr>
      </p:pic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126164"/>
            <a:ext cx="975783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9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1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5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4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8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5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9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ll-labs.com/claude-shann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Discovery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41373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as a team have 10 days to finish 30 cards. Each day begins with a “daily meeting”. In your “daily meeting” each of the team members should follow the rules: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have a card In Progress?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Acquire missing information from Google</a:t>
            </a:r>
          </a:p>
          <a:p>
            <a:pPr lvl="2"/>
            <a:r>
              <a:rPr lang="en-US" dirty="0">
                <a:effectLst/>
                <a:latin typeface="Cambria" charset="0"/>
                <a:ea typeface="ＭＳ 明朝" charset="-128"/>
                <a:cs typeface="Times New Roman" charset="0"/>
              </a:rPr>
              <a:t>Cross the dots per the information you just acquired</a:t>
            </a:r>
            <a:endParaRPr lang="en-US" dirty="0"/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/>
              <a:t>Start a new card,</a:t>
            </a:r>
          </a:p>
          <a:p>
            <a:r>
              <a:rPr lang="en-US" dirty="0"/>
              <a:t>Check if you have the knowledge needed (existing + discovered)?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move the in Progress card into Done column</a:t>
            </a:r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>
                <a:latin typeface="Cambria" charset="0"/>
                <a:ea typeface="ＭＳ 明朝" charset="-128"/>
                <a:cs typeface="Times New Roman" charset="0"/>
              </a:rPr>
              <a:t>Leave the card in Progress</a:t>
            </a:r>
          </a:p>
        </p:txBody>
      </p:sp>
    </p:spTree>
    <p:extLst>
      <p:ext uri="{BB962C8B-B14F-4D97-AF65-F5344CB8AC3E}">
        <p14:creationId xmlns:p14="http://schemas.microsoft.com/office/powerpoint/2010/main" val="145877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422E-BBE5-454B-B58E-06D8AF7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3B6A-9268-C844-BE4B-A4D0FBCCF24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8285" y="1881978"/>
            <a:ext cx="1386857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FE8D7B-FCEC-844F-8F3E-8FBA12EC4C05}"/>
              </a:ext>
            </a:extLst>
          </p:cNvPr>
          <p:cNvSpPr txBox="1"/>
          <p:nvPr/>
        </p:nvSpPr>
        <p:spPr>
          <a:xfrm>
            <a:off x="224110" y="1348720"/>
            <a:ext cx="10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14A540-D534-B748-8B54-99B4713E09EE}"/>
              </a:ext>
            </a:extLst>
          </p:cNvPr>
          <p:cNvSpPr/>
          <p:nvPr/>
        </p:nvSpPr>
        <p:spPr>
          <a:xfrm>
            <a:off x="1715142" y="1193917"/>
            <a:ext cx="1580901" cy="13761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have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card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27E28-8D5F-8F45-9844-B099D4B8F6B1}"/>
              </a:ext>
            </a:extLst>
          </p:cNvPr>
          <p:cNvSpPr/>
          <p:nvPr/>
        </p:nvSpPr>
        <p:spPr>
          <a:xfrm>
            <a:off x="3958235" y="4372142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E9182C-02EE-C64D-AA2A-6E8C4C56B6D6}"/>
              </a:ext>
            </a:extLst>
          </p:cNvPr>
          <p:cNvSpPr/>
          <p:nvPr/>
        </p:nvSpPr>
        <p:spPr>
          <a:xfrm>
            <a:off x="3945524" y="2846710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CD883-3806-6D49-A180-82C347EDCB28}"/>
              </a:ext>
            </a:extLst>
          </p:cNvPr>
          <p:cNvSpPr/>
          <p:nvPr/>
        </p:nvSpPr>
        <p:spPr>
          <a:xfrm>
            <a:off x="10270845" y="2980823"/>
            <a:ext cx="1434749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to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37753-9093-D64E-A5E2-7668773205C2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489600" y="2570039"/>
            <a:ext cx="15993" cy="3656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A25369-B2E9-254A-9797-4ACE7F3D932E}"/>
              </a:ext>
            </a:extLst>
          </p:cNvPr>
          <p:cNvCxnSpPr>
            <a:cxnSpLocks/>
            <a:stCxn id="8" idx="6"/>
            <a:endCxn id="165" idx="2"/>
          </p:cNvCxnSpPr>
          <p:nvPr/>
        </p:nvCxnSpPr>
        <p:spPr>
          <a:xfrm flipV="1">
            <a:off x="5161219" y="3388475"/>
            <a:ext cx="469475" cy="6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E41879-4FAF-D947-B11F-DDCC876234AB}"/>
              </a:ext>
            </a:extLst>
          </p:cNvPr>
          <p:cNvCxnSpPr>
            <a:cxnSpLocks/>
            <a:stCxn id="3" idx="6"/>
            <a:endCxn id="69" idx="4"/>
          </p:cNvCxnSpPr>
          <p:nvPr/>
        </p:nvCxnSpPr>
        <p:spPr>
          <a:xfrm flipV="1">
            <a:off x="7028446" y="3072877"/>
            <a:ext cx="754373" cy="1843430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3D1DF34-78C7-CB49-8F73-92975A91CD1A}"/>
              </a:ext>
            </a:extLst>
          </p:cNvPr>
          <p:cNvCxnSpPr>
            <a:cxnSpLocks/>
            <a:stCxn id="45" idx="3"/>
            <a:endCxn id="8" idx="2"/>
          </p:cNvCxnSpPr>
          <p:nvPr/>
        </p:nvCxnSpPr>
        <p:spPr>
          <a:xfrm>
            <a:off x="2946800" y="3392891"/>
            <a:ext cx="998724" cy="1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989D9C-4894-1545-9A1C-1292BCE5BC47}"/>
              </a:ext>
            </a:extLst>
          </p:cNvPr>
          <p:cNvCxnSpPr>
            <a:cxnSpLocks/>
            <a:stCxn id="70" idx="3"/>
            <a:endCxn id="9" idx="0"/>
          </p:cNvCxnSpPr>
          <p:nvPr/>
        </p:nvCxnSpPr>
        <p:spPr>
          <a:xfrm>
            <a:off x="10687092" y="2061835"/>
            <a:ext cx="301128" cy="91898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BB486-2986-5B4B-9837-1C5A717C061D}"/>
              </a:ext>
            </a:extLst>
          </p:cNvPr>
          <p:cNvSpPr txBox="1"/>
          <p:nvPr/>
        </p:nvSpPr>
        <p:spPr>
          <a:xfrm>
            <a:off x="2583627" y="3934930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CE79A68-4F69-54A3-F36F-FD4A65E25385}"/>
              </a:ext>
            </a:extLst>
          </p:cNvPr>
          <p:cNvSpPr/>
          <p:nvPr/>
        </p:nvSpPr>
        <p:spPr>
          <a:xfrm>
            <a:off x="2032400" y="2935691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18C3AA-0B2D-E763-BA75-EE333A0CBEDB}"/>
              </a:ext>
            </a:extLst>
          </p:cNvPr>
          <p:cNvSpPr txBox="1"/>
          <p:nvPr/>
        </p:nvSpPr>
        <p:spPr>
          <a:xfrm>
            <a:off x="3200419" y="3011201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274594-0E2C-6A88-1650-E0B05C6E5C38}"/>
              </a:ext>
            </a:extLst>
          </p:cNvPr>
          <p:cNvSpPr/>
          <p:nvPr/>
        </p:nvSpPr>
        <p:spPr>
          <a:xfrm>
            <a:off x="6935874" y="1481558"/>
            <a:ext cx="1693889" cy="15913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have 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Knowledge?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77B4AA1B-A047-CBA9-8023-2A2089596414}"/>
              </a:ext>
            </a:extLst>
          </p:cNvPr>
          <p:cNvSpPr/>
          <p:nvPr/>
        </p:nvSpPr>
        <p:spPr>
          <a:xfrm>
            <a:off x="9772692" y="160463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DC37E0-7E2A-A34E-1F38-BBEB50F3F9CE}"/>
              </a:ext>
            </a:extLst>
          </p:cNvPr>
          <p:cNvSpPr txBox="1"/>
          <p:nvPr/>
        </p:nvSpPr>
        <p:spPr>
          <a:xfrm>
            <a:off x="11028174" y="2104978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A538C8-2BA4-5ACC-D19F-FF856C769C7E}"/>
              </a:ext>
            </a:extLst>
          </p:cNvPr>
          <p:cNvSpPr/>
          <p:nvPr/>
        </p:nvSpPr>
        <p:spPr>
          <a:xfrm>
            <a:off x="8617448" y="2991509"/>
            <a:ext cx="1459383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46CCB-871A-5DE1-085B-28D897907077}"/>
              </a:ext>
            </a:extLst>
          </p:cNvPr>
          <p:cNvSpPr txBox="1"/>
          <p:nvPr/>
        </p:nvSpPr>
        <p:spPr>
          <a:xfrm>
            <a:off x="9407777" y="2121692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799924A-F0DA-C90C-625F-3A9F587CE471}"/>
              </a:ext>
            </a:extLst>
          </p:cNvPr>
          <p:cNvCxnSpPr>
            <a:cxnSpLocks/>
            <a:stCxn id="45" idx="2"/>
            <a:endCxn id="7" idx="2"/>
          </p:cNvCxnSpPr>
          <p:nvPr/>
        </p:nvCxnSpPr>
        <p:spPr>
          <a:xfrm rot="16200000" flipH="1">
            <a:off x="2688940" y="3650750"/>
            <a:ext cx="1069954" cy="146863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76A52A8-28B1-6259-C45E-4F1E8DB43B4B}"/>
              </a:ext>
            </a:extLst>
          </p:cNvPr>
          <p:cNvSpPr/>
          <p:nvPr/>
        </p:nvSpPr>
        <p:spPr>
          <a:xfrm>
            <a:off x="9772691" y="5219418"/>
            <a:ext cx="1082113" cy="914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FC1A3A9D-493F-38F3-0A5A-AF91BD20BE0B}"/>
              </a:ext>
            </a:extLst>
          </p:cNvPr>
          <p:cNvCxnSpPr>
            <a:cxnSpLocks/>
            <a:stCxn id="95" idx="4"/>
            <a:endCxn id="114" idx="0"/>
          </p:cNvCxnSpPr>
          <p:nvPr/>
        </p:nvCxnSpPr>
        <p:spPr>
          <a:xfrm rot="16200000" flipH="1">
            <a:off x="9398531" y="4304200"/>
            <a:ext cx="863827" cy="9666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15B82C-549C-BA93-8FDF-E4A0F5796804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rot="16200000" flipH="1">
            <a:off x="8944816" y="319560"/>
            <a:ext cx="123077" cy="2447073"/>
          </a:xfrm>
          <a:prstGeom prst="bentConnector3">
            <a:avLst>
              <a:gd name="adj1" fmla="val -18573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D0B5FA4-74D8-BE18-D2D3-F1931E44E60A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rot="5400000">
            <a:off x="10213728" y="4444925"/>
            <a:ext cx="874513" cy="674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C32F520-F707-84DA-42ED-C5FCE4C02495}"/>
              </a:ext>
            </a:extLst>
          </p:cNvPr>
          <p:cNvSpPr/>
          <p:nvPr/>
        </p:nvSpPr>
        <p:spPr>
          <a:xfrm>
            <a:off x="5630694" y="2851206"/>
            <a:ext cx="1224810" cy="10745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dots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DC970FB-C35E-1470-151F-FA268FA8F4C8}"/>
              </a:ext>
            </a:extLst>
          </p:cNvPr>
          <p:cNvCxnSpPr>
            <a:cxnSpLocks/>
            <a:stCxn id="165" idx="6"/>
            <a:endCxn id="69" idx="4"/>
          </p:cNvCxnSpPr>
          <p:nvPr/>
        </p:nvCxnSpPr>
        <p:spPr>
          <a:xfrm flipV="1">
            <a:off x="6855504" y="3072877"/>
            <a:ext cx="927315" cy="31559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497A420-C1E2-CE5C-A9AB-DA2787EF203B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0800000" flipV="1">
            <a:off x="9347140" y="2061835"/>
            <a:ext cx="425552" cy="92967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2CC9ACF-28BC-DA77-97F8-F37C35F6BB72}"/>
              </a:ext>
            </a:extLst>
          </p:cNvPr>
          <p:cNvSpPr/>
          <p:nvPr/>
        </p:nvSpPr>
        <p:spPr>
          <a:xfrm>
            <a:off x="5559810" y="4234266"/>
            <a:ext cx="1468636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 your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existing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CF9C62C-2360-C3A9-1DC8-776696E88D04}"/>
              </a:ext>
            </a:extLst>
          </p:cNvPr>
          <p:cNvCxnSpPr>
            <a:cxnSpLocks/>
            <a:stCxn id="7" idx="6"/>
            <a:endCxn id="3" idx="2"/>
          </p:cNvCxnSpPr>
          <p:nvPr/>
        </p:nvCxnSpPr>
        <p:spPr>
          <a:xfrm flipV="1">
            <a:off x="5173930" y="4916307"/>
            <a:ext cx="385880" cy="3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9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AFF-A806-8D1D-BD52-25C178C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After the game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6671ED-EA10-96D9-44CD-2C956857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into Done the number of cards delivered</a:t>
            </a:r>
            <a:endParaRPr lang="bg-BG" dirty="0"/>
          </a:p>
          <a:p>
            <a:r>
              <a:rPr lang="en-GB" dirty="0"/>
              <a:t>Calculate Sum H, Average KEDE and Sum Cards</a:t>
            </a:r>
          </a:p>
          <a:p>
            <a:r>
              <a:rPr lang="en-GB" dirty="0"/>
              <a:t>Answer how you felt while doing the activity by marking one of:</a:t>
            </a:r>
          </a:p>
          <a:p>
            <a:pPr lvl="1"/>
            <a:r>
              <a:rPr lang="en-GB" dirty="0"/>
              <a:t>Fun, </a:t>
            </a:r>
          </a:p>
          <a:p>
            <a:pPr lvl="1"/>
            <a:r>
              <a:rPr lang="en-GB" dirty="0"/>
              <a:t>boredom or </a:t>
            </a:r>
          </a:p>
          <a:p>
            <a:pPr lvl="1"/>
            <a:r>
              <a:rPr lang="en-GB" dirty="0"/>
              <a:t>anxiety?</a:t>
            </a:r>
            <a:endParaRPr lang="en-B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20BAF-6FB6-AC63-287A-074D943BF4ED}"/>
              </a:ext>
            </a:extLst>
          </p:cNvPr>
          <p:cNvSpPr/>
          <p:nvPr/>
        </p:nvSpPr>
        <p:spPr>
          <a:xfrm>
            <a:off x="2465407" y="3986032"/>
            <a:ext cx="1215342" cy="29804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6F6061-9642-EEEC-1A06-265B052CC8CA}"/>
              </a:ext>
            </a:extLst>
          </p:cNvPr>
          <p:cNvSpPr/>
          <p:nvPr/>
        </p:nvSpPr>
        <p:spPr>
          <a:xfrm>
            <a:off x="3462759" y="4485671"/>
            <a:ext cx="1215342" cy="298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4DCC86-B076-547A-C639-4CA06F1D522C}"/>
              </a:ext>
            </a:extLst>
          </p:cNvPr>
          <p:cNvSpPr/>
          <p:nvPr/>
        </p:nvSpPr>
        <p:spPr>
          <a:xfrm>
            <a:off x="2855088" y="5054760"/>
            <a:ext cx="1215342" cy="298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04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teams, list and prepare to report back: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Concepts, practices, and outcomes simulated in the game</a:t>
            </a:r>
          </a:p>
          <a:p>
            <a:r>
              <a:rPr lang="en-US" dirty="0"/>
              <a:t>Your observations</a:t>
            </a:r>
          </a:p>
          <a:p>
            <a:r>
              <a:rPr lang="en-US" dirty="0"/>
              <a:t>Workplace parallels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082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0313"/>
              </p:ext>
            </p:extLst>
          </p:nvPr>
        </p:nvGraphicFramePr>
        <p:xfrm>
          <a:off x="1120800" y="1610873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2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16520"/>
              </p:ext>
            </p:extLst>
          </p:nvPr>
        </p:nvGraphicFramePr>
        <p:xfrm>
          <a:off x="1120800" y="1610875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3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81723"/>
              </p:ext>
            </p:extLst>
          </p:nvPr>
        </p:nvGraphicFramePr>
        <p:xfrm>
          <a:off x="1120800" y="1585727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5AF-B634-ADE5-3A01-5531EE7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Results from the game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5F112-F8CE-A631-7C77-C0E5D08FD008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1417637"/>
          <a:ext cx="7429502" cy="3598865"/>
        </p:xfrm>
        <a:graphic>
          <a:graphicData uri="http://schemas.openxmlformats.org/drawingml/2006/table">
            <a:tbl>
              <a:tblPr/>
              <a:tblGrid>
                <a:gridCol w="1866314">
                  <a:extLst>
                    <a:ext uri="{9D8B030D-6E8A-4147-A177-3AD203B41FA5}">
                      <a16:colId xmlns:a16="http://schemas.microsoft.com/office/drawing/2014/main" val="3916339277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3528902101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193785103"/>
                    </a:ext>
                  </a:extLst>
                </a:gridCol>
                <a:gridCol w="1830560">
                  <a:extLst>
                    <a:ext uri="{9D8B030D-6E8A-4147-A177-3AD203B41FA5}">
                      <a16:colId xmlns:a16="http://schemas.microsoft.com/office/drawing/2014/main" val="936823543"/>
                    </a:ext>
                  </a:extLst>
                </a:gridCol>
              </a:tblGrid>
              <a:tr h="7197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Happiness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1542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KEDE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1748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867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3870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9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0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5AF-B634-ADE5-3A01-5531EE7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G" dirty="0"/>
              <a:t>KEDE correlates with happiness &amp; productivity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5F112-F8CE-A631-7C77-C0E5D08FD008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208473"/>
          <a:ext cx="7429502" cy="3598865"/>
        </p:xfrm>
        <a:graphic>
          <a:graphicData uri="http://schemas.openxmlformats.org/drawingml/2006/table">
            <a:tbl>
              <a:tblPr/>
              <a:tblGrid>
                <a:gridCol w="1866314">
                  <a:extLst>
                    <a:ext uri="{9D8B030D-6E8A-4147-A177-3AD203B41FA5}">
                      <a16:colId xmlns:a16="http://schemas.microsoft.com/office/drawing/2014/main" val="3916339277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3528902101"/>
                    </a:ext>
                  </a:extLst>
                </a:gridCol>
                <a:gridCol w="1866314">
                  <a:extLst>
                    <a:ext uri="{9D8B030D-6E8A-4147-A177-3AD203B41FA5}">
                      <a16:colId xmlns:a16="http://schemas.microsoft.com/office/drawing/2014/main" val="193785103"/>
                    </a:ext>
                  </a:extLst>
                </a:gridCol>
                <a:gridCol w="1830560">
                  <a:extLst>
                    <a:ext uri="{9D8B030D-6E8A-4147-A177-3AD203B41FA5}">
                      <a16:colId xmlns:a16="http://schemas.microsoft.com/office/drawing/2014/main" val="936823543"/>
                    </a:ext>
                  </a:extLst>
                </a:gridCol>
              </a:tblGrid>
              <a:tr h="7197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Happiness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31542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KEDE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1748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28671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3870"/>
                  </a:ext>
                </a:extLst>
              </a:tr>
              <a:tr h="719773"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9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6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19D4C-B75A-965A-CA36-106ED155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01" y="2554617"/>
            <a:ext cx="11353721" cy="1892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Knowledge Discovery Game is licensed under a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 </a:t>
            </a:r>
            <a:r>
              <a:rPr lang="en-US" dirty="0" err="1"/>
              <a:t>Customisation</a:t>
            </a:r>
            <a:r>
              <a:rPr lang="en-US" dirty="0"/>
              <a:t> is encouraged!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4052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6D8F45-606A-CEAA-3D9F-2404151C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9" y="1356012"/>
            <a:ext cx="11353721" cy="3416320"/>
          </a:xfrm>
        </p:spPr>
        <p:txBody>
          <a:bodyPr/>
          <a:lstStyle/>
          <a:p>
            <a:r>
              <a:rPr lang="en-GB" dirty="0"/>
              <a:t>We can use Knowledge Discovery Efficiency (KEDE) to quantify the balance between individual capability and work complexity.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0633F-6367-6EBF-F955-320D7FB59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6111" r="11400" b="12964"/>
          <a:stretch/>
        </p:blipFill>
        <p:spPr>
          <a:xfrm>
            <a:off x="10934700" y="4916890"/>
            <a:ext cx="1066800" cy="12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B2AF0-ADED-B596-0902-1BC9CF26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58" y="1467223"/>
            <a:ext cx="11353721" cy="2585323"/>
          </a:xfrm>
        </p:spPr>
        <p:txBody>
          <a:bodyPr/>
          <a:lstStyle/>
          <a:p>
            <a:r>
              <a:rPr lang="en-GB" dirty="0"/>
              <a:t>The mismatch between capabilities and challenges is considered as an abuse of the person and the organization.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70892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44D-D129-BE4B-6836-A6B0ADB3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abuse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40F-7E1D-7FF0-B085-EEAE01B8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Misuse</a:t>
            </a:r>
            <a:r>
              <a:rPr lang="en-GB" dirty="0"/>
              <a:t> - when the work to be done outstrips what a person feels able to do;</a:t>
            </a:r>
          </a:p>
          <a:p>
            <a:r>
              <a:rPr lang="en-GB" b="1" dirty="0"/>
              <a:t>Disuse</a:t>
            </a:r>
            <a:r>
              <a:rPr lang="en-GB" dirty="0"/>
              <a:t> - when what there is to do fails to challenge what a person feels capable of doing. As an example, micro-management leads to bored employees at the lower levels when their capabilities are underutilized.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2029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BCFD-5666-4E6E-F447-E97C6E8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9" y="1739072"/>
            <a:ext cx="11353721" cy="2751522"/>
          </a:xfrm>
        </p:spPr>
        <p:txBody>
          <a:bodyPr/>
          <a:lstStyle/>
          <a:p>
            <a:r>
              <a:rPr lang="en-BG" dirty="0"/>
              <a:t>That abuse means: </a:t>
            </a:r>
          </a:p>
          <a:p>
            <a:r>
              <a:rPr lang="en-GB" dirty="0"/>
              <a:t>Underutilized and wasted human potential.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DF161-5D3B-5A00-1008-60F9FFEE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0" b="35240"/>
          <a:stretch/>
        </p:blipFill>
        <p:spPr>
          <a:xfrm>
            <a:off x="10337800" y="5186003"/>
            <a:ext cx="1638300" cy="9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1292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“System is not a sum of the behavior of its parts, it’s the </a:t>
            </a:r>
            <a:r>
              <a:rPr lang="en-US" b="1" dirty="0"/>
              <a:t>product of their interactions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3525" y="3911675"/>
            <a:ext cx="617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Russell L. </a:t>
            </a:r>
            <a:r>
              <a:rPr lang="en-GB" dirty="0" err="1"/>
              <a:t>Ackoff</a:t>
            </a:r>
            <a:r>
              <a:rPr lang="en-GB" dirty="0"/>
              <a:t> (1994) 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=OqEeIG8aPPk</a:t>
            </a:r>
          </a:p>
          <a:p>
            <a:r>
              <a:rPr lang="en-GB" dirty="0"/>
              <a:t>An event hosted by Clare Crawford-Mason and Lloyd </a:t>
            </a:r>
            <a:r>
              <a:rPr lang="en-GB" dirty="0" err="1"/>
              <a:t>Dobyns</a:t>
            </a:r>
            <a:r>
              <a:rPr lang="en-GB" dirty="0"/>
              <a:t> </a:t>
            </a:r>
          </a:p>
          <a:p>
            <a:r>
              <a:rPr lang="en-GB" dirty="0"/>
              <a:t>to capture the Learning and Legacy of </a:t>
            </a:r>
            <a:r>
              <a:rPr lang="en-GB" dirty="0" err="1"/>
              <a:t>Dr.</a:t>
            </a:r>
            <a:r>
              <a:rPr lang="en-GB" dirty="0"/>
              <a:t> W. Edwards Deming.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779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2492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goal is to make full use of the workers’ capabilities by building up a system that will allow the </a:t>
            </a:r>
            <a:r>
              <a:rPr lang="en-US" b="1" dirty="0"/>
              <a:t>workers to display their full capabilities by themselves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8927" y="3697363"/>
            <a:ext cx="567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Y. SUGIMORI, K. KUSUNOKI, F. CHO &amp; S. UCHIKAWA (1977) </a:t>
            </a:r>
          </a:p>
          <a:p>
            <a:r>
              <a:rPr lang="en-GB" dirty="0"/>
              <a:t>Toyota production system and Kanban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86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1D-3120-F1B4-C6FB-F3CC68A6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1717589"/>
            <a:ext cx="11472341" cy="26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“Missing information” is studied by the Information Theory</a:t>
            </a:r>
          </a:p>
        </p:txBody>
      </p:sp>
      <p:sp>
        <p:nvSpPr>
          <p:cNvPr id="226" name="Rectangle 6"/>
          <p:cNvSpPr txBox="1"/>
          <p:nvPr/>
        </p:nvSpPr>
        <p:spPr>
          <a:xfrm>
            <a:off x="1477979" y="5783477"/>
            <a:ext cx="30684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6CA9D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Claude Shannon</a:t>
            </a:r>
            <a:r>
              <a:rPr>
                <a:solidFill>
                  <a:srgbClr val="333333"/>
                </a:solidFill>
              </a:rPr>
              <a:t> (1916-2001)</a:t>
            </a:r>
          </a:p>
        </p:txBody>
      </p:sp>
      <p:pic>
        <p:nvPicPr>
          <p:cNvPr id="22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8" y="2277701"/>
            <a:ext cx="4540251" cy="3320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raphic 10" descr="Graphic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705765"/>
            <a:ext cx="5941641" cy="148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BG" smtClean="0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68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16DBC-CC74-7AFE-7BCB-456A38A3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517" y="960596"/>
            <a:ext cx="11353721" cy="4579715"/>
          </a:xfrm>
        </p:spPr>
        <p:txBody>
          <a:bodyPr/>
          <a:lstStyle/>
          <a:p>
            <a:r>
              <a:rPr lang="en-GB" dirty="0"/>
              <a:t>Missing information equals the average number of </a:t>
            </a:r>
          </a:p>
          <a:p>
            <a:r>
              <a:rPr lang="en-GB" dirty="0"/>
              <a:t>“Yes/No” binary questions </a:t>
            </a:r>
          </a:p>
          <a:p>
            <a:r>
              <a:rPr lang="en-GB" dirty="0"/>
              <a:t>we need to ask in order to gain the knowledge needed.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33238" y="6415088"/>
            <a:ext cx="258762" cy="2476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20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3FE2-3E2A-8C4B-BEFF-1AB4AFF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Perplexity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821C6-3A76-960F-5C0F-7B4FF25F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76" y="1769123"/>
            <a:ext cx="4274751" cy="1659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F07C3-9EE6-61A0-0AC3-9D8634FC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42" y="3429000"/>
            <a:ext cx="3285868" cy="186199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3EA58B-8885-4F7D-C2CF-B7CB3ABDE52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769122"/>
          <a:ext cx="4788930" cy="3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65">
                  <a:extLst>
                    <a:ext uri="{9D8B030D-6E8A-4147-A177-3AD203B41FA5}">
                      <a16:colId xmlns:a16="http://schemas.microsoft.com/office/drawing/2014/main" val="1454553433"/>
                    </a:ext>
                  </a:extLst>
                </a:gridCol>
                <a:gridCol w="2394465">
                  <a:extLst>
                    <a:ext uri="{9D8B030D-6E8A-4147-A177-3AD203B41FA5}">
                      <a16:colId xmlns:a16="http://schemas.microsoft.com/office/drawing/2014/main" val="2940312239"/>
                    </a:ext>
                  </a:extLst>
                </a:gridCol>
              </a:tblGrid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Questions</a:t>
                      </a:r>
                      <a:endParaRPr lang="en-BG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Perplexity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60818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278603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548550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74149"/>
                  </a:ext>
                </a:extLst>
              </a:tr>
              <a:tr h="704374"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sz="3200" dirty="0"/>
                        <a:t>6x</a:t>
                      </a:r>
                      <a:r>
                        <a:rPr lang="en-BG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BG" sz="32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BG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0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60800" y="370444"/>
            <a:ext cx="8026400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33" dirty="0" err="1"/>
              <a:t>Dimitar</a:t>
            </a:r>
            <a:r>
              <a:rPr lang="en-US" sz="2533" dirty="0"/>
              <a:t> </a:t>
            </a:r>
            <a:r>
              <a:rPr lang="en-US" sz="2533" dirty="0" err="1"/>
              <a:t>Bakardzhiev</a:t>
            </a:r>
            <a:r>
              <a:rPr lang="en-US" sz="2533" dirty="0"/>
              <a:t> is an expert in managing successful and cost-effective technology development. With his blend of technical, managerial and operational expertise, he effectively combines the theory and practice of Agile and Kanban Method to deliver business results.</a:t>
            </a:r>
          </a:p>
          <a:p>
            <a:r>
              <a:rPr lang="en-US" sz="2533" dirty="0"/>
              <a:t>	As a Kanban trainer,  coach, expert Kanban practitioner and  Brickell Key Award 2015 Finalist, </a:t>
            </a:r>
            <a:r>
              <a:rPr lang="en-US" sz="2533" dirty="0" err="1"/>
              <a:t>Dimitar</a:t>
            </a:r>
            <a:r>
              <a:rPr lang="en-US" sz="2533" dirty="0"/>
              <a:t> puts lean principles to work every day when managing complex software projects. </a:t>
            </a:r>
          </a:p>
          <a:p>
            <a:r>
              <a:rPr lang="en-US" sz="2533" dirty="0"/>
              <a:t>	</a:t>
            </a:r>
            <a:r>
              <a:rPr lang="en-US" sz="2533" dirty="0" err="1"/>
              <a:t>Dimitar</a:t>
            </a:r>
            <a:r>
              <a:rPr lang="en-US" sz="2533" dirty="0"/>
              <a:t> has published David Anderson’s Kanban book as well as books on Lean, Theory of Constraints by Goldratt and Deming's Theory of Management in the Bulgarian language. </a:t>
            </a:r>
            <a:endParaRPr lang="bg-BG" sz="2533" dirty="0"/>
          </a:p>
        </p:txBody>
      </p:sp>
      <p:sp>
        <p:nvSpPr>
          <p:cNvPr id="21" name="Rectangle 20"/>
          <p:cNvSpPr/>
          <p:nvPr/>
        </p:nvSpPr>
        <p:spPr>
          <a:xfrm>
            <a:off x="711200" y="5416976"/>
            <a:ext cx="264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dimiterbak</a:t>
            </a:r>
            <a:endParaRPr lang="bg-BG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281709"/>
            <a:ext cx="3422673" cy="51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963C-5DCD-DF2F-B987-1194720E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Discovery Efficiency (KEDE)</a:t>
            </a:r>
            <a:endParaRPr lang="en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1D882-3E18-41FD-B000-B429436D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1" y="2323070"/>
            <a:ext cx="6764756" cy="2592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4B2C6-17BE-886B-8BA0-0FB6EFA780AC}"/>
              </a:ext>
            </a:extLst>
          </p:cNvPr>
          <p:cNvSpPr txBox="1"/>
          <p:nvPr/>
        </p:nvSpPr>
        <p:spPr>
          <a:xfrm>
            <a:off x="6895070" y="2316892"/>
            <a:ext cx="51898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KEDE is a ratio between </a:t>
            </a:r>
          </a:p>
          <a:p>
            <a:r>
              <a:rPr lang="en-GB" sz="2800" dirty="0"/>
              <a:t>the knowledge discovered and </a:t>
            </a:r>
          </a:p>
          <a:p>
            <a:r>
              <a:rPr lang="en-GB" sz="2800" dirty="0"/>
              <a:t>the maximum amount of knowledge </a:t>
            </a:r>
            <a:endParaRPr lang="bg-BG" sz="2800" dirty="0"/>
          </a:p>
          <a:p>
            <a:r>
              <a:rPr lang="en-GB" sz="2800" dirty="0"/>
              <a:t>that could possibly be discovered </a:t>
            </a:r>
          </a:p>
          <a:p>
            <a:r>
              <a:rPr lang="en-GB" sz="2800" dirty="0"/>
              <a:t>for a time period.</a:t>
            </a:r>
            <a:endParaRPr lang="en-BG" sz="2800" dirty="0"/>
          </a:p>
        </p:txBody>
      </p:sp>
    </p:spTree>
    <p:extLst>
      <p:ext uri="{BB962C8B-B14F-4D97-AF65-F5344CB8AC3E}">
        <p14:creationId xmlns:p14="http://schemas.microsoft.com/office/powerpoint/2010/main" val="315711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4DBD-8721-5766-B5FC-FB4CF990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96" y="1705233"/>
            <a:ext cx="902928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61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your conclusions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2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8239" y="1497342"/>
            <a:ext cx="11003199" cy="2308324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The goal of the Knowledge Discovery Game is to let people understand a knowledge discovery process.</a:t>
            </a:r>
          </a:p>
        </p:txBody>
      </p:sp>
    </p:spTree>
    <p:extLst>
      <p:ext uri="{BB962C8B-B14F-4D97-AF65-F5344CB8AC3E}">
        <p14:creationId xmlns:p14="http://schemas.microsoft.com/office/powerpoint/2010/main" val="105768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9FA-97E8-A84A-E74A-64F2B6A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B6D2-153D-81AA-EC0D-5B5B5A74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feel happy when the knowledge needed to e discovered is minimised.</a:t>
            </a:r>
          </a:p>
          <a:p>
            <a:r>
              <a:rPr lang="en-GB" dirty="0"/>
              <a:t>A team is most </a:t>
            </a:r>
            <a:r>
              <a:rPr lang="en-GB"/>
              <a:t>productive when </a:t>
            </a:r>
            <a:r>
              <a:rPr lang="en-GB" dirty="0"/>
              <a:t>the average Knowledge Discovery Efficiency (KEDE) is maximised.</a:t>
            </a:r>
          </a:p>
          <a:p>
            <a:r>
              <a:rPr lang="en-GB" dirty="0"/>
              <a:t>It is possible to measure if people felt happy and were productive.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647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9FCDD-FF29-5F7C-FE9A-73B8A632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970"/>
            <a:ext cx="7772400" cy="52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C1F812-D0A5-7A02-E757-2F6318B86E99}"/>
              </a:ext>
            </a:extLst>
          </p:cNvPr>
          <p:cNvGrpSpPr/>
          <p:nvPr/>
        </p:nvGrpSpPr>
        <p:grpSpPr>
          <a:xfrm>
            <a:off x="3601656" y="1678329"/>
            <a:ext cx="4988688" cy="3016800"/>
            <a:chOff x="5243332" y="2060294"/>
            <a:chExt cx="4988688" cy="301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A4FAA8-E8E5-B353-E116-782E02F3C3C2}"/>
                </a:ext>
              </a:extLst>
            </p:cNvPr>
            <p:cNvSpPr/>
            <p:nvPr/>
          </p:nvSpPr>
          <p:spPr>
            <a:xfrm>
              <a:off x="5243332" y="2060294"/>
              <a:ext cx="4988688" cy="301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8ED37-F35F-E28D-45F6-EA676075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926" y="2365397"/>
              <a:ext cx="4575500" cy="240659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5CE7F5C-6CFE-AB8A-57ED-3F94BEA7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If you are missing information…</a:t>
            </a:r>
          </a:p>
        </p:txBody>
      </p:sp>
    </p:spTree>
    <p:extLst>
      <p:ext uri="{BB962C8B-B14F-4D97-AF65-F5344CB8AC3E}">
        <p14:creationId xmlns:p14="http://schemas.microsoft.com/office/powerpoint/2010/main" val="5252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08006"/>
          </a:xfrm>
        </p:spPr>
        <p:txBody>
          <a:bodyPr/>
          <a:lstStyle/>
          <a:p>
            <a:pPr lvl="0"/>
            <a:r>
              <a:rPr lang="en-US" b="1" dirty="0"/>
              <a:t>Team member</a:t>
            </a:r>
            <a:r>
              <a:rPr lang="en-US" dirty="0"/>
              <a:t>.  Starts, moves and completes work items.</a:t>
            </a:r>
          </a:p>
          <a:p>
            <a:pPr lvl="1"/>
            <a:r>
              <a:rPr lang="en-US" b="1" dirty="0"/>
              <a:t>Novice</a:t>
            </a:r>
            <a:r>
              <a:rPr lang="en-US" dirty="0"/>
              <a:t>, existing knowledge H=</a:t>
            </a:r>
            <a:r>
              <a:rPr lang="en-US" b="1" dirty="0"/>
              <a:t>1</a:t>
            </a:r>
          </a:p>
          <a:p>
            <a:pPr lvl="1"/>
            <a:r>
              <a:rPr lang="en-US" b="1" dirty="0"/>
              <a:t>Competent</a:t>
            </a:r>
            <a:r>
              <a:rPr lang="en-US" dirty="0"/>
              <a:t>, existing knowledge H=</a:t>
            </a:r>
            <a:r>
              <a:rPr lang="en-US" b="1" dirty="0"/>
              <a:t>4</a:t>
            </a:r>
          </a:p>
          <a:p>
            <a:pPr lvl="1"/>
            <a:r>
              <a:rPr lang="en-US" b="1" dirty="0"/>
              <a:t>Expert</a:t>
            </a:r>
            <a:r>
              <a:rPr lang="en-US" dirty="0"/>
              <a:t>, existing knowledge H=</a:t>
            </a:r>
            <a:r>
              <a:rPr lang="en-US" b="1" dirty="0"/>
              <a:t>9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7413" y="340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(for each period)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7997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Get into teams of 3 people.</a:t>
            </a:r>
          </a:p>
          <a:p>
            <a:pPr lvl="0"/>
            <a:r>
              <a:rPr lang="en-GB" dirty="0"/>
              <a:t>Each team member to pick a role.</a:t>
            </a:r>
          </a:p>
          <a:p>
            <a:pPr lvl="0"/>
            <a:r>
              <a:rPr lang="en-US"/>
              <a:t>Arrange </a:t>
            </a:r>
            <a:r>
              <a:rPr lang="en-US" dirty="0"/>
              <a:t>a backlog of:</a:t>
            </a:r>
          </a:p>
          <a:p>
            <a:pPr lvl="1"/>
            <a:r>
              <a:rPr lang="en-US" dirty="0"/>
              <a:t>10 clear features</a:t>
            </a:r>
          </a:p>
          <a:p>
            <a:pPr lvl="1"/>
            <a:r>
              <a:rPr lang="en-US" dirty="0"/>
              <a:t>10 complicated features</a:t>
            </a:r>
            <a:endParaRPr lang="en-GB" dirty="0"/>
          </a:p>
          <a:p>
            <a:pPr lvl="1"/>
            <a:r>
              <a:rPr lang="en-US" dirty="0"/>
              <a:t>10 complex features</a:t>
            </a:r>
            <a:endParaRPr lang="en-GB" dirty="0"/>
          </a:p>
          <a:p>
            <a:pPr lvl="0"/>
            <a:r>
              <a:rPr lang="en-US" dirty="0"/>
              <a:t>Leave the cards in their section of “Backlog” column.</a:t>
            </a:r>
          </a:p>
          <a:p>
            <a:pPr lvl="0"/>
            <a:r>
              <a:rPr lang="en-US" dirty="0"/>
              <a:t>Assign who will be working on what type of feature.</a:t>
            </a:r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402D1E-EA49-0E94-DEE4-328BA7B99375}"/>
              </a:ext>
            </a:extLst>
          </p:cNvPr>
          <p:cNvSpPr/>
          <p:nvPr/>
        </p:nvSpPr>
        <p:spPr>
          <a:xfrm>
            <a:off x="4109012" y="3337851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4A0B5-0146-8BC1-6296-9D4DFC47CB44}"/>
              </a:ext>
            </a:extLst>
          </p:cNvPr>
          <p:cNvSpPr/>
          <p:nvPr/>
        </p:nvSpPr>
        <p:spPr>
          <a:xfrm>
            <a:off x="5071639" y="3814340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0892F0-7FD5-7E4C-CDF9-A48E0B3FCA02}"/>
              </a:ext>
            </a:extLst>
          </p:cNvPr>
          <p:cNvSpPr/>
          <p:nvPr/>
        </p:nvSpPr>
        <p:spPr>
          <a:xfrm>
            <a:off x="4483260" y="4313982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1839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Words>1267</Words>
  <Application>Microsoft Macintosh PowerPoint</Application>
  <PresentationFormat>Widescreen</PresentationFormat>
  <Paragraphs>230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Cambria</vt:lpstr>
      <vt:lpstr>Hand Of Sean</vt:lpstr>
      <vt:lpstr>Tahoma</vt:lpstr>
      <vt:lpstr>1_Office Theme</vt:lpstr>
      <vt:lpstr>Knowledge Discovery Game</vt:lpstr>
      <vt:lpstr>PowerPoint Presentation</vt:lpstr>
      <vt:lpstr>PowerPoint Presentation</vt:lpstr>
      <vt:lpstr>PowerPoint Presentation</vt:lpstr>
      <vt:lpstr>Learning outcomes</vt:lpstr>
      <vt:lpstr>PowerPoint Presentation</vt:lpstr>
      <vt:lpstr>If you are missing information…</vt:lpstr>
      <vt:lpstr>Roles</vt:lpstr>
      <vt:lpstr>Setup (for each period) </vt:lpstr>
      <vt:lpstr>Rules</vt:lpstr>
      <vt:lpstr>Daily routine</vt:lpstr>
      <vt:lpstr>After the game</vt:lpstr>
      <vt:lpstr>Debrief</vt:lpstr>
      <vt:lpstr>Period 1</vt:lpstr>
      <vt:lpstr>Period 2</vt:lpstr>
      <vt:lpstr>Period 3</vt:lpstr>
      <vt:lpstr>Results from the game</vt:lpstr>
      <vt:lpstr>Discussion</vt:lpstr>
      <vt:lpstr>KEDE correlates with happiness &amp; productivity</vt:lpstr>
      <vt:lpstr>PowerPoint Presentation</vt:lpstr>
      <vt:lpstr>PowerPoint Presentation</vt:lpstr>
      <vt:lpstr>Types of abuse</vt:lpstr>
      <vt:lpstr>PowerPoint Presentation</vt:lpstr>
      <vt:lpstr>PowerPoint Presentation</vt:lpstr>
      <vt:lpstr>PowerPoint Presentation</vt:lpstr>
      <vt:lpstr>PowerPoint Presentation</vt:lpstr>
      <vt:lpstr>“Missing information” is studied by the Information Theory</vt:lpstr>
      <vt:lpstr>PowerPoint Presentation</vt:lpstr>
      <vt:lpstr>Perplexity</vt:lpstr>
      <vt:lpstr>Knowledge Discovery Efficiency (KEDE)</vt:lpstr>
      <vt:lpstr>PowerPoint Presentation</vt:lpstr>
      <vt:lpstr>List your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568</cp:revision>
  <dcterms:created xsi:type="dcterms:W3CDTF">2016-11-14T10:01:43Z</dcterms:created>
  <dcterms:modified xsi:type="dcterms:W3CDTF">2023-08-07T07:27:34Z</dcterms:modified>
</cp:coreProperties>
</file>