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439" r:id="rId3"/>
    <p:sldId id="319" r:id="rId4"/>
    <p:sldId id="558" r:id="rId5"/>
    <p:sldId id="528" r:id="rId6"/>
    <p:sldId id="941" r:id="rId7"/>
    <p:sldId id="308" r:id="rId8"/>
    <p:sldId id="312" r:id="rId9"/>
    <p:sldId id="277" r:id="rId10"/>
    <p:sldId id="276" r:id="rId11"/>
    <p:sldId id="273" r:id="rId12"/>
    <p:sldId id="937" r:id="rId13"/>
    <p:sldId id="559" r:id="rId14"/>
    <p:sldId id="447" r:id="rId15"/>
    <p:sldId id="444" r:id="rId16"/>
    <p:sldId id="938" r:id="rId17"/>
    <p:sldId id="940" r:id="rId18"/>
    <p:sldId id="400" r:id="rId19"/>
    <p:sldId id="401" r:id="rId20"/>
    <p:sldId id="469" r:id="rId21"/>
    <p:sldId id="40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BF8007BE-5A68-8E43-8F25-6D3E62C81BCA}">
          <p14:sldIdLst>
            <p14:sldId id="256"/>
            <p14:sldId id="439"/>
            <p14:sldId id="319"/>
            <p14:sldId id="558"/>
            <p14:sldId id="528"/>
            <p14:sldId id="941"/>
            <p14:sldId id="308"/>
            <p14:sldId id="312"/>
            <p14:sldId id="277"/>
            <p14:sldId id="276"/>
            <p14:sldId id="273"/>
            <p14:sldId id="937"/>
            <p14:sldId id="559"/>
            <p14:sldId id="447"/>
          </p14:sldIdLst>
        </p14:section>
        <p14:section name="Periods" id="{273C7D49-6134-5544-B6C5-48FD90AF80BF}">
          <p14:sldIdLst>
            <p14:sldId id="444"/>
            <p14:sldId id="938"/>
            <p14:sldId id="940"/>
          </p14:sldIdLst>
        </p14:section>
        <p14:section name="Kanban Policy Game Simulation" id="{ACCAA2BB-22AB-0E48-933B-19FC2FF17CF3}">
          <p14:sldIdLst>
            <p14:sldId id="400"/>
            <p14:sldId id="401"/>
            <p14:sldId id="469"/>
            <p14:sldId id="4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1"/>
    <p:restoredTop sz="91859"/>
  </p:normalViewPr>
  <p:slideViewPr>
    <p:cSldViewPr snapToGrid="0" snapToObjects="1">
      <p:cViewPr varScale="1">
        <p:scale>
          <a:sx n="110" d="100"/>
          <a:sy n="110" d="100"/>
        </p:scale>
        <p:origin x="1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31030-5E3A-9A4F-9303-8C792B0FA705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2A6E7-4331-A049-85E7-D77B672CD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" y="703263"/>
            <a:ext cx="6238875" cy="3509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D8866A-684B-4641-8583-D1C928AE3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51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2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43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01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https://</a:t>
            </a:r>
            <a:r>
              <a:rPr lang="en-GB" dirty="0" err="1">
                <a:effectLst/>
              </a:rPr>
              <a:t>www.youtube.com</a:t>
            </a:r>
            <a:r>
              <a:rPr lang="en-GB" dirty="0">
                <a:effectLst/>
              </a:rPr>
              <a:t>/</a:t>
            </a:r>
            <a:r>
              <a:rPr lang="en-GB" dirty="0" err="1">
                <a:effectLst/>
              </a:rPr>
              <a:t>watch?v</a:t>
            </a:r>
            <a:r>
              <a:rPr lang="en-GB" dirty="0">
                <a:effectLst/>
              </a:rPr>
              <a:t>=OqEeIG8aPPk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43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2A6E7-4331-A049-85E7-D77B672CDE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4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4"/>
          <p:cNvSpPr txBox="1">
            <a:spLocks noGrp="1"/>
          </p:cNvSpPr>
          <p:nvPr>
            <p:ph type="body" idx="1"/>
          </p:nvPr>
        </p:nvSpPr>
        <p:spPr>
          <a:xfrm>
            <a:off x="541101" y="2554617"/>
            <a:ext cx="11353721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3900"/>
            </a:lvl1pPr>
          </a:lstStyle>
          <a:p>
            <a:pPr lvl="0"/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4"/>
          <p:cNvSpPr txBox="1">
            <a:spLocks noGrp="1"/>
          </p:cNvSpPr>
          <p:nvPr>
            <p:ph type="body" idx="1"/>
          </p:nvPr>
        </p:nvSpPr>
        <p:spPr>
          <a:xfrm>
            <a:off x="472524" y="960156"/>
            <a:ext cx="11353721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900"/>
            </a:lvl1pPr>
          </a:lstStyle>
          <a:p>
            <a:pPr lvl="0"/>
            <a:endParaRPr dirty="0"/>
          </a:p>
        </p:txBody>
      </p:sp>
      <p:sp>
        <p:nvSpPr>
          <p:cNvPr id="6" name="Shape 14"/>
          <p:cNvSpPr txBox="1">
            <a:spLocks noGrp="1"/>
          </p:cNvSpPr>
          <p:nvPr>
            <p:ph type="body" idx="10"/>
          </p:nvPr>
        </p:nvSpPr>
        <p:spPr>
          <a:xfrm>
            <a:off x="472524" y="1885979"/>
            <a:ext cx="11384121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601"/>
            </a:lvl1pPr>
          </a:lstStyle>
          <a:p>
            <a:pPr lvl="0"/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890" y="2811795"/>
            <a:ext cx="9532489" cy="1397284"/>
          </a:xfrm>
          <a:prstGeom prst="rect">
            <a:avLst/>
          </a:prstGeo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603367"/>
            <a:ext cx="10972800" cy="3352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60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447638" y="2171949"/>
            <a:ext cx="1387887" cy="378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7" name="Picture 6" descr="160x16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1" y="381000"/>
            <a:ext cx="2125553" cy="15941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0741152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6"/>
            <a:ext cx="3556000" cy="457199"/>
          </a:xfrm>
        </p:spPr>
        <p:txBody>
          <a:bodyPr anchor="ctr" anchorCtr="1"/>
          <a:lstStyle>
            <a:lvl1pPr algn="ctr">
              <a:buNone/>
              <a:defRPr sz="24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  <p:sp>
        <p:nvSpPr>
          <p:cNvPr id="6" name="Rectangle 9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3204" y="6596061"/>
            <a:ext cx="508001" cy="26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333" b="1" smtClean="0">
                <a:solidFill>
                  <a:schemeClr val="bg1"/>
                </a:solidFill>
                <a:latin typeface="+mn-lt"/>
              </a:defRPr>
            </a:lvl1pPr>
          </a:lstStyle>
          <a:p>
            <a:fld id="{42DBB539-2B6C-41E1-95B0-345C4400EFFD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1137"/>
            <a:ext cx="103632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14400" y="465137"/>
            <a:ext cx="10363200" cy="3657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447638" y="1189037"/>
            <a:ext cx="1387887" cy="378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61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5768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292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075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2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10" indent="0">
              <a:buNone/>
              <a:defRPr sz="1801" b="1"/>
            </a:lvl3pPr>
            <a:lvl4pPr marL="1371462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8" indent="0">
              <a:buNone/>
              <a:defRPr sz="1600" b="1"/>
            </a:lvl6pPr>
            <a:lvl7pPr marL="2742922" indent="0">
              <a:buNone/>
              <a:defRPr sz="1600" b="1"/>
            </a:lvl7pPr>
            <a:lvl8pPr marL="3200075" indent="0">
              <a:buNone/>
              <a:defRPr sz="1600" b="1"/>
            </a:lvl8pPr>
            <a:lvl9pPr marL="365722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10" indent="0">
              <a:buNone/>
              <a:defRPr sz="1801" b="1"/>
            </a:lvl3pPr>
            <a:lvl4pPr marL="1371462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8" indent="0">
              <a:buNone/>
              <a:defRPr sz="1600" b="1"/>
            </a:lvl6pPr>
            <a:lvl7pPr marL="2742922" indent="0">
              <a:buNone/>
              <a:defRPr sz="1600" b="1"/>
            </a:lvl7pPr>
            <a:lvl8pPr marL="3200075" indent="0">
              <a:buNone/>
              <a:defRPr sz="1600" b="1"/>
            </a:lvl8pPr>
            <a:lvl9pPr marL="365722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7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4"/>
            <a:ext cx="4011084" cy="4691063"/>
          </a:xfrm>
        </p:spPr>
        <p:txBody>
          <a:bodyPr/>
          <a:lstStyle>
            <a:lvl1pPr marL="0" indent="0">
              <a:buNone/>
              <a:defRPr sz="1401"/>
            </a:lvl1pPr>
            <a:lvl2pPr marL="457154" indent="0">
              <a:buNone/>
              <a:defRPr sz="1200"/>
            </a:lvl2pPr>
            <a:lvl3pPr marL="914310" indent="0">
              <a:buNone/>
              <a:defRPr sz="1001"/>
            </a:lvl3pPr>
            <a:lvl4pPr marL="1371462" indent="0">
              <a:buNone/>
              <a:defRPr sz="900"/>
            </a:lvl4pPr>
            <a:lvl5pPr marL="1828613" indent="0">
              <a:buNone/>
              <a:defRPr sz="900"/>
            </a:lvl5pPr>
            <a:lvl6pPr marL="2285768" indent="0">
              <a:buNone/>
              <a:defRPr sz="900"/>
            </a:lvl6pPr>
            <a:lvl7pPr marL="2742922" indent="0">
              <a:buNone/>
              <a:defRPr sz="900"/>
            </a:lvl7pPr>
            <a:lvl8pPr marL="3200075" indent="0">
              <a:buNone/>
              <a:defRPr sz="900"/>
            </a:lvl8pPr>
            <a:lvl9pPr marL="365722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6"/>
            <a:ext cx="73152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10" indent="0">
              <a:buNone/>
              <a:defRPr sz="2400"/>
            </a:lvl3pPr>
            <a:lvl4pPr marL="1371462" indent="0">
              <a:buNone/>
              <a:defRPr sz="2000"/>
            </a:lvl4pPr>
            <a:lvl5pPr marL="1828613" indent="0">
              <a:buNone/>
              <a:defRPr sz="2000"/>
            </a:lvl5pPr>
            <a:lvl6pPr marL="2285768" indent="0">
              <a:buNone/>
              <a:defRPr sz="2000"/>
            </a:lvl6pPr>
            <a:lvl7pPr marL="2742922" indent="0">
              <a:buNone/>
              <a:defRPr sz="2000"/>
            </a:lvl7pPr>
            <a:lvl8pPr marL="3200075" indent="0">
              <a:buNone/>
              <a:defRPr sz="2000"/>
            </a:lvl8pPr>
            <a:lvl9pPr marL="365722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1"/>
            </a:lvl1pPr>
            <a:lvl2pPr marL="457154" indent="0">
              <a:buNone/>
              <a:defRPr sz="1200"/>
            </a:lvl2pPr>
            <a:lvl3pPr marL="914310" indent="0">
              <a:buNone/>
              <a:defRPr sz="1001"/>
            </a:lvl3pPr>
            <a:lvl4pPr marL="1371462" indent="0">
              <a:buNone/>
              <a:defRPr sz="900"/>
            </a:lvl4pPr>
            <a:lvl5pPr marL="1828613" indent="0">
              <a:buNone/>
              <a:defRPr sz="900"/>
            </a:lvl5pPr>
            <a:lvl6pPr marL="2285768" indent="0">
              <a:buNone/>
              <a:defRPr sz="900"/>
            </a:lvl6pPr>
            <a:lvl7pPr marL="2742922" indent="0">
              <a:buNone/>
              <a:defRPr sz="900"/>
            </a:lvl7pPr>
            <a:lvl8pPr marL="3200075" indent="0">
              <a:buNone/>
              <a:defRPr sz="900"/>
            </a:lvl8pPr>
            <a:lvl9pPr marL="365722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AC79-E610-E644-9EFE-91971AFD3B9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FAC79-E610-E644-9EFE-91971AFD3B9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38EFA-C02A-BA4E-BB00-98D612392DB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banner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8405"/>
            <a:ext cx="12192000" cy="539595"/>
          </a:xfrm>
          <a:prstGeom prst="rect">
            <a:avLst/>
          </a:prstGeom>
        </p:spPr>
      </p:pic>
      <p:pic>
        <p:nvPicPr>
          <p:cNvPr id="7" name="Picture 6" descr="160x160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6126164"/>
            <a:ext cx="975783" cy="7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6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1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6" indent="-342866" algn="l" defTabSz="45715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3" indent="-228577" algn="l" defTabSz="45715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39" indent="-228577" algn="l" defTabSz="45715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1" indent="-228577" algn="l" defTabSz="45715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5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8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2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4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2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8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2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5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9" algn="l" defTabSz="4571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Knowledge Discovery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User Guide</a:t>
            </a:r>
          </a:p>
        </p:txBody>
      </p:sp>
    </p:spTree>
    <p:extLst>
      <p:ext uri="{BB962C8B-B14F-4D97-AF65-F5344CB8AC3E}">
        <p14:creationId xmlns:p14="http://schemas.microsoft.com/office/powerpoint/2010/main" val="41373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(for each period)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7997"/>
            <a:ext cx="10972800" cy="4525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Get into teams of 3 people.</a:t>
            </a:r>
          </a:p>
          <a:p>
            <a:pPr lvl="0"/>
            <a:r>
              <a:rPr lang="en-GB" dirty="0"/>
              <a:t>Each team member to pick a role.</a:t>
            </a:r>
          </a:p>
          <a:p>
            <a:pPr lvl="0"/>
            <a:r>
              <a:rPr lang="en-US" dirty="0"/>
              <a:t>Generate a backlog of:</a:t>
            </a:r>
          </a:p>
          <a:p>
            <a:pPr lvl="1"/>
            <a:r>
              <a:rPr lang="en-US" dirty="0"/>
              <a:t>10 clear features</a:t>
            </a:r>
          </a:p>
          <a:p>
            <a:pPr lvl="1"/>
            <a:r>
              <a:rPr lang="en-US" dirty="0"/>
              <a:t>10 complicated features</a:t>
            </a:r>
            <a:endParaRPr lang="en-GB" dirty="0"/>
          </a:p>
          <a:p>
            <a:pPr lvl="1"/>
            <a:r>
              <a:rPr lang="en-US" dirty="0"/>
              <a:t>10 complex features</a:t>
            </a:r>
            <a:endParaRPr lang="en-GB" dirty="0"/>
          </a:p>
          <a:p>
            <a:pPr lvl="0"/>
            <a:r>
              <a:rPr lang="en-US" dirty="0"/>
              <a:t>Leave the cards in their section of “Backlog” column.</a:t>
            </a:r>
          </a:p>
          <a:p>
            <a:pPr lvl="0"/>
            <a:r>
              <a:rPr lang="en-US" dirty="0"/>
              <a:t>Assign who will be working on what type of feature.</a:t>
            </a:r>
            <a:endParaRPr lang="en-GB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E402D1E-EA49-0E94-DEE4-328BA7B99375}"/>
              </a:ext>
            </a:extLst>
          </p:cNvPr>
          <p:cNvSpPr/>
          <p:nvPr/>
        </p:nvSpPr>
        <p:spPr>
          <a:xfrm>
            <a:off x="4109012" y="3337851"/>
            <a:ext cx="1215342" cy="29804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54A0B5-0146-8BC1-6296-9D4DFC47CB44}"/>
              </a:ext>
            </a:extLst>
          </p:cNvPr>
          <p:cNvSpPr/>
          <p:nvPr/>
        </p:nvSpPr>
        <p:spPr>
          <a:xfrm>
            <a:off x="5071639" y="3814340"/>
            <a:ext cx="1215342" cy="29804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50892F0-7FD5-7E4C-CDF9-A48E0B3FCA02}"/>
              </a:ext>
            </a:extLst>
          </p:cNvPr>
          <p:cNvSpPr/>
          <p:nvPr/>
        </p:nvSpPr>
        <p:spPr>
          <a:xfrm>
            <a:off x="4483260" y="4313982"/>
            <a:ext cx="1215342" cy="29804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72718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You as a team have 10 days to finish 30 cards. Each day begins with a “daily meeting”. In your “daily meeting” each of the team members should follow the rules: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you have a card In Progress?</a:t>
            </a:r>
          </a:p>
          <a:p>
            <a:pPr lvl="1"/>
            <a:r>
              <a:rPr lang="en-US" dirty="0"/>
              <a:t>If Yes then </a:t>
            </a:r>
          </a:p>
          <a:p>
            <a:pPr lvl="2"/>
            <a:r>
              <a:rPr lang="en-US" dirty="0"/>
              <a:t>Acquire missing information from Google</a:t>
            </a:r>
          </a:p>
          <a:p>
            <a:pPr lvl="2"/>
            <a:r>
              <a:rPr lang="en-US" dirty="0">
                <a:effectLst/>
                <a:latin typeface="Cambria" charset="0"/>
                <a:ea typeface="ＭＳ 明朝" charset="-128"/>
                <a:cs typeface="Times New Roman" charset="0"/>
              </a:rPr>
              <a:t>Cross the dots per the information you just acquired</a:t>
            </a:r>
            <a:endParaRPr lang="en-US" dirty="0"/>
          </a:p>
          <a:p>
            <a:pPr lvl="1"/>
            <a:r>
              <a:rPr lang="en-US" dirty="0"/>
              <a:t>If No then </a:t>
            </a:r>
          </a:p>
          <a:p>
            <a:pPr lvl="2"/>
            <a:r>
              <a:rPr lang="en-US" dirty="0"/>
              <a:t>Start a new card,</a:t>
            </a:r>
          </a:p>
          <a:p>
            <a:r>
              <a:rPr lang="en-US" dirty="0"/>
              <a:t>Check if you have the knowledge needed (existing + discovered)?</a:t>
            </a:r>
          </a:p>
          <a:p>
            <a:pPr lvl="1"/>
            <a:r>
              <a:rPr lang="en-US" dirty="0"/>
              <a:t>If Yes then </a:t>
            </a:r>
          </a:p>
          <a:p>
            <a:pPr lvl="2"/>
            <a:r>
              <a:rPr lang="en-US" dirty="0"/>
              <a:t>move the in Progress card into Done column</a:t>
            </a:r>
          </a:p>
          <a:p>
            <a:pPr lvl="1"/>
            <a:r>
              <a:rPr lang="en-US" dirty="0"/>
              <a:t>If No then </a:t>
            </a:r>
          </a:p>
          <a:p>
            <a:pPr lvl="2"/>
            <a:r>
              <a:rPr lang="en-US" dirty="0">
                <a:latin typeface="Cambria" charset="0"/>
                <a:ea typeface="ＭＳ 明朝" charset="-128"/>
                <a:cs typeface="Times New Roman" charset="0"/>
              </a:rPr>
              <a:t>Leave the card in Progress</a:t>
            </a:r>
          </a:p>
        </p:txBody>
      </p:sp>
    </p:spTree>
    <p:extLst>
      <p:ext uri="{BB962C8B-B14F-4D97-AF65-F5344CB8AC3E}">
        <p14:creationId xmlns:p14="http://schemas.microsoft.com/office/powerpoint/2010/main" val="145877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422E-BBE5-454B-B58E-06D8AF7B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routine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FE3B6A-9268-C844-BE4B-A4D0FBCCF24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28285" y="1881978"/>
            <a:ext cx="1386857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5FE8D7B-FCEC-844F-8F3E-8FBA12EC4C05}"/>
              </a:ext>
            </a:extLst>
          </p:cNvPr>
          <p:cNvSpPr txBox="1"/>
          <p:nvPr/>
        </p:nvSpPr>
        <p:spPr>
          <a:xfrm>
            <a:off x="224110" y="1348720"/>
            <a:ext cx="104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day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14A540-D534-B748-8B54-99B4713E09EE}"/>
              </a:ext>
            </a:extLst>
          </p:cNvPr>
          <p:cNvSpPr/>
          <p:nvPr/>
        </p:nvSpPr>
        <p:spPr>
          <a:xfrm>
            <a:off x="1715142" y="1193917"/>
            <a:ext cx="1580901" cy="13761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 you have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 card in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Progress?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427E28-8D5F-8F45-9844-B099D4B8F6B1}"/>
              </a:ext>
            </a:extLst>
          </p:cNvPr>
          <p:cNvSpPr/>
          <p:nvPr/>
        </p:nvSpPr>
        <p:spPr>
          <a:xfrm>
            <a:off x="3958235" y="4372142"/>
            <a:ext cx="1215695" cy="10958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new card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E9182C-02EE-C64D-AA2A-6E8C4C56B6D6}"/>
              </a:ext>
            </a:extLst>
          </p:cNvPr>
          <p:cNvSpPr/>
          <p:nvPr/>
        </p:nvSpPr>
        <p:spPr>
          <a:xfrm>
            <a:off x="3945524" y="2846710"/>
            <a:ext cx="1215695" cy="10958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Google 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ACD883-3806-6D49-A180-82C347EDCB28}"/>
              </a:ext>
            </a:extLst>
          </p:cNvPr>
          <p:cNvSpPr/>
          <p:nvPr/>
        </p:nvSpPr>
        <p:spPr>
          <a:xfrm>
            <a:off x="10270845" y="2980823"/>
            <a:ext cx="1434749" cy="1364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card to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537753-9093-D64E-A5E2-7668773205C2}"/>
              </a:ext>
            </a:extLst>
          </p:cNvPr>
          <p:cNvCxnSpPr>
            <a:cxnSpLocks/>
            <a:stCxn id="6" idx="4"/>
            <a:endCxn id="45" idx="0"/>
          </p:cNvCxnSpPr>
          <p:nvPr/>
        </p:nvCxnSpPr>
        <p:spPr>
          <a:xfrm flipH="1">
            <a:off x="2489600" y="2570039"/>
            <a:ext cx="15993" cy="36565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FDA25369-B2E9-254A-9797-4ACE7F3D932E}"/>
              </a:ext>
            </a:extLst>
          </p:cNvPr>
          <p:cNvCxnSpPr>
            <a:cxnSpLocks/>
            <a:stCxn id="8" idx="6"/>
            <a:endCxn id="165" idx="2"/>
          </p:cNvCxnSpPr>
          <p:nvPr/>
        </p:nvCxnSpPr>
        <p:spPr>
          <a:xfrm flipV="1">
            <a:off x="5161219" y="3388475"/>
            <a:ext cx="469475" cy="61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0E41879-4FAF-D947-B11F-DDCC876234AB}"/>
              </a:ext>
            </a:extLst>
          </p:cNvPr>
          <p:cNvCxnSpPr>
            <a:cxnSpLocks/>
            <a:stCxn id="7" idx="6"/>
            <a:endCxn id="69" idx="4"/>
          </p:cNvCxnSpPr>
          <p:nvPr/>
        </p:nvCxnSpPr>
        <p:spPr>
          <a:xfrm flipV="1">
            <a:off x="5173930" y="3072877"/>
            <a:ext cx="2608889" cy="1847168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3D1DF34-78C7-CB49-8F73-92975A91CD1A}"/>
              </a:ext>
            </a:extLst>
          </p:cNvPr>
          <p:cNvCxnSpPr>
            <a:cxnSpLocks/>
            <a:stCxn id="45" idx="3"/>
            <a:endCxn id="8" idx="2"/>
          </p:cNvCxnSpPr>
          <p:nvPr/>
        </p:nvCxnSpPr>
        <p:spPr>
          <a:xfrm>
            <a:off x="2946800" y="3392891"/>
            <a:ext cx="998724" cy="17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4989D9C-4894-1545-9A1C-1292BCE5BC47}"/>
              </a:ext>
            </a:extLst>
          </p:cNvPr>
          <p:cNvCxnSpPr>
            <a:cxnSpLocks/>
            <a:stCxn id="70" idx="3"/>
            <a:endCxn id="9" idx="0"/>
          </p:cNvCxnSpPr>
          <p:nvPr/>
        </p:nvCxnSpPr>
        <p:spPr>
          <a:xfrm>
            <a:off x="10687092" y="2061835"/>
            <a:ext cx="301128" cy="918988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4BB486-2986-5B4B-9837-1C5A717C061D}"/>
              </a:ext>
            </a:extLst>
          </p:cNvPr>
          <p:cNvSpPr txBox="1"/>
          <p:nvPr/>
        </p:nvSpPr>
        <p:spPr>
          <a:xfrm>
            <a:off x="2583627" y="3934930"/>
            <a:ext cx="60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8CE79A68-4F69-54A3-F36F-FD4A65E25385}"/>
              </a:ext>
            </a:extLst>
          </p:cNvPr>
          <p:cNvSpPr/>
          <p:nvPr/>
        </p:nvSpPr>
        <p:spPr>
          <a:xfrm>
            <a:off x="2032400" y="2935691"/>
            <a:ext cx="914400" cy="9144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18C3AA-0B2D-E763-BA75-EE333A0CBEDB}"/>
              </a:ext>
            </a:extLst>
          </p:cNvPr>
          <p:cNvSpPr txBox="1"/>
          <p:nvPr/>
        </p:nvSpPr>
        <p:spPr>
          <a:xfrm>
            <a:off x="3200419" y="3011201"/>
            <a:ext cx="60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B274594-0E2C-6A88-1650-E0B05C6E5C38}"/>
              </a:ext>
            </a:extLst>
          </p:cNvPr>
          <p:cNvSpPr/>
          <p:nvPr/>
        </p:nvSpPr>
        <p:spPr>
          <a:xfrm>
            <a:off x="6935874" y="1481558"/>
            <a:ext cx="1693889" cy="15913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 you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have the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Knowledge?</a:t>
            </a:r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77B4AA1B-A047-CBA9-8023-2A2089596414}"/>
              </a:ext>
            </a:extLst>
          </p:cNvPr>
          <p:cNvSpPr/>
          <p:nvPr/>
        </p:nvSpPr>
        <p:spPr>
          <a:xfrm>
            <a:off x="9772692" y="1604635"/>
            <a:ext cx="914400" cy="9144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EDC37E0-7E2A-A34E-1F38-BBEB50F3F9CE}"/>
              </a:ext>
            </a:extLst>
          </p:cNvPr>
          <p:cNvSpPr txBox="1"/>
          <p:nvPr/>
        </p:nvSpPr>
        <p:spPr>
          <a:xfrm>
            <a:off x="11028174" y="2104978"/>
            <a:ext cx="60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7A538C8-2BA4-5ACC-D19F-FF856C769C7E}"/>
              </a:ext>
            </a:extLst>
          </p:cNvPr>
          <p:cNvSpPr/>
          <p:nvPr/>
        </p:nvSpPr>
        <p:spPr>
          <a:xfrm>
            <a:off x="8617448" y="2991509"/>
            <a:ext cx="1459383" cy="13640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Leave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card 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Progress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E446CCB-871A-5DE1-085B-28D897907077}"/>
              </a:ext>
            </a:extLst>
          </p:cNvPr>
          <p:cNvSpPr txBox="1"/>
          <p:nvPr/>
        </p:nvSpPr>
        <p:spPr>
          <a:xfrm>
            <a:off x="9407777" y="2121692"/>
            <a:ext cx="60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7799924A-F0DA-C90C-625F-3A9F587CE471}"/>
              </a:ext>
            </a:extLst>
          </p:cNvPr>
          <p:cNvCxnSpPr>
            <a:cxnSpLocks/>
            <a:stCxn id="45" idx="2"/>
            <a:endCxn id="7" idx="2"/>
          </p:cNvCxnSpPr>
          <p:nvPr/>
        </p:nvCxnSpPr>
        <p:spPr>
          <a:xfrm rot="16200000" flipH="1">
            <a:off x="2688940" y="3650750"/>
            <a:ext cx="1069954" cy="1468635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76A52A8-28B1-6259-C45E-4F1E8DB43B4B}"/>
              </a:ext>
            </a:extLst>
          </p:cNvPr>
          <p:cNvSpPr/>
          <p:nvPr/>
        </p:nvSpPr>
        <p:spPr>
          <a:xfrm>
            <a:off x="9772691" y="5219418"/>
            <a:ext cx="1082113" cy="91440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 of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Day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FC1A3A9D-493F-38F3-0A5A-AF91BD20BE0B}"/>
              </a:ext>
            </a:extLst>
          </p:cNvPr>
          <p:cNvCxnSpPr>
            <a:cxnSpLocks/>
            <a:stCxn id="95" idx="4"/>
            <a:endCxn id="114" idx="0"/>
          </p:cNvCxnSpPr>
          <p:nvPr/>
        </p:nvCxnSpPr>
        <p:spPr>
          <a:xfrm rot="16200000" flipH="1">
            <a:off x="9398531" y="4304200"/>
            <a:ext cx="863827" cy="9666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F415B82C-549C-BA93-8FDF-E4A0F5796804}"/>
              </a:ext>
            </a:extLst>
          </p:cNvPr>
          <p:cNvCxnSpPr>
            <a:cxnSpLocks/>
            <a:stCxn id="69" idx="0"/>
            <a:endCxn id="70" idx="0"/>
          </p:cNvCxnSpPr>
          <p:nvPr/>
        </p:nvCxnSpPr>
        <p:spPr>
          <a:xfrm rot="16200000" flipH="1">
            <a:off x="8944816" y="319560"/>
            <a:ext cx="123077" cy="2447073"/>
          </a:xfrm>
          <a:prstGeom prst="bentConnector3">
            <a:avLst>
              <a:gd name="adj1" fmla="val -185737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DD0B5FA4-74D8-BE18-D2D3-F1931E44E60A}"/>
              </a:ext>
            </a:extLst>
          </p:cNvPr>
          <p:cNvCxnSpPr>
            <a:cxnSpLocks/>
            <a:stCxn id="9" idx="4"/>
            <a:endCxn id="114" idx="0"/>
          </p:cNvCxnSpPr>
          <p:nvPr/>
        </p:nvCxnSpPr>
        <p:spPr>
          <a:xfrm rot="5400000">
            <a:off x="10213728" y="4444925"/>
            <a:ext cx="874513" cy="6744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2C32F520-F707-84DA-42ED-C5FCE4C02495}"/>
              </a:ext>
            </a:extLst>
          </p:cNvPr>
          <p:cNvSpPr/>
          <p:nvPr/>
        </p:nvSpPr>
        <p:spPr>
          <a:xfrm>
            <a:off x="5630694" y="2851206"/>
            <a:ext cx="1224810" cy="107453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Cross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dots</a:t>
            </a:r>
          </a:p>
        </p:txBody>
      </p: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6DC970FB-C35E-1470-151F-FA268FA8F4C8}"/>
              </a:ext>
            </a:extLst>
          </p:cNvPr>
          <p:cNvCxnSpPr>
            <a:cxnSpLocks/>
            <a:stCxn id="165" idx="6"/>
            <a:endCxn id="69" idx="4"/>
          </p:cNvCxnSpPr>
          <p:nvPr/>
        </p:nvCxnSpPr>
        <p:spPr>
          <a:xfrm flipV="1">
            <a:off x="6855504" y="3072877"/>
            <a:ext cx="927315" cy="315598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6497A420-C1E2-CE5C-A9AB-DA2787EF203B}"/>
              </a:ext>
            </a:extLst>
          </p:cNvPr>
          <p:cNvCxnSpPr>
            <a:cxnSpLocks/>
            <a:stCxn id="70" idx="1"/>
            <a:endCxn id="95" idx="0"/>
          </p:cNvCxnSpPr>
          <p:nvPr/>
        </p:nvCxnSpPr>
        <p:spPr>
          <a:xfrm rot="10800000" flipV="1">
            <a:off x="9347140" y="2061835"/>
            <a:ext cx="425552" cy="929674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298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4AFF-A806-8D1D-BD52-25C178C8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After the game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B6671ED-EA10-96D9-44CD-2C956857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into Done the number of cards delivered</a:t>
            </a:r>
            <a:endParaRPr lang="bg-BG" dirty="0"/>
          </a:p>
          <a:p>
            <a:r>
              <a:rPr lang="en-GB" dirty="0"/>
              <a:t>Calculate Sum H, Average KEDE and Sum Cards</a:t>
            </a:r>
          </a:p>
          <a:p>
            <a:r>
              <a:rPr lang="en-GB" dirty="0"/>
              <a:t>Answer how you felt while doing the activity by marking one of:</a:t>
            </a:r>
          </a:p>
          <a:p>
            <a:pPr lvl="1"/>
            <a:r>
              <a:rPr lang="en-GB" dirty="0"/>
              <a:t>Fun, </a:t>
            </a:r>
          </a:p>
          <a:p>
            <a:pPr lvl="1"/>
            <a:r>
              <a:rPr lang="en-GB" dirty="0"/>
              <a:t>boredom or </a:t>
            </a:r>
          </a:p>
          <a:p>
            <a:pPr lvl="1"/>
            <a:r>
              <a:rPr lang="en-GB" dirty="0"/>
              <a:t>anxiety?</a:t>
            </a:r>
            <a:endParaRPr lang="en-BG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1D20BAF-6FB6-AC63-287A-074D943BF4ED}"/>
              </a:ext>
            </a:extLst>
          </p:cNvPr>
          <p:cNvSpPr/>
          <p:nvPr/>
        </p:nvSpPr>
        <p:spPr>
          <a:xfrm>
            <a:off x="2465407" y="3986032"/>
            <a:ext cx="1215342" cy="298048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A6F6061-9642-EEEC-1A06-265B052CC8CA}"/>
              </a:ext>
            </a:extLst>
          </p:cNvPr>
          <p:cNvSpPr/>
          <p:nvPr/>
        </p:nvSpPr>
        <p:spPr>
          <a:xfrm>
            <a:off x="3462759" y="4485671"/>
            <a:ext cx="1215342" cy="29804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94DCC86-B076-547A-C639-4CA06F1D522C}"/>
              </a:ext>
            </a:extLst>
          </p:cNvPr>
          <p:cNvSpPr/>
          <p:nvPr/>
        </p:nvSpPr>
        <p:spPr>
          <a:xfrm>
            <a:off x="2855088" y="5054760"/>
            <a:ext cx="1215342" cy="29804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60456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your teams, list and prepare to report back: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Concepts, practices, and outcomes simulated in the game</a:t>
            </a:r>
          </a:p>
          <a:p>
            <a:r>
              <a:rPr lang="en-US" dirty="0"/>
              <a:t>Your observations</a:t>
            </a:r>
          </a:p>
          <a:p>
            <a:r>
              <a:rPr lang="en-US" dirty="0"/>
              <a:t>Workplace parallels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0828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1</a:t>
            </a:r>
            <a:endParaRPr lang="bg-BG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FCFF50C-EACE-ED9E-3B8C-A3BF795F3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060313"/>
              </p:ext>
            </p:extLst>
          </p:nvPr>
        </p:nvGraphicFramePr>
        <p:xfrm>
          <a:off x="1120800" y="1610873"/>
          <a:ext cx="9950400" cy="38880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487600">
                  <a:extLst>
                    <a:ext uri="{9D8B030D-6E8A-4147-A177-3AD203B41FA5}">
                      <a16:colId xmlns:a16="http://schemas.microsoft.com/office/drawing/2014/main" val="1735661247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2263571247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3454672808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1150269025"/>
                    </a:ext>
                  </a:extLst>
                </a:gridCol>
              </a:tblGrid>
              <a:tr h="97200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Existing knowledge</a:t>
                      </a:r>
                      <a:endParaRPr lang="en-BG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Missing information</a:t>
                      </a:r>
                      <a:endParaRPr lang="en-BG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94816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Complex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382242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Complicated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761642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640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02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2</a:t>
            </a:r>
            <a:endParaRPr lang="bg-BG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FCFF50C-EACE-ED9E-3B8C-A3BF795F3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16520"/>
              </p:ext>
            </p:extLst>
          </p:nvPr>
        </p:nvGraphicFramePr>
        <p:xfrm>
          <a:off x="1120800" y="1610875"/>
          <a:ext cx="9950400" cy="38880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487600">
                  <a:extLst>
                    <a:ext uri="{9D8B030D-6E8A-4147-A177-3AD203B41FA5}">
                      <a16:colId xmlns:a16="http://schemas.microsoft.com/office/drawing/2014/main" val="1735661247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2263571247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3454672808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1150269025"/>
                    </a:ext>
                  </a:extLst>
                </a:gridCol>
              </a:tblGrid>
              <a:tr h="97200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Existing knowledge</a:t>
                      </a:r>
                      <a:endParaRPr lang="en-BG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Missing information</a:t>
                      </a:r>
                      <a:endParaRPr lang="en-BG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94816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382242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Complicated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761642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Complex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640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99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Period 3</a:t>
            </a:r>
            <a:endParaRPr lang="bg-BG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FCFF50C-EACE-ED9E-3B8C-A3BF795F3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81723"/>
              </p:ext>
            </p:extLst>
          </p:nvPr>
        </p:nvGraphicFramePr>
        <p:xfrm>
          <a:off x="1120800" y="1585727"/>
          <a:ext cx="9950400" cy="38880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487600">
                  <a:extLst>
                    <a:ext uri="{9D8B030D-6E8A-4147-A177-3AD203B41FA5}">
                      <a16:colId xmlns:a16="http://schemas.microsoft.com/office/drawing/2014/main" val="1735661247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2263571247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3454672808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1150269025"/>
                    </a:ext>
                  </a:extLst>
                </a:gridCol>
              </a:tblGrid>
              <a:tr h="97200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Existing knowledge</a:t>
                      </a:r>
                      <a:endParaRPr lang="en-BG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Missing information</a:t>
                      </a:r>
                      <a:endParaRPr lang="en-BG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94816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Complicated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382242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761642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>
                          <a:solidFill>
                            <a:schemeClr val="tx1"/>
                          </a:solidFill>
                        </a:rPr>
                        <a:t>Complex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B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640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375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Simulation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08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25591" y="1601803"/>
            <a:ext cx="11353721" cy="1292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“System is not a sum of the behavior of its parts, it’s the </a:t>
            </a:r>
            <a:r>
              <a:rPr lang="en-US" b="1" dirty="0"/>
              <a:t>product of their interactions</a:t>
            </a:r>
            <a:r>
              <a:rPr lang="en-US" dirty="0"/>
              <a:t>.”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43525" y="3911675"/>
            <a:ext cx="6178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Russell L. </a:t>
            </a:r>
            <a:r>
              <a:rPr lang="en-GB" dirty="0" err="1"/>
              <a:t>Ackoff</a:t>
            </a:r>
            <a:r>
              <a:rPr lang="en-GB" dirty="0"/>
              <a:t> (1994) </a:t>
            </a:r>
          </a:p>
          <a:p>
            <a:r>
              <a:rPr lang="en-GB" dirty="0"/>
              <a:t>https://</a:t>
            </a:r>
            <a:r>
              <a:rPr lang="en-GB" dirty="0" err="1"/>
              <a:t>www.youtube.com</a:t>
            </a:r>
            <a:r>
              <a:rPr lang="en-GB" dirty="0"/>
              <a:t>/</a:t>
            </a:r>
            <a:r>
              <a:rPr lang="en-GB" dirty="0" err="1"/>
              <a:t>watch?v</a:t>
            </a:r>
            <a:r>
              <a:rPr lang="en-GB" dirty="0"/>
              <a:t>=OqEeIG8aPPk</a:t>
            </a:r>
          </a:p>
          <a:p>
            <a:r>
              <a:rPr lang="en-GB" dirty="0"/>
              <a:t>An event hosted by Clare Crawford-Mason and Lloyd </a:t>
            </a:r>
            <a:r>
              <a:rPr lang="en-GB" dirty="0" err="1"/>
              <a:t>Dobyns</a:t>
            </a:r>
            <a:r>
              <a:rPr lang="en-GB" dirty="0"/>
              <a:t> </a:t>
            </a:r>
          </a:p>
          <a:p>
            <a:r>
              <a:rPr lang="en-GB" dirty="0"/>
              <a:t>to capture the Learning and Legacy of </a:t>
            </a:r>
            <a:r>
              <a:rPr lang="en-GB" dirty="0" err="1"/>
              <a:t>Dr.</a:t>
            </a:r>
            <a:r>
              <a:rPr lang="en-GB" dirty="0"/>
              <a:t> W. Edwards Deming.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6779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860800" y="370444"/>
            <a:ext cx="8026400" cy="5159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33" dirty="0" err="1"/>
              <a:t>Dimitar</a:t>
            </a:r>
            <a:r>
              <a:rPr lang="en-US" sz="2533" dirty="0"/>
              <a:t> </a:t>
            </a:r>
            <a:r>
              <a:rPr lang="en-US" sz="2533" dirty="0" err="1"/>
              <a:t>Bakardzhiev</a:t>
            </a:r>
            <a:r>
              <a:rPr lang="en-US" sz="2533" dirty="0"/>
              <a:t> is an expert in managing successful and cost-effective technology development. With his blend of technical, managerial and operational expertise, he effectively combines the theory and practice of Agile and Kanban Method to deliver business results.</a:t>
            </a:r>
          </a:p>
          <a:p>
            <a:r>
              <a:rPr lang="en-US" sz="2533" dirty="0"/>
              <a:t>	As a Kanban trainer,  coach, expert Kanban practitioner and  Brickell Key Award 2015 Finalist, </a:t>
            </a:r>
            <a:r>
              <a:rPr lang="en-US" sz="2533" dirty="0" err="1"/>
              <a:t>Dimitar</a:t>
            </a:r>
            <a:r>
              <a:rPr lang="en-US" sz="2533" dirty="0"/>
              <a:t> puts lean principles to work every day when managing complex software projects. </a:t>
            </a:r>
          </a:p>
          <a:p>
            <a:r>
              <a:rPr lang="en-US" sz="2533" dirty="0"/>
              <a:t>	</a:t>
            </a:r>
            <a:r>
              <a:rPr lang="en-US" sz="2533" dirty="0" err="1"/>
              <a:t>Dimitar</a:t>
            </a:r>
            <a:r>
              <a:rPr lang="en-US" sz="2533" dirty="0"/>
              <a:t> has published David Anderson’s Kanban book as well as books on Lean, Theory of Constraints by Goldratt and Deming's Theory of Management in the Bulgarian language. </a:t>
            </a:r>
            <a:endParaRPr lang="bg-BG" sz="2533" dirty="0"/>
          </a:p>
        </p:txBody>
      </p:sp>
      <p:sp>
        <p:nvSpPr>
          <p:cNvPr id="21" name="Rectangle 20"/>
          <p:cNvSpPr/>
          <p:nvPr/>
        </p:nvSpPr>
        <p:spPr>
          <a:xfrm>
            <a:off x="711200" y="5416976"/>
            <a:ext cx="264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@</a:t>
            </a:r>
            <a:r>
              <a:rPr lang="en-US" sz="3200" dirty="0" err="1"/>
              <a:t>dimiterbak</a:t>
            </a:r>
            <a:endParaRPr lang="bg-BG" sz="3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281709"/>
            <a:ext cx="3422673" cy="513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8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25591" y="1601803"/>
            <a:ext cx="11353721" cy="24929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“The goal is to make full use of the workers’ capabilities by building up a system that will allow the </a:t>
            </a:r>
            <a:r>
              <a:rPr lang="en-US" b="1" dirty="0"/>
              <a:t>workers to display their full capabilities by themselves</a:t>
            </a:r>
            <a:r>
              <a:rPr lang="en-US" dirty="0"/>
              <a:t>.”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08927" y="3697363"/>
            <a:ext cx="5673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Y. SUGIMORI, K. KUSUNOKI, F. CHO &amp; S. UCHIKAWA (1977) </a:t>
            </a:r>
          </a:p>
          <a:p>
            <a:r>
              <a:rPr lang="en-GB" dirty="0"/>
              <a:t>Toyota production system and Kanban system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4863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your conclusions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2020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the Knowledge Discovery Game</a:t>
            </a:r>
          </a:p>
        </p:txBody>
      </p:sp>
    </p:spTree>
    <p:extLst>
      <p:ext uri="{BB962C8B-B14F-4D97-AF65-F5344CB8AC3E}">
        <p14:creationId xmlns:p14="http://schemas.microsoft.com/office/powerpoint/2010/main" val="192778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19D4C-B75A-965A-CA36-106ED1558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101" y="2554617"/>
            <a:ext cx="11353721" cy="18928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Knowledge Discovery Game is licensed under a Creative Commons Attribution-</a:t>
            </a:r>
            <a:r>
              <a:rPr lang="en-US" dirty="0" err="1"/>
              <a:t>ShareAlike</a:t>
            </a:r>
            <a:r>
              <a:rPr lang="en-US" dirty="0"/>
              <a:t> 4.0 International License. </a:t>
            </a:r>
            <a:r>
              <a:rPr lang="en-US" dirty="0" err="1"/>
              <a:t>Customisation</a:t>
            </a:r>
            <a:r>
              <a:rPr lang="en-US" dirty="0"/>
              <a:t> is encouraged!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84052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8239" y="1497342"/>
            <a:ext cx="11003199" cy="2308324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/>
              <a:t>The goal of the Knowledge Discovery Game is to let people understand a knowledge discovery process.</a:t>
            </a:r>
          </a:p>
        </p:txBody>
      </p:sp>
    </p:spTree>
    <p:extLst>
      <p:ext uri="{BB962C8B-B14F-4D97-AF65-F5344CB8AC3E}">
        <p14:creationId xmlns:p14="http://schemas.microsoft.com/office/powerpoint/2010/main" val="105768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FA9FA-97E8-A84A-E74A-64F2B6AA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0B6D2-153D-81AA-EC0D-5B5B5A74D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People feel happy when the knowledge needed to e discovered is minimised.</a:t>
            </a:r>
          </a:p>
          <a:p>
            <a:r>
              <a:rPr lang="en-GB" dirty="0"/>
              <a:t>A them is most productive then the average Knowledge Discovery Efficiency (KEDE) is maximised.</a:t>
            </a:r>
          </a:p>
          <a:p>
            <a:r>
              <a:rPr lang="en-GB" dirty="0"/>
              <a:t>It is possible to measure if people felt happy and were productive.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6474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A9FCDD-FF29-5F7C-FE9A-73B8A632C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97970"/>
            <a:ext cx="7772400" cy="526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1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BC1F812-D0A5-7A02-E757-2F6318B86E99}"/>
              </a:ext>
            </a:extLst>
          </p:cNvPr>
          <p:cNvGrpSpPr/>
          <p:nvPr/>
        </p:nvGrpSpPr>
        <p:grpSpPr>
          <a:xfrm>
            <a:off x="3601656" y="1678329"/>
            <a:ext cx="4988688" cy="3016800"/>
            <a:chOff x="5243332" y="2060294"/>
            <a:chExt cx="4988688" cy="301680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9CA4FAA8-E8E5-B353-E116-782E02F3C3C2}"/>
                </a:ext>
              </a:extLst>
            </p:cNvPr>
            <p:cNvSpPr/>
            <p:nvPr/>
          </p:nvSpPr>
          <p:spPr>
            <a:xfrm>
              <a:off x="5243332" y="2060294"/>
              <a:ext cx="4988688" cy="301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G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88ED37-F35F-E28D-45F6-EA6760750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9926" y="2365397"/>
              <a:ext cx="4575500" cy="2406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1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208006"/>
          </a:xfrm>
        </p:spPr>
        <p:txBody>
          <a:bodyPr/>
          <a:lstStyle/>
          <a:p>
            <a:pPr lvl="0"/>
            <a:r>
              <a:rPr lang="en-US" b="1" dirty="0"/>
              <a:t>Team member</a:t>
            </a:r>
            <a:r>
              <a:rPr lang="en-US" dirty="0"/>
              <a:t>.  Starts, moves and completes work items.</a:t>
            </a:r>
          </a:p>
          <a:p>
            <a:pPr lvl="1"/>
            <a:r>
              <a:rPr lang="en-US" dirty="0"/>
              <a:t>Novice, existing knowledge H=1</a:t>
            </a:r>
          </a:p>
          <a:p>
            <a:pPr lvl="1"/>
            <a:r>
              <a:rPr lang="en-US" dirty="0"/>
              <a:t>Competent, existing knowledge H=4</a:t>
            </a:r>
          </a:p>
          <a:p>
            <a:pPr lvl="1"/>
            <a:r>
              <a:rPr lang="en-US" dirty="0"/>
              <a:t>Expert, existing knowledge H=9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27413" y="3405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9B382F-CFFD-C0D3-012F-875216D89D30}"/>
              </a:ext>
            </a:extLst>
          </p:cNvPr>
          <p:cNvSpPr/>
          <p:nvPr/>
        </p:nvSpPr>
        <p:spPr>
          <a:xfrm>
            <a:off x="7130007" y="2296128"/>
            <a:ext cx="1215342" cy="29804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F59D2A9-819B-1597-F523-A8B3DE54CB0C}"/>
              </a:ext>
            </a:extLst>
          </p:cNvPr>
          <p:cNvSpPr/>
          <p:nvPr/>
        </p:nvSpPr>
        <p:spPr>
          <a:xfrm>
            <a:off x="7166657" y="2818917"/>
            <a:ext cx="1215342" cy="29804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3CCA49F-1611-300D-ECE5-EE28375751A0}"/>
              </a:ext>
            </a:extLst>
          </p:cNvPr>
          <p:cNvSpPr/>
          <p:nvPr/>
        </p:nvSpPr>
        <p:spPr>
          <a:xfrm>
            <a:off x="7133863" y="3330134"/>
            <a:ext cx="1215342" cy="29804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515487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5612</TotalTime>
  <Words>696</Words>
  <Application>Microsoft Macintosh PowerPoint</Application>
  <PresentationFormat>Widescreen</PresentationFormat>
  <Paragraphs>145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</vt:lpstr>
      <vt:lpstr>Hand Of Sean</vt:lpstr>
      <vt:lpstr>1_Office Theme</vt:lpstr>
      <vt:lpstr>Knowledge Discovery Game</vt:lpstr>
      <vt:lpstr>PowerPoint Presentation</vt:lpstr>
      <vt:lpstr>Agenda</vt:lpstr>
      <vt:lpstr>PowerPoint Presentation</vt:lpstr>
      <vt:lpstr>PowerPoint Presentation</vt:lpstr>
      <vt:lpstr>Learning outcomes</vt:lpstr>
      <vt:lpstr>PowerPoint Presentation</vt:lpstr>
      <vt:lpstr>PowerPoint Presentation</vt:lpstr>
      <vt:lpstr>Roles</vt:lpstr>
      <vt:lpstr>Setup (for each period) </vt:lpstr>
      <vt:lpstr>Rules</vt:lpstr>
      <vt:lpstr>Daily routine</vt:lpstr>
      <vt:lpstr>After the game</vt:lpstr>
      <vt:lpstr>Debrief</vt:lpstr>
      <vt:lpstr>Period 1</vt:lpstr>
      <vt:lpstr>Period 2</vt:lpstr>
      <vt:lpstr>Period 3</vt:lpstr>
      <vt:lpstr>Discussion</vt:lpstr>
      <vt:lpstr>PowerPoint Presentation</vt:lpstr>
      <vt:lpstr>PowerPoint Presentation</vt:lpstr>
      <vt:lpstr>List your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551</cp:revision>
  <dcterms:created xsi:type="dcterms:W3CDTF">2016-11-14T10:01:43Z</dcterms:created>
  <dcterms:modified xsi:type="dcterms:W3CDTF">2022-12-04T04:22:05Z</dcterms:modified>
</cp:coreProperties>
</file>