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exend SemiBold"/>
      <p:regular r:id="rId13"/>
      <p:bold r:id="rId14"/>
    </p:embeddedFont>
    <p:embeddedFont>
      <p:font typeface="Lexen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SemiBold-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exend-regular.fntdata"/><Relationship Id="rId14" Type="http://schemas.openxmlformats.org/officeDocument/2006/relationships/font" Target="fonts/LexendSemiBold-bold.fntdata"/><Relationship Id="rId16"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83aa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83aa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83aa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83aa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747739055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747739055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74f4782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74f4782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74f4782f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74f4782f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74f4782f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74f4782f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74f4782f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74f4782f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4647850" y="1894175"/>
            <a:ext cx="4661700" cy="122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n" sz="3040">
                <a:solidFill>
                  <a:schemeClr val="lt1"/>
                </a:solidFill>
                <a:latin typeface="Comic Sans MS"/>
                <a:ea typeface="Comic Sans MS"/>
                <a:cs typeface="Comic Sans MS"/>
                <a:sym typeface="Comic Sans MS"/>
              </a:rPr>
              <a:t>Pizza Sales Analysis</a:t>
            </a:r>
            <a:endParaRPr b="1" sz="3040">
              <a:solidFill>
                <a:schemeClr val="lt1"/>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84500"/>
            <a:ext cx="8832300" cy="81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20"/>
              <a:t>                    </a:t>
            </a:r>
            <a:r>
              <a:rPr b="1" lang="en" sz="3220"/>
              <a:t>About The Project</a:t>
            </a:r>
            <a:endParaRPr b="1" sz="3220">
              <a:latin typeface="Comic Sans MS"/>
              <a:ea typeface="Comic Sans MS"/>
              <a:cs typeface="Comic Sans MS"/>
              <a:sym typeface="Comic Sans MS"/>
            </a:endParaRPr>
          </a:p>
        </p:txBody>
      </p:sp>
      <p:sp>
        <p:nvSpPr>
          <p:cNvPr id="60" name="Google Shape;60;p14"/>
          <p:cNvSpPr txBox="1"/>
          <p:nvPr>
            <p:ph idx="1" type="body"/>
          </p:nvPr>
        </p:nvSpPr>
        <p:spPr>
          <a:xfrm>
            <a:off x="311700" y="15641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en" sz="1891">
                <a:solidFill>
                  <a:schemeClr val="dk1"/>
                </a:solidFill>
              </a:rPr>
              <a:t>This project focuses on analyzing pizza sales data to gain useful insights into customer preferences and business performance. By examining the sales records, it identifies which pizzas are the most popular, which ones generate the highest revenue, and other important trends. The goal is to support better decision-making related to inventory, marketing, and menu planning. This analysis helps in understanding what drives sales and how to improve overall performance.</a:t>
            </a:r>
            <a:endParaRPr sz="1891">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105850" y="-48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Lexend SemiBold"/>
                <a:ea typeface="Lexend SemiBold"/>
                <a:cs typeface="Lexend SemiBold"/>
                <a:sym typeface="Lexend SemiBold"/>
              </a:rPr>
              <a:t>Questions answered through this project:-</a:t>
            </a:r>
            <a:endParaRPr>
              <a:latin typeface="Lexend SemiBold"/>
              <a:ea typeface="Lexend SemiBold"/>
              <a:cs typeface="Lexend SemiBold"/>
              <a:sym typeface="Lexend SemiBold"/>
            </a:endParaRPr>
          </a:p>
          <a:p>
            <a:pPr indent="0" lvl="0" marL="0" rtl="0" algn="l">
              <a:spcBef>
                <a:spcPts val="0"/>
              </a:spcBef>
              <a:spcAft>
                <a:spcPts val="0"/>
              </a:spcAft>
              <a:buNone/>
            </a:pPr>
            <a:r>
              <a:t/>
            </a:r>
            <a:endParaRPr/>
          </a:p>
        </p:txBody>
      </p:sp>
      <p:sp>
        <p:nvSpPr>
          <p:cNvPr id="66" name="Google Shape;66;p15"/>
          <p:cNvSpPr txBox="1"/>
          <p:nvPr>
            <p:ph idx="1" type="body"/>
          </p:nvPr>
        </p:nvSpPr>
        <p:spPr>
          <a:xfrm>
            <a:off x="105850" y="602225"/>
            <a:ext cx="8520600" cy="4501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350"/>
              <a:t>1.</a:t>
            </a:r>
            <a:r>
              <a:rPr lang="en" sz="1350"/>
              <a:t>Retrieve the total number of orders placed.</a:t>
            </a:r>
            <a:endParaRPr sz="1350"/>
          </a:p>
          <a:p>
            <a:pPr indent="0" lvl="0" marL="0" rtl="0" algn="l">
              <a:lnSpc>
                <a:spcPct val="95000"/>
              </a:lnSpc>
              <a:spcBef>
                <a:spcPts val="1200"/>
              </a:spcBef>
              <a:spcAft>
                <a:spcPts val="0"/>
              </a:spcAft>
              <a:buClr>
                <a:schemeClr val="dk1"/>
              </a:buClr>
              <a:buSzPts val="275"/>
              <a:buFont typeface="Arial"/>
              <a:buNone/>
            </a:pPr>
            <a:r>
              <a:rPr lang="en" sz="1350"/>
              <a:t>2. </a:t>
            </a:r>
            <a:r>
              <a:rPr lang="en" sz="1350"/>
              <a:t>Calculate the total revenue generated from pizza sales.</a:t>
            </a:r>
            <a:endParaRPr sz="1350"/>
          </a:p>
          <a:p>
            <a:pPr indent="0" lvl="0" marL="0" rtl="0" algn="l">
              <a:lnSpc>
                <a:spcPct val="95000"/>
              </a:lnSpc>
              <a:spcBef>
                <a:spcPts val="1200"/>
              </a:spcBef>
              <a:spcAft>
                <a:spcPts val="0"/>
              </a:spcAft>
              <a:buClr>
                <a:schemeClr val="dk1"/>
              </a:buClr>
              <a:buSzPts val="275"/>
              <a:buFont typeface="Arial"/>
              <a:buNone/>
            </a:pPr>
            <a:r>
              <a:rPr lang="en" sz="1350"/>
              <a:t>3. Identify the highest-priced pizza.</a:t>
            </a:r>
            <a:endParaRPr sz="1350"/>
          </a:p>
          <a:p>
            <a:pPr indent="0" lvl="0" marL="0" rtl="0" algn="l">
              <a:lnSpc>
                <a:spcPct val="95000"/>
              </a:lnSpc>
              <a:spcBef>
                <a:spcPts val="1200"/>
              </a:spcBef>
              <a:spcAft>
                <a:spcPts val="0"/>
              </a:spcAft>
              <a:buClr>
                <a:schemeClr val="dk1"/>
              </a:buClr>
              <a:buSzPts val="275"/>
              <a:buFont typeface="Arial"/>
              <a:buNone/>
            </a:pPr>
            <a:r>
              <a:rPr lang="en" sz="1350"/>
              <a:t>4. Identify the most common pizza size ordered.</a:t>
            </a:r>
            <a:endParaRPr sz="1350"/>
          </a:p>
          <a:p>
            <a:pPr indent="0" lvl="0" marL="0" rtl="0" algn="l">
              <a:lnSpc>
                <a:spcPct val="95000"/>
              </a:lnSpc>
              <a:spcBef>
                <a:spcPts val="1200"/>
              </a:spcBef>
              <a:spcAft>
                <a:spcPts val="0"/>
              </a:spcAft>
              <a:buClr>
                <a:schemeClr val="dk1"/>
              </a:buClr>
              <a:buSzPts val="275"/>
              <a:buFont typeface="Arial"/>
              <a:buNone/>
            </a:pPr>
            <a:r>
              <a:rPr lang="en" sz="1350"/>
              <a:t>5. List the top 5 most ordered pizza types along with their quantities.</a:t>
            </a:r>
            <a:endParaRPr sz="1350"/>
          </a:p>
          <a:p>
            <a:pPr indent="0" lvl="0" marL="0" rtl="0" algn="l">
              <a:lnSpc>
                <a:spcPct val="95000"/>
              </a:lnSpc>
              <a:spcBef>
                <a:spcPts val="1200"/>
              </a:spcBef>
              <a:spcAft>
                <a:spcPts val="0"/>
              </a:spcAft>
              <a:buClr>
                <a:schemeClr val="dk1"/>
              </a:buClr>
              <a:buSzPts val="275"/>
              <a:buFont typeface="Arial"/>
              <a:buNone/>
            </a:pPr>
            <a:r>
              <a:rPr lang="en" sz="1350"/>
              <a:t>6. Join the necessary tables to find the total quantity of each pizza category ordered.</a:t>
            </a:r>
            <a:endParaRPr sz="1350"/>
          </a:p>
          <a:p>
            <a:pPr indent="0" lvl="0" marL="0" rtl="0" algn="l">
              <a:lnSpc>
                <a:spcPct val="95000"/>
              </a:lnSpc>
              <a:spcBef>
                <a:spcPts val="1200"/>
              </a:spcBef>
              <a:spcAft>
                <a:spcPts val="0"/>
              </a:spcAft>
              <a:buClr>
                <a:schemeClr val="dk1"/>
              </a:buClr>
              <a:buSzPts val="275"/>
              <a:buFont typeface="Arial"/>
              <a:buNone/>
            </a:pPr>
            <a:r>
              <a:rPr lang="en" sz="1350"/>
              <a:t>7. Determine the distribution of orders by hour of the day</a:t>
            </a:r>
            <a:r>
              <a:rPr lang="en" sz="1350"/>
              <a:t>.</a:t>
            </a:r>
            <a:endParaRPr sz="1350"/>
          </a:p>
          <a:p>
            <a:pPr indent="0" lvl="0" marL="0" rtl="0" algn="l">
              <a:lnSpc>
                <a:spcPct val="95000"/>
              </a:lnSpc>
              <a:spcBef>
                <a:spcPts val="1200"/>
              </a:spcBef>
              <a:spcAft>
                <a:spcPts val="0"/>
              </a:spcAft>
              <a:buClr>
                <a:schemeClr val="dk1"/>
              </a:buClr>
              <a:buSzPts val="275"/>
              <a:buFont typeface="Arial"/>
              <a:buNone/>
            </a:pPr>
            <a:r>
              <a:rPr lang="en" sz="1350"/>
              <a:t>8. Join relevant tables to find the category-wise distribution of pizzas.</a:t>
            </a:r>
            <a:endParaRPr sz="1350"/>
          </a:p>
          <a:p>
            <a:pPr indent="0" lvl="0" marL="0" rtl="0" algn="l">
              <a:lnSpc>
                <a:spcPct val="95000"/>
              </a:lnSpc>
              <a:spcBef>
                <a:spcPts val="1200"/>
              </a:spcBef>
              <a:spcAft>
                <a:spcPts val="0"/>
              </a:spcAft>
              <a:buClr>
                <a:schemeClr val="dk1"/>
              </a:buClr>
              <a:buSzPts val="275"/>
              <a:buFont typeface="Arial"/>
              <a:buNone/>
            </a:pPr>
            <a:r>
              <a:rPr lang="en" sz="1350"/>
              <a:t>9. Group the orders by date and calculate the average number of pizzas ordered per day.</a:t>
            </a:r>
            <a:endParaRPr sz="1350"/>
          </a:p>
          <a:p>
            <a:pPr indent="0" lvl="0" marL="0" rtl="0" algn="l">
              <a:lnSpc>
                <a:spcPct val="95000"/>
              </a:lnSpc>
              <a:spcBef>
                <a:spcPts val="1200"/>
              </a:spcBef>
              <a:spcAft>
                <a:spcPts val="0"/>
              </a:spcAft>
              <a:buClr>
                <a:schemeClr val="dk1"/>
              </a:buClr>
              <a:buSzPts val="275"/>
              <a:buFont typeface="Arial"/>
              <a:buNone/>
            </a:pPr>
            <a:r>
              <a:rPr lang="en" sz="1350"/>
              <a:t>10. Determine the top 3 most ordered pizza types based on revenue.</a:t>
            </a:r>
            <a:endParaRPr sz="1350"/>
          </a:p>
          <a:p>
            <a:pPr indent="0" lvl="0" marL="0" rtl="0" algn="l">
              <a:lnSpc>
                <a:spcPct val="95000"/>
              </a:lnSpc>
              <a:spcBef>
                <a:spcPts val="1200"/>
              </a:spcBef>
              <a:spcAft>
                <a:spcPts val="0"/>
              </a:spcAft>
              <a:buClr>
                <a:schemeClr val="dk1"/>
              </a:buClr>
              <a:buSzPts val="275"/>
              <a:buFont typeface="Arial"/>
              <a:buNone/>
            </a:pPr>
            <a:r>
              <a:rPr lang="en" sz="1350"/>
              <a:t>11. Calculate the percentage contribution of each pizza type to total revenue.</a:t>
            </a:r>
            <a:endParaRPr sz="1350"/>
          </a:p>
          <a:p>
            <a:pPr indent="0" lvl="0" marL="0" rtl="0" algn="l">
              <a:lnSpc>
                <a:spcPct val="95000"/>
              </a:lnSpc>
              <a:spcBef>
                <a:spcPts val="1200"/>
              </a:spcBef>
              <a:spcAft>
                <a:spcPts val="0"/>
              </a:spcAft>
              <a:buClr>
                <a:schemeClr val="dk1"/>
              </a:buClr>
              <a:buSzPts val="275"/>
              <a:buFont typeface="Arial"/>
              <a:buNone/>
            </a:pPr>
            <a:r>
              <a:rPr lang="en" sz="1350"/>
              <a:t>12. Analyze the cumulative revenue generated over time.</a:t>
            </a:r>
            <a:endParaRPr sz="1350"/>
          </a:p>
          <a:p>
            <a:pPr indent="0" lvl="0" marL="0" rtl="0" algn="l">
              <a:lnSpc>
                <a:spcPct val="95000"/>
              </a:lnSpc>
              <a:spcBef>
                <a:spcPts val="1200"/>
              </a:spcBef>
              <a:spcAft>
                <a:spcPts val="0"/>
              </a:spcAft>
              <a:buClr>
                <a:schemeClr val="dk1"/>
              </a:buClr>
              <a:buSzPts val="275"/>
              <a:buFont typeface="Arial"/>
              <a:buNone/>
            </a:pPr>
            <a:r>
              <a:rPr lang="en" sz="1350"/>
              <a:t>13. Determine the top 3 most ordered pizza types based on revenue for each pizza category.</a:t>
            </a:r>
            <a:endParaRPr sz="1350"/>
          </a:p>
          <a:p>
            <a:pPr indent="0" lvl="0" marL="0" rtl="0" algn="l">
              <a:lnSpc>
                <a:spcPct val="95000"/>
              </a:lnSpc>
              <a:spcBef>
                <a:spcPts val="1200"/>
              </a:spcBef>
              <a:spcAft>
                <a:spcPts val="1200"/>
              </a:spcAft>
              <a:buSzPts val="275"/>
              <a:buNone/>
            </a:pPr>
            <a:r>
              <a:t/>
            </a:r>
            <a:endParaRPr sz="13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107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Questions answers as per the dataset:</a:t>
            </a:r>
            <a:endParaRPr b="1"/>
          </a:p>
        </p:txBody>
      </p:sp>
      <p:sp>
        <p:nvSpPr>
          <p:cNvPr id="72" name="Google Shape;72;p16"/>
          <p:cNvSpPr txBox="1"/>
          <p:nvPr>
            <p:ph idx="1" type="body"/>
          </p:nvPr>
        </p:nvSpPr>
        <p:spPr>
          <a:xfrm>
            <a:off x="311700" y="847550"/>
            <a:ext cx="8520600" cy="4090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 total number of pizza orders placed are :- 21350</a:t>
            </a:r>
            <a:endParaRPr/>
          </a:p>
          <a:p>
            <a:pPr indent="-342900" lvl="0" marL="457200" rtl="0" algn="l">
              <a:spcBef>
                <a:spcPts val="0"/>
              </a:spcBef>
              <a:spcAft>
                <a:spcPts val="0"/>
              </a:spcAft>
              <a:buSzPts val="1800"/>
              <a:buAutoNum type="arabicPeriod"/>
            </a:pPr>
            <a:r>
              <a:rPr lang="en"/>
              <a:t>Total revenue generated from pizza sales are:- 817860.05</a:t>
            </a:r>
            <a:endParaRPr/>
          </a:p>
          <a:p>
            <a:pPr indent="-342900" lvl="0" marL="457200" rtl="0" algn="l">
              <a:spcBef>
                <a:spcPts val="0"/>
              </a:spcBef>
              <a:spcAft>
                <a:spcPts val="0"/>
              </a:spcAft>
              <a:buSzPts val="1800"/>
              <a:buAutoNum type="arabicPeriod"/>
            </a:pPr>
            <a:r>
              <a:rPr lang="en"/>
              <a:t>The highest prize pizza is:-The Greek Pizza, 35.95</a:t>
            </a:r>
            <a:endParaRPr/>
          </a:p>
          <a:p>
            <a:pPr indent="-342900" lvl="0" marL="457200" rtl="0" algn="l">
              <a:spcBef>
                <a:spcPts val="0"/>
              </a:spcBef>
              <a:spcAft>
                <a:spcPts val="0"/>
              </a:spcAft>
              <a:buSzPts val="1800"/>
              <a:buAutoNum type="arabicPeriod"/>
            </a:pPr>
            <a:r>
              <a:rPr lang="en"/>
              <a:t>The most common pizza size ordered is:-  L(large) having order count- 18526</a:t>
            </a:r>
            <a:endParaRPr/>
          </a:p>
          <a:p>
            <a:pPr indent="-342900" lvl="0" marL="457200" rtl="0" algn="l">
              <a:spcBef>
                <a:spcPts val="0"/>
              </a:spcBef>
              <a:spcAft>
                <a:spcPts val="0"/>
              </a:spcAft>
              <a:buSzPts val="1800"/>
              <a:buAutoNum type="arabicPeriod"/>
            </a:pPr>
            <a:r>
              <a:rPr lang="en"/>
              <a:t>Top 5 most ordered pizza types along with </a:t>
            </a:r>
            <a:r>
              <a:rPr lang="en"/>
              <a:t>their</a:t>
            </a:r>
            <a:r>
              <a:rPr lang="en"/>
              <a:t> quantities are:-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73" name="Google Shape;73;p16" title="Screenshot 2025-05-12 202150.png"/>
          <p:cNvPicPr preferRelativeResize="0"/>
          <p:nvPr/>
        </p:nvPicPr>
        <p:blipFill rotWithShape="1">
          <a:blip r:embed="rId3">
            <a:alphaModFix/>
          </a:blip>
          <a:srcRect b="-25454" l="0" r="0" t="0"/>
          <a:stretch/>
        </p:blipFill>
        <p:spPr>
          <a:xfrm>
            <a:off x="549750" y="2646525"/>
            <a:ext cx="4022250" cy="163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170425" y="87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More queries answers:-</a:t>
            </a:r>
            <a:endParaRPr b="1"/>
          </a:p>
          <a:p>
            <a:pPr indent="0" lvl="0" marL="0" rtl="0" algn="l">
              <a:spcBef>
                <a:spcPts val="0"/>
              </a:spcBef>
              <a:spcAft>
                <a:spcPts val="0"/>
              </a:spcAft>
              <a:buNone/>
            </a:pPr>
            <a:r>
              <a:t/>
            </a:r>
            <a:endParaRPr/>
          </a:p>
        </p:txBody>
      </p:sp>
      <p:sp>
        <p:nvSpPr>
          <p:cNvPr id="79" name="Google Shape;79;p17"/>
          <p:cNvSpPr txBox="1"/>
          <p:nvPr>
            <p:ph idx="1" type="body"/>
          </p:nvPr>
        </p:nvSpPr>
        <p:spPr>
          <a:xfrm>
            <a:off x="170425" y="612375"/>
            <a:ext cx="8520600" cy="447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Total quantity of each pizza category </a:t>
            </a:r>
            <a:r>
              <a:rPr lang="en"/>
              <a:t>ordered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1400">
                <a:latin typeface="Lexend"/>
                <a:ea typeface="Lexend"/>
                <a:cs typeface="Lexend"/>
                <a:sym typeface="Lexend"/>
              </a:rPr>
              <a:t>7</a:t>
            </a:r>
            <a:r>
              <a:rPr lang="en">
                <a:latin typeface="Lexend"/>
                <a:ea typeface="Lexend"/>
                <a:cs typeface="Lexend"/>
                <a:sym typeface="Lexend"/>
              </a:rPr>
              <a:t>.</a:t>
            </a:r>
            <a:r>
              <a:rPr lang="en" sz="1350">
                <a:latin typeface="Lexend"/>
                <a:ea typeface="Lexend"/>
                <a:cs typeface="Lexend"/>
                <a:sym typeface="Lexend"/>
              </a:rPr>
              <a:t> </a:t>
            </a:r>
            <a:r>
              <a:rPr lang="en" sz="1450">
                <a:latin typeface="Lexend"/>
                <a:ea typeface="Lexend"/>
                <a:cs typeface="Lexend"/>
                <a:sym typeface="Lexend"/>
              </a:rPr>
              <a:t>The distribution of orders by hour of the day</a:t>
            </a:r>
            <a:r>
              <a:rPr lang="en" sz="1050">
                <a:latin typeface="Lexend"/>
                <a:ea typeface="Lexend"/>
                <a:cs typeface="Lexend"/>
                <a:sym typeface="Lexend"/>
              </a:rPr>
              <a:t>:</a:t>
            </a:r>
            <a:r>
              <a:rPr lang="en" sz="1650">
                <a:latin typeface="Lexend"/>
                <a:ea typeface="Lexend"/>
                <a:cs typeface="Lexend"/>
                <a:sym typeface="Lexend"/>
              </a:rPr>
              <a:t>-</a:t>
            </a:r>
            <a:endParaRPr sz="1450">
              <a:latin typeface="Lexend"/>
              <a:ea typeface="Lexend"/>
              <a:cs typeface="Lexend"/>
              <a:sym typeface="Lexend"/>
            </a:endParaRPr>
          </a:p>
          <a:p>
            <a:pPr indent="0" lvl="0" marL="0" rtl="0" algn="l">
              <a:spcBef>
                <a:spcPts val="1200"/>
              </a:spcBef>
              <a:spcAft>
                <a:spcPts val="1200"/>
              </a:spcAft>
              <a:buNone/>
            </a:pPr>
            <a:r>
              <a:t/>
            </a:r>
            <a:endParaRPr/>
          </a:p>
        </p:txBody>
      </p:sp>
      <p:pic>
        <p:nvPicPr>
          <p:cNvPr id="80" name="Google Shape;80;p17" title="Screenshot 2025-05-12 221947.png"/>
          <p:cNvPicPr preferRelativeResize="0"/>
          <p:nvPr/>
        </p:nvPicPr>
        <p:blipFill>
          <a:blip r:embed="rId3">
            <a:alphaModFix/>
          </a:blip>
          <a:stretch>
            <a:fillRect/>
          </a:stretch>
        </p:blipFill>
        <p:spPr>
          <a:xfrm>
            <a:off x="555175" y="1000300"/>
            <a:ext cx="1843800" cy="1102525"/>
          </a:xfrm>
          <a:prstGeom prst="rect">
            <a:avLst/>
          </a:prstGeom>
          <a:noFill/>
          <a:ln>
            <a:noFill/>
          </a:ln>
        </p:spPr>
      </p:pic>
      <p:pic>
        <p:nvPicPr>
          <p:cNvPr id="81" name="Google Shape;81;p17" title="Screenshot 2025-05-12 222308.png"/>
          <p:cNvPicPr preferRelativeResize="0"/>
          <p:nvPr/>
        </p:nvPicPr>
        <p:blipFill>
          <a:blip r:embed="rId4">
            <a:alphaModFix/>
          </a:blip>
          <a:stretch>
            <a:fillRect/>
          </a:stretch>
        </p:blipFill>
        <p:spPr>
          <a:xfrm>
            <a:off x="555175" y="2442700"/>
            <a:ext cx="3118875" cy="252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flipH="1" rot="10800000">
            <a:off x="-186875" y="-401725"/>
            <a:ext cx="8520600" cy="9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311700" y="97175"/>
            <a:ext cx="8520600" cy="4910700"/>
          </a:xfrm>
          <a:prstGeom prst="rect">
            <a:avLst/>
          </a:prstGeom>
        </p:spPr>
        <p:txBody>
          <a:bodyPr anchorCtr="0" anchor="t" bIns="91425" lIns="91425" spcFirstLastPara="1" rIns="91425" wrap="square" tIns="91425">
            <a:normAutofit lnSpcReduction="20000"/>
          </a:bodyPr>
          <a:lstStyle/>
          <a:p>
            <a:pPr indent="0" lvl="0" marL="0" rtl="0" algn="l">
              <a:lnSpc>
                <a:spcPct val="95000"/>
              </a:lnSpc>
              <a:spcBef>
                <a:spcPts val="0"/>
              </a:spcBef>
              <a:spcAft>
                <a:spcPts val="0"/>
              </a:spcAft>
              <a:buNone/>
            </a:pPr>
            <a:r>
              <a:rPr lang="en" sz="1750"/>
              <a:t>8.</a:t>
            </a:r>
            <a:r>
              <a:rPr lang="en" sz="1750"/>
              <a:t> The category-wise distribution of pizzas:-</a:t>
            </a:r>
            <a:endParaRPr sz="1750"/>
          </a:p>
          <a:p>
            <a:pPr indent="0" lvl="0" marL="0" rtl="0" algn="l">
              <a:lnSpc>
                <a:spcPct val="95000"/>
              </a:lnSpc>
              <a:spcBef>
                <a:spcPts val="1200"/>
              </a:spcBef>
              <a:spcAft>
                <a:spcPts val="0"/>
              </a:spcAft>
              <a:buNone/>
            </a:pPr>
            <a:r>
              <a:t/>
            </a:r>
            <a:endParaRPr sz="1750"/>
          </a:p>
          <a:p>
            <a:pPr indent="0" lvl="0" marL="0" rtl="0" algn="l">
              <a:lnSpc>
                <a:spcPct val="95000"/>
              </a:lnSpc>
              <a:spcBef>
                <a:spcPts val="1200"/>
              </a:spcBef>
              <a:spcAft>
                <a:spcPts val="0"/>
              </a:spcAft>
              <a:buNone/>
            </a:pPr>
            <a:r>
              <a:t/>
            </a:r>
            <a:endParaRPr sz="1750"/>
          </a:p>
          <a:p>
            <a:pPr indent="0" lvl="0" marL="0" rtl="0" algn="l">
              <a:lnSpc>
                <a:spcPct val="95000"/>
              </a:lnSpc>
              <a:spcBef>
                <a:spcPts val="1200"/>
              </a:spcBef>
              <a:spcAft>
                <a:spcPts val="0"/>
              </a:spcAft>
              <a:buNone/>
            </a:pPr>
            <a:r>
              <a:t/>
            </a:r>
            <a:endParaRPr sz="1750"/>
          </a:p>
          <a:p>
            <a:pPr indent="0" lvl="0" marL="0" rtl="0" algn="l">
              <a:lnSpc>
                <a:spcPct val="95000"/>
              </a:lnSpc>
              <a:spcBef>
                <a:spcPts val="1200"/>
              </a:spcBef>
              <a:spcAft>
                <a:spcPts val="0"/>
              </a:spcAft>
              <a:buNone/>
            </a:pPr>
            <a:r>
              <a:t/>
            </a:r>
            <a:endParaRPr sz="1750"/>
          </a:p>
          <a:p>
            <a:pPr indent="0" lvl="0" marL="0" rtl="0" algn="l">
              <a:lnSpc>
                <a:spcPct val="95000"/>
              </a:lnSpc>
              <a:spcBef>
                <a:spcPts val="1200"/>
              </a:spcBef>
              <a:spcAft>
                <a:spcPts val="0"/>
              </a:spcAft>
              <a:buNone/>
            </a:pPr>
            <a:r>
              <a:rPr lang="en" sz="1750"/>
              <a:t>9</a:t>
            </a:r>
            <a:r>
              <a:rPr lang="en" sz="2050"/>
              <a:t>.</a:t>
            </a:r>
            <a:r>
              <a:rPr lang="en" sz="1650"/>
              <a:t> </a:t>
            </a:r>
            <a:r>
              <a:rPr lang="en" sz="1750"/>
              <a:t>The average number of pizzas ordered per day as per the date is:- </a:t>
            </a:r>
            <a:r>
              <a:rPr b="1" lang="en" sz="1750"/>
              <a:t>138</a:t>
            </a:r>
            <a:endParaRPr b="1" sz="1750"/>
          </a:p>
          <a:p>
            <a:pPr indent="0" lvl="0" marL="0" rtl="0" algn="l">
              <a:lnSpc>
                <a:spcPct val="95000"/>
              </a:lnSpc>
              <a:spcBef>
                <a:spcPts val="1200"/>
              </a:spcBef>
              <a:spcAft>
                <a:spcPts val="0"/>
              </a:spcAft>
              <a:buNone/>
            </a:pPr>
            <a:r>
              <a:t/>
            </a:r>
            <a:endParaRPr sz="1750"/>
          </a:p>
          <a:p>
            <a:pPr indent="0" lvl="0" marL="0" rtl="0" algn="l">
              <a:lnSpc>
                <a:spcPct val="95000"/>
              </a:lnSpc>
              <a:spcBef>
                <a:spcPts val="1200"/>
              </a:spcBef>
              <a:spcAft>
                <a:spcPts val="0"/>
              </a:spcAft>
              <a:buNone/>
            </a:pPr>
            <a:r>
              <a:rPr lang="en" sz="1750"/>
              <a:t>10.The top 3 most ordered pizza types based on revenue are:-</a:t>
            </a:r>
            <a:endParaRPr sz="1750"/>
          </a:p>
          <a:p>
            <a:pPr indent="0" lvl="0" marL="0" rtl="0" algn="l">
              <a:lnSpc>
                <a:spcPct val="95000"/>
              </a:lnSpc>
              <a:spcBef>
                <a:spcPts val="1200"/>
              </a:spcBef>
              <a:spcAft>
                <a:spcPts val="0"/>
              </a:spcAft>
              <a:buNone/>
            </a:pPr>
            <a:r>
              <a:t/>
            </a:r>
            <a:endParaRPr sz="1750"/>
          </a:p>
          <a:p>
            <a:pPr indent="0" lvl="0" marL="0" rtl="0" algn="l">
              <a:lnSpc>
                <a:spcPct val="95000"/>
              </a:lnSpc>
              <a:spcBef>
                <a:spcPts val="1200"/>
              </a:spcBef>
              <a:spcAft>
                <a:spcPts val="0"/>
              </a:spcAft>
              <a:buNone/>
            </a:pPr>
            <a:r>
              <a:t/>
            </a:r>
            <a:endParaRPr sz="1750"/>
          </a:p>
          <a:p>
            <a:pPr indent="0" lvl="0" marL="0" rtl="0" algn="l">
              <a:lnSpc>
                <a:spcPct val="95000"/>
              </a:lnSpc>
              <a:spcBef>
                <a:spcPts val="1200"/>
              </a:spcBef>
              <a:spcAft>
                <a:spcPts val="0"/>
              </a:spcAft>
              <a:buNone/>
            </a:pPr>
            <a:r>
              <a:t/>
            </a:r>
            <a:endParaRPr sz="1750"/>
          </a:p>
          <a:p>
            <a:pPr indent="0" lvl="0" marL="0" rtl="0" algn="l">
              <a:lnSpc>
                <a:spcPct val="95000"/>
              </a:lnSpc>
              <a:spcBef>
                <a:spcPts val="1200"/>
              </a:spcBef>
              <a:spcAft>
                <a:spcPts val="0"/>
              </a:spcAft>
              <a:buNone/>
            </a:pPr>
            <a:r>
              <a:t/>
            </a:r>
            <a:endParaRPr sz="1750"/>
          </a:p>
          <a:p>
            <a:pPr indent="0" lvl="0" marL="0" rtl="0" algn="l">
              <a:lnSpc>
                <a:spcPct val="95000"/>
              </a:lnSpc>
              <a:spcBef>
                <a:spcPts val="1200"/>
              </a:spcBef>
              <a:spcAft>
                <a:spcPts val="1200"/>
              </a:spcAft>
              <a:buClr>
                <a:schemeClr val="dk1"/>
              </a:buClr>
              <a:buSzPts val="275"/>
              <a:buFont typeface="Arial"/>
              <a:buNone/>
            </a:pPr>
            <a:r>
              <a:t/>
            </a:r>
            <a:endParaRPr sz="1750"/>
          </a:p>
        </p:txBody>
      </p:sp>
      <p:pic>
        <p:nvPicPr>
          <p:cNvPr id="88" name="Google Shape;88;p18" title="Screenshot 2025-05-12 225702.png"/>
          <p:cNvPicPr preferRelativeResize="0"/>
          <p:nvPr/>
        </p:nvPicPr>
        <p:blipFill>
          <a:blip r:embed="rId3">
            <a:alphaModFix/>
          </a:blip>
          <a:stretch>
            <a:fillRect/>
          </a:stretch>
        </p:blipFill>
        <p:spPr>
          <a:xfrm>
            <a:off x="459300" y="571963"/>
            <a:ext cx="2076450" cy="1323975"/>
          </a:xfrm>
          <a:prstGeom prst="rect">
            <a:avLst/>
          </a:prstGeom>
          <a:noFill/>
          <a:ln>
            <a:noFill/>
          </a:ln>
        </p:spPr>
      </p:pic>
      <p:pic>
        <p:nvPicPr>
          <p:cNvPr id="89" name="Google Shape;89;p18" title="Screenshot 2025-05-12 230145.png"/>
          <p:cNvPicPr preferRelativeResize="0"/>
          <p:nvPr/>
        </p:nvPicPr>
        <p:blipFill>
          <a:blip r:embed="rId4">
            <a:alphaModFix/>
          </a:blip>
          <a:stretch>
            <a:fillRect/>
          </a:stretch>
        </p:blipFill>
        <p:spPr>
          <a:xfrm>
            <a:off x="459300" y="2971778"/>
            <a:ext cx="2981325" cy="1323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311700" y="138500"/>
            <a:ext cx="8520600" cy="489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11. </a:t>
            </a:r>
            <a:r>
              <a:rPr lang="en" sz="1750"/>
              <a:t>T</a:t>
            </a:r>
            <a:r>
              <a:rPr lang="en" sz="1750"/>
              <a:t>he percentage contribution of each pizza type to total revenue:-</a:t>
            </a:r>
            <a:endParaRPr sz="1750"/>
          </a:p>
          <a:p>
            <a:pPr indent="0" lvl="0" marL="0" rtl="0" algn="l">
              <a:spcBef>
                <a:spcPts val="1200"/>
              </a:spcBef>
              <a:spcAft>
                <a:spcPts val="0"/>
              </a:spcAft>
              <a:buNone/>
            </a:pPr>
            <a:r>
              <a:t/>
            </a:r>
            <a:endParaRPr sz="1750"/>
          </a:p>
          <a:p>
            <a:pPr indent="0" lvl="0" marL="0" rtl="0" algn="l">
              <a:spcBef>
                <a:spcPts val="1200"/>
              </a:spcBef>
              <a:spcAft>
                <a:spcPts val="0"/>
              </a:spcAft>
              <a:buNone/>
            </a:pPr>
            <a:r>
              <a:t/>
            </a:r>
            <a:endParaRPr sz="1750"/>
          </a:p>
          <a:p>
            <a:pPr indent="0" lvl="0" marL="0" rtl="0" algn="l">
              <a:spcBef>
                <a:spcPts val="1200"/>
              </a:spcBef>
              <a:spcAft>
                <a:spcPts val="0"/>
              </a:spcAft>
              <a:buNone/>
            </a:pPr>
            <a:r>
              <a:t/>
            </a:r>
            <a:endParaRPr sz="1750"/>
          </a:p>
          <a:p>
            <a:pPr indent="0" lvl="0" marL="0" rtl="0" algn="l">
              <a:spcBef>
                <a:spcPts val="1200"/>
              </a:spcBef>
              <a:spcAft>
                <a:spcPts val="0"/>
              </a:spcAft>
              <a:buNone/>
            </a:pPr>
            <a:r>
              <a:rPr lang="en" sz="1750"/>
              <a:t>12.The top 3 most ordered pizza types based on revenue for each pizza category:-</a:t>
            </a:r>
            <a:endParaRPr sz="1750"/>
          </a:p>
          <a:p>
            <a:pPr indent="0" lvl="0" marL="0" rtl="0" algn="l">
              <a:spcBef>
                <a:spcPts val="1200"/>
              </a:spcBef>
              <a:spcAft>
                <a:spcPts val="0"/>
              </a:spcAft>
              <a:buNone/>
            </a:pPr>
            <a:r>
              <a:t/>
            </a:r>
            <a:endParaRPr sz="1750"/>
          </a:p>
          <a:p>
            <a:pPr indent="0" lvl="0" marL="0" rtl="0" algn="l">
              <a:spcBef>
                <a:spcPts val="1200"/>
              </a:spcBef>
              <a:spcAft>
                <a:spcPts val="0"/>
              </a:spcAft>
              <a:buNone/>
            </a:pPr>
            <a:r>
              <a:t/>
            </a:r>
            <a:endParaRPr sz="1750"/>
          </a:p>
          <a:p>
            <a:pPr indent="0" lvl="0" marL="0" rtl="0" algn="l">
              <a:spcBef>
                <a:spcPts val="1200"/>
              </a:spcBef>
              <a:spcAft>
                <a:spcPts val="1200"/>
              </a:spcAft>
              <a:buNone/>
            </a:pPr>
            <a:r>
              <a:t/>
            </a:r>
            <a:endParaRPr sz="1750"/>
          </a:p>
        </p:txBody>
      </p:sp>
      <p:pic>
        <p:nvPicPr>
          <p:cNvPr id="95" name="Google Shape;95;p19" title="Screenshot 2025-05-12 230904.png"/>
          <p:cNvPicPr preferRelativeResize="0"/>
          <p:nvPr/>
        </p:nvPicPr>
        <p:blipFill>
          <a:blip r:embed="rId3">
            <a:alphaModFix/>
          </a:blip>
          <a:stretch>
            <a:fillRect/>
          </a:stretch>
        </p:blipFill>
        <p:spPr>
          <a:xfrm>
            <a:off x="462325" y="549275"/>
            <a:ext cx="1858750" cy="1419225"/>
          </a:xfrm>
          <a:prstGeom prst="rect">
            <a:avLst/>
          </a:prstGeom>
          <a:noFill/>
          <a:ln>
            <a:noFill/>
          </a:ln>
        </p:spPr>
      </p:pic>
      <p:pic>
        <p:nvPicPr>
          <p:cNvPr id="96" name="Google Shape;96;p19" title="Screenshot 2025-05-12 231452.png"/>
          <p:cNvPicPr preferRelativeResize="0"/>
          <p:nvPr/>
        </p:nvPicPr>
        <p:blipFill>
          <a:blip r:embed="rId4">
            <a:alphaModFix/>
          </a:blip>
          <a:stretch>
            <a:fillRect/>
          </a:stretch>
        </p:blipFill>
        <p:spPr>
          <a:xfrm>
            <a:off x="462325" y="2390325"/>
            <a:ext cx="3549325" cy="2451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