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2" r:id="rId4"/>
    <p:sldId id="257" r:id="rId5"/>
    <p:sldId id="258" r:id="rId6"/>
    <p:sldId id="259" r:id="rId7"/>
    <p:sldId id="261" r:id="rId8"/>
    <p:sldId id="260" r:id="rId9"/>
    <p:sldId id="263" r:id="rId10"/>
    <p:sldId id="264" r:id="rId11"/>
    <p:sldId id="268" r:id="rId12"/>
    <p:sldId id="265" r:id="rId13"/>
    <p:sldId id="267" r:id="rId14"/>
    <p:sldId id="269" r:id="rId15"/>
    <p:sldId id="270" r:id="rId16"/>
    <p:sldId id="271" r:id="rId17"/>
    <p:sldId id="274" r:id="rId18"/>
    <p:sldId id="266" r:id="rId19"/>
    <p:sldId id="272" r:id="rId20"/>
    <p:sldId id="273" r:id="rId21"/>
    <p:sldId id="276" r:id="rId22"/>
    <p:sldId id="275" r:id="rId2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F66"/>
    <a:srgbClr val="A1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11" autoAdjust="0"/>
  </p:normalViewPr>
  <p:slideViewPr>
    <p:cSldViewPr>
      <p:cViewPr varScale="1">
        <p:scale>
          <a:sx n="77" d="100"/>
          <a:sy n="77" d="100"/>
        </p:scale>
        <p:origin x="-5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4EE5B-FB2F-AD49-9CDF-BFCCC326F074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99620-A149-8249-B840-05A2F25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99620-A149-8249-B840-05A2F25A6D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A1B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804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7248" y="6423409"/>
            <a:ext cx="298376" cy="365125"/>
          </a:xfrm>
          <a:prstGeom prst="rect">
            <a:avLst/>
          </a:prstGeom>
        </p:spPr>
        <p:txBody>
          <a:bodyPr/>
          <a:lstStyle/>
          <a:p>
            <a:fld id="{A1FFB179-6A3D-4D3B-82FA-C154DBC309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23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7248" y="6423409"/>
            <a:ext cx="298376" cy="365125"/>
          </a:xfrm>
          <a:prstGeom prst="rect">
            <a:avLst/>
          </a:prstGeom>
        </p:spPr>
        <p:txBody>
          <a:bodyPr/>
          <a:lstStyle/>
          <a:p>
            <a:fld id="{A1FFB179-6A3D-4D3B-82FA-C154DBC309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297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47248" y="6423409"/>
            <a:ext cx="298376" cy="365125"/>
          </a:xfrm>
          <a:prstGeom prst="rect">
            <a:avLst/>
          </a:prstGeom>
        </p:spPr>
        <p:txBody>
          <a:bodyPr/>
          <a:lstStyle/>
          <a:p>
            <a:fld id="{A1FFB179-6A3D-4D3B-82FA-C154DBC309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178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7248" y="6423409"/>
            <a:ext cx="298376" cy="365125"/>
          </a:xfrm>
          <a:prstGeom prst="rect">
            <a:avLst/>
          </a:prstGeom>
        </p:spPr>
        <p:txBody>
          <a:bodyPr/>
          <a:lstStyle/>
          <a:p>
            <a:fld id="{A1FFB179-6A3D-4D3B-82FA-C154DBC309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333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7248" y="6423409"/>
            <a:ext cx="298376" cy="365125"/>
          </a:xfrm>
          <a:prstGeom prst="rect">
            <a:avLst/>
          </a:prstGeom>
        </p:spPr>
        <p:txBody>
          <a:bodyPr/>
          <a:lstStyle/>
          <a:p>
            <a:fld id="{A1FFB179-6A3D-4D3B-82FA-C154DBC309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306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47248" y="6423409"/>
            <a:ext cx="298376" cy="365125"/>
          </a:xfrm>
          <a:prstGeom prst="rect">
            <a:avLst/>
          </a:prstGeom>
        </p:spPr>
        <p:txBody>
          <a:bodyPr/>
          <a:lstStyle/>
          <a:p>
            <a:fld id="{A1FFB179-6A3D-4D3B-82FA-C154DBC309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4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52936"/>
            <a:ext cx="8229600" cy="3273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pic>
        <p:nvPicPr>
          <p:cNvPr id="1026" name="Picture 2" descr="G:\Downloads\hb-zahlavi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4" y="-11703"/>
            <a:ext cx="959272" cy="95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Asynchronní integrace aplikací</a:t>
            </a:r>
            <a:br>
              <a:rPr lang="cs-CZ" dirty="0"/>
            </a:br>
            <a:r>
              <a:rPr lang="cs-CZ" dirty="0" err="1">
                <a:solidFill>
                  <a:srgbClr val="404F66"/>
                </a:solidFill>
              </a:rPr>
              <a:t>RabbitMQ</a:t>
            </a:r>
            <a:endParaRPr lang="cs-CZ" dirty="0">
              <a:solidFill>
                <a:srgbClr val="404F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Tomáš Sedláček</a:t>
            </a:r>
          </a:p>
        </p:txBody>
      </p:sp>
    </p:spTree>
    <p:extLst>
      <p:ext uri="{BB962C8B-B14F-4D97-AF65-F5344CB8AC3E}">
        <p14:creationId xmlns:p14="http://schemas.microsoft.com/office/powerpoint/2010/main" val="20625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 err="1" smtClean="0"/>
              <a:t>spojení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404F66"/>
                </a:solidFill>
              </a:rPr>
              <a:t>Connection</a:t>
            </a:r>
            <a:r>
              <a:rPr lang="en-US" dirty="0">
                <a:solidFill>
                  <a:srgbClr val="404F66"/>
                </a:solidFill>
              </a:rPr>
              <a:t> </a:t>
            </a:r>
            <a:r>
              <a:rPr lang="en-US" dirty="0"/>
              <a:t>- TCP/IP </a:t>
            </a:r>
            <a:r>
              <a:rPr lang="en-US" dirty="0" err="1"/>
              <a:t>spojení</a:t>
            </a:r>
            <a:r>
              <a:rPr lang="en-US" dirty="0"/>
              <a:t>. Je </a:t>
            </a:r>
            <a:r>
              <a:rPr lang="en-US" dirty="0" err="1"/>
              <a:t>drahé</a:t>
            </a:r>
            <a:r>
              <a:rPr lang="en-US" dirty="0"/>
              <a:t>.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většině</a:t>
            </a:r>
            <a:r>
              <a:rPr lang="en-US" dirty="0"/>
              <a:t> </a:t>
            </a:r>
            <a:r>
              <a:rPr lang="en-US" dirty="0" err="1"/>
              <a:t>případů</a:t>
            </a:r>
            <a:r>
              <a:rPr lang="en-US" dirty="0"/>
              <a:t> by </a:t>
            </a:r>
            <a:r>
              <a:rPr lang="en-US" dirty="0" err="1" smtClean="0"/>
              <a:t>jedné</a:t>
            </a:r>
            <a:r>
              <a:rPr lang="en-US" dirty="0" smtClean="0"/>
              <a:t> </a:t>
            </a:r>
            <a:r>
              <a:rPr lang="en-US" dirty="0" err="1" smtClean="0"/>
              <a:t>instanci</a:t>
            </a:r>
            <a:r>
              <a:rPr lang="en-US" dirty="0" smtClean="0"/>
              <a:t> </a:t>
            </a:r>
            <a:r>
              <a:rPr lang="en-US" dirty="0" err="1" smtClean="0"/>
              <a:t>aplikace</a:t>
            </a:r>
            <a:r>
              <a:rPr lang="en-US" dirty="0" smtClean="0"/>
              <a:t> </a:t>
            </a:r>
            <a:r>
              <a:rPr lang="en-US" dirty="0" err="1"/>
              <a:t>mělo</a:t>
            </a:r>
            <a:r>
              <a:rPr lang="en-US" dirty="0"/>
              <a:t> </a:t>
            </a:r>
            <a:r>
              <a:rPr lang="en-US" dirty="0" err="1"/>
              <a:t>stačit</a:t>
            </a:r>
            <a:r>
              <a:rPr lang="en-US" dirty="0"/>
              <a:t> </a:t>
            </a:r>
            <a:r>
              <a:rPr lang="en-US" dirty="0" err="1" smtClean="0"/>
              <a:t>jedno</a:t>
            </a:r>
            <a:r>
              <a:rPr lang="en-US" dirty="0" smtClean="0"/>
              <a:t> </a:t>
            </a:r>
            <a:r>
              <a:rPr lang="en-US" dirty="0" err="1" smtClean="0"/>
              <a:t>otevřené</a:t>
            </a:r>
            <a:r>
              <a:rPr lang="en-US" dirty="0" smtClean="0"/>
              <a:t> </a:t>
            </a:r>
            <a:r>
              <a:rPr lang="en-US" dirty="0" err="1"/>
              <a:t>spojení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404F66"/>
                </a:solidFill>
              </a:rPr>
              <a:t>Channel</a:t>
            </a:r>
            <a:r>
              <a:rPr lang="en-US" dirty="0">
                <a:solidFill>
                  <a:srgbClr val="404F66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tenká</a:t>
            </a:r>
            <a:r>
              <a:rPr lang="en-US" dirty="0"/>
              <a:t> </a:t>
            </a:r>
            <a:r>
              <a:rPr lang="en-US" dirty="0" err="1"/>
              <a:t>vrstva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connection </a:t>
            </a:r>
            <a:r>
              <a:rPr lang="en-US" dirty="0" err="1"/>
              <a:t>určená</a:t>
            </a:r>
            <a:r>
              <a:rPr lang="en-US" dirty="0"/>
              <a:t> k </a:t>
            </a:r>
            <a:r>
              <a:rPr lang="en-US" dirty="0" err="1"/>
              <a:t>multiplexování</a:t>
            </a:r>
            <a:r>
              <a:rPr lang="en-US" dirty="0"/>
              <a:t> </a:t>
            </a:r>
            <a:r>
              <a:rPr lang="en-US" dirty="0" err="1"/>
              <a:t>spojení</a:t>
            </a:r>
            <a:r>
              <a:rPr lang="en-US" dirty="0"/>
              <a:t>. </a:t>
            </a:r>
            <a:r>
              <a:rPr lang="en-US" dirty="0" err="1"/>
              <a:t>Vytváření</a:t>
            </a:r>
            <a:r>
              <a:rPr lang="en-US" dirty="0"/>
              <a:t> </a:t>
            </a:r>
            <a:r>
              <a:rPr lang="en-US" dirty="0" err="1"/>
              <a:t>channelů</a:t>
            </a:r>
            <a:r>
              <a:rPr lang="en-US" dirty="0"/>
              <a:t> je a </a:t>
            </a:r>
            <a:r>
              <a:rPr lang="en-US" dirty="0" err="1"/>
              <a:t>jejich</a:t>
            </a:r>
            <a:r>
              <a:rPr lang="en-US" dirty="0"/>
              <a:t> </a:t>
            </a:r>
            <a:r>
              <a:rPr lang="en-US" dirty="0" err="1"/>
              <a:t>údržba</a:t>
            </a:r>
            <a:r>
              <a:rPr lang="en-US" dirty="0"/>
              <a:t> je </a:t>
            </a:r>
            <a:r>
              <a:rPr lang="en-US" dirty="0" err="1"/>
              <a:t>levná</a:t>
            </a:r>
            <a:r>
              <a:rPr lang="en-US" dirty="0"/>
              <a:t>. Pro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/</a:t>
            </a:r>
            <a:r>
              <a:rPr lang="en-US" dirty="0" err="1"/>
              <a:t>vlákno</a:t>
            </a:r>
            <a:r>
              <a:rPr lang="en-US" dirty="0"/>
              <a:t> je </a:t>
            </a:r>
            <a:r>
              <a:rPr lang="en-US" dirty="0" err="1"/>
              <a:t>vhodné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otevřený</a:t>
            </a:r>
            <a:r>
              <a:rPr lang="en-US" dirty="0"/>
              <a:t> </a:t>
            </a:r>
            <a:r>
              <a:rPr lang="en-US" dirty="0" err="1"/>
              <a:t>samostatný</a:t>
            </a:r>
            <a:r>
              <a:rPr lang="en-US" dirty="0"/>
              <a:t> channel.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404F66"/>
                </a:solidFill>
              </a:rPr>
              <a:t>Heartbeat</a:t>
            </a:r>
            <a:r>
              <a:rPr lang="en-US" dirty="0">
                <a:solidFill>
                  <a:srgbClr val="404F66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datové</a:t>
            </a:r>
            <a:r>
              <a:rPr lang="en-US" dirty="0"/>
              <a:t> </a:t>
            </a:r>
            <a:r>
              <a:rPr lang="en-US" dirty="0" err="1"/>
              <a:t>pakety</a:t>
            </a:r>
            <a:r>
              <a:rPr lang="en-US" dirty="0"/>
              <a:t> k </a:t>
            </a:r>
            <a:r>
              <a:rPr lang="en-US" dirty="0" err="1"/>
              <a:t>ověření</a:t>
            </a:r>
            <a:r>
              <a:rPr lang="en-US" dirty="0"/>
              <a:t> </a:t>
            </a:r>
            <a:r>
              <a:rPr lang="en-US" dirty="0" err="1"/>
              <a:t>funkčnosti</a:t>
            </a:r>
            <a:r>
              <a:rPr lang="en-US" dirty="0"/>
              <a:t> </a:t>
            </a:r>
            <a:r>
              <a:rPr lang="en-US" dirty="0" err="1"/>
              <a:t>spojení</a:t>
            </a:r>
            <a:r>
              <a:rPr lang="en-US" dirty="0"/>
              <a:t>. </a:t>
            </a:r>
            <a:r>
              <a:rPr lang="en-US" dirty="0" err="1"/>
              <a:t>Hodnota</a:t>
            </a:r>
            <a:r>
              <a:rPr lang="en-US" dirty="0"/>
              <a:t> v </a:t>
            </a:r>
            <a:r>
              <a:rPr lang="en-US" dirty="0" err="1"/>
              <a:t>sekundách</a:t>
            </a:r>
            <a:r>
              <a:rPr lang="en-US" dirty="0"/>
              <a:t>. </a:t>
            </a:r>
            <a:r>
              <a:rPr lang="en-US" dirty="0" err="1"/>
              <a:t>Pozor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falešné</a:t>
            </a:r>
            <a:r>
              <a:rPr lang="en-US" dirty="0" smtClean="0"/>
              <a:t> </a:t>
            </a:r>
            <a:r>
              <a:rPr lang="en-US" dirty="0" err="1" smtClean="0"/>
              <a:t>výsledky</a:t>
            </a:r>
            <a:r>
              <a:rPr lang="en-US" dirty="0" smtClean="0"/>
              <a:t> </a:t>
            </a:r>
            <a:r>
              <a:rPr lang="en-US" dirty="0" err="1" smtClean="0"/>
              <a:t>při</a:t>
            </a:r>
            <a:r>
              <a:rPr lang="en-US" dirty="0" smtClean="0"/>
              <a:t> </a:t>
            </a:r>
            <a:r>
              <a:rPr lang="en-US" dirty="0" err="1"/>
              <a:t>malých</a:t>
            </a:r>
            <a:r>
              <a:rPr lang="en-US" dirty="0"/>
              <a:t> </a:t>
            </a:r>
            <a:r>
              <a:rPr lang="en-US" dirty="0" err="1"/>
              <a:t>hodnotách</a:t>
            </a:r>
            <a:r>
              <a:rPr lang="en-US" dirty="0"/>
              <a:t> </a:t>
            </a:r>
            <a:r>
              <a:rPr lang="en-US" dirty="0" smtClean="0"/>
              <a:t>heartbeat, </a:t>
            </a:r>
            <a:r>
              <a:rPr lang="en-US" dirty="0" err="1" smtClean="0"/>
              <a:t>které</a:t>
            </a:r>
            <a:r>
              <a:rPr lang="en-US" dirty="0" smtClean="0"/>
              <a:t> </a:t>
            </a:r>
            <a:r>
              <a:rPr lang="en-US" dirty="0" err="1" smtClean="0"/>
              <a:t>mohou</a:t>
            </a:r>
            <a:r>
              <a:rPr lang="en-US" dirty="0" smtClean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 smtClean="0"/>
              <a:t>způsobeny</a:t>
            </a:r>
            <a:r>
              <a:rPr lang="en-US" dirty="0" smtClean="0"/>
              <a:t>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zdržením</a:t>
            </a:r>
            <a:r>
              <a:rPr lang="en-US" dirty="0"/>
              <a:t> </a:t>
            </a:r>
            <a:r>
              <a:rPr lang="en-US" dirty="0" err="1"/>
              <a:t>paketu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cestě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 smtClean="0"/>
              <a:t>síti</a:t>
            </a:r>
            <a:r>
              <a:rPr lang="en-US" dirty="0" smtClean="0"/>
              <a:t>.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nastavení</a:t>
            </a:r>
            <a:r>
              <a:rPr lang="en-US" dirty="0"/>
              <a:t> 60s </a:t>
            </a:r>
            <a:r>
              <a:rPr lang="en-US" dirty="0" err="1"/>
              <a:t>odešlě</a:t>
            </a:r>
            <a:r>
              <a:rPr lang="en-US" dirty="0"/>
              <a:t> </a:t>
            </a:r>
            <a:r>
              <a:rPr lang="en-US" dirty="0" err="1"/>
              <a:t>každých</a:t>
            </a:r>
            <a:r>
              <a:rPr lang="en-US" dirty="0"/>
              <a:t> 30s </a:t>
            </a:r>
            <a:r>
              <a:rPr lang="en-US" dirty="0" err="1"/>
              <a:t>datový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, </a:t>
            </a: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neobdrží</a:t>
            </a:r>
            <a:r>
              <a:rPr lang="en-US" dirty="0"/>
              <a:t> 2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sebou</a:t>
            </a:r>
            <a:r>
              <a:rPr lang="en-US" dirty="0"/>
              <a:t> </a:t>
            </a:r>
            <a:r>
              <a:rPr lang="en-US" dirty="0" err="1"/>
              <a:t>jdoucí</a:t>
            </a:r>
            <a:r>
              <a:rPr lang="en-US" dirty="0"/>
              <a:t> </a:t>
            </a:r>
            <a:r>
              <a:rPr lang="en-US" dirty="0" err="1"/>
              <a:t>odpovědi</a:t>
            </a:r>
            <a:r>
              <a:rPr lang="en-US" dirty="0"/>
              <a:t>, </a:t>
            </a:r>
            <a:r>
              <a:rPr lang="en-US" dirty="0" err="1"/>
              <a:t>považuje</a:t>
            </a:r>
            <a:r>
              <a:rPr lang="en-US" dirty="0"/>
              <a:t> </a:t>
            </a:r>
            <a:r>
              <a:rPr lang="en-US" dirty="0" err="1"/>
              <a:t>spojení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nefuknční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1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Vlastnosti</a:t>
            </a:r>
            <a:r>
              <a:rPr lang="en-US" dirty="0" smtClean="0"/>
              <a:t> </a:t>
            </a:r>
            <a:r>
              <a:rPr lang="en-US" dirty="0" err="1" smtClean="0"/>
              <a:t>zpráv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2026568" cy="41764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content-type</a:t>
            </a:r>
          </a:p>
          <a:p>
            <a:pPr marL="0" indent="0">
              <a:buNone/>
            </a:pPr>
            <a:r>
              <a:rPr lang="en-US" dirty="0"/>
              <a:t>content-encoding</a:t>
            </a:r>
          </a:p>
          <a:p>
            <a:pPr marL="0" indent="0">
              <a:buNone/>
            </a:pPr>
            <a:r>
              <a:rPr lang="en-US" dirty="0"/>
              <a:t>delivery-mode</a:t>
            </a:r>
          </a:p>
          <a:p>
            <a:pPr marL="0" indent="0">
              <a:buNone/>
            </a:pPr>
            <a:r>
              <a:rPr lang="en-US" dirty="0"/>
              <a:t>priority</a:t>
            </a:r>
          </a:p>
          <a:p>
            <a:pPr marL="0" indent="0">
              <a:buNone/>
            </a:pPr>
            <a:r>
              <a:rPr lang="en-US" dirty="0"/>
              <a:t>correlation-id</a:t>
            </a:r>
          </a:p>
          <a:p>
            <a:pPr marL="0" indent="0">
              <a:buNone/>
            </a:pPr>
            <a:r>
              <a:rPr lang="en-US" dirty="0"/>
              <a:t>reply-to</a:t>
            </a:r>
          </a:p>
          <a:p>
            <a:pPr marL="0" indent="0">
              <a:buNone/>
            </a:pPr>
            <a:r>
              <a:rPr lang="en-US" dirty="0"/>
              <a:t>expiration</a:t>
            </a:r>
          </a:p>
          <a:p>
            <a:pPr marL="0" indent="0">
              <a:buNone/>
            </a:pPr>
            <a:r>
              <a:rPr lang="en-US" dirty="0"/>
              <a:t>message-id</a:t>
            </a:r>
          </a:p>
          <a:p>
            <a:pPr marL="0" indent="0">
              <a:buNone/>
            </a:pPr>
            <a:r>
              <a:rPr lang="en-US" dirty="0"/>
              <a:t>timestamp</a:t>
            </a:r>
          </a:p>
          <a:p>
            <a:pPr marL="0" indent="0">
              <a:buNone/>
            </a:pPr>
            <a:r>
              <a:rPr lang="en-US" dirty="0"/>
              <a:t>type</a:t>
            </a:r>
          </a:p>
          <a:p>
            <a:pPr marL="0" indent="0">
              <a:buNone/>
            </a:pPr>
            <a:r>
              <a:rPr lang="en-US" dirty="0"/>
              <a:t>user-id</a:t>
            </a:r>
          </a:p>
          <a:p>
            <a:pPr marL="0" indent="0">
              <a:buNone/>
            </a:pPr>
            <a:r>
              <a:rPr lang="en-US" dirty="0"/>
              <a:t>app-id</a:t>
            </a:r>
          </a:p>
          <a:p>
            <a:pPr marL="0" indent="0">
              <a:buNone/>
            </a:pPr>
            <a:r>
              <a:rPr lang="en-US" b="1" dirty="0"/>
              <a:t>headers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body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91880" y="2348880"/>
            <a:ext cx="5112568" cy="4176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MIME content type.</a:t>
            </a:r>
          </a:p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MIME content encoding.</a:t>
            </a:r>
          </a:p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Non-persistent (1) or persistent (2).</a:t>
            </a:r>
          </a:p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Message priority, 0 to 9.</a:t>
            </a:r>
          </a:p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Application correlation identifier.</a:t>
            </a:r>
          </a:p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Address to reply to.</a:t>
            </a:r>
          </a:p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Message expiration specification.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Application message identifier.</a:t>
            </a:r>
          </a:p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Message timestamp.</a:t>
            </a:r>
          </a:p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Message type name.</a:t>
            </a:r>
          </a:p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Creating user id.</a:t>
            </a:r>
          </a:p>
          <a:p>
            <a:pPr marL="0" indent="0">
              <a:buNone/>
            </a:pPr>
            <a:r>
              <a:rPr lang="en-US" dirty="0">
                <a:solidFill>
                  <a:srgbClr val="404F66"/>
                </a:solidFill>
              </a:rPr>
              <a:t>Creating application id.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04F66"/>
                </a:solidFill>
              </a:rPr>
              <a:t>Custom headers fields table</a:t>
            </a:r>
          </a:p>
          <a:p>
            <a:pPr marL="0" indent="0">
              <a:buNone/>
            </a:pPr>
            <a:endParaRPr lang="en-US" dirty="0">
              <a:solidFill>
                <a:srgbClr val="404F66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04F66"/>
                </a:solidFill>
              </a:rPr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208794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Pošli</a:t>
            </a:r>
            <a:r>
              <a:rPr lang="en-US" dirty="0"/>
              <a:t> </a:t>
            </a:r>
            <a:r>
              <a:rPr lang="en-US" dirty="0" err="1"/>
              <a:t>zprávu</a:t>
            </a:r>
            <a:r>
              <a:rPr lang="en-US" dirty="0"/>
              <a:t> a </a:t>
            </a:r>
            <a:r>
              <a:rPr lang="en-US" dirty="0" err="1"/>
              <a:t>zapomeň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2769171"/>
          </a:xfrm>
        </p:spPr>
        <p:txBody>
          <a:bodyPr>
            <a:noAutofit/>
          </a:bodyPr>
          <a:lstStyle/>
          <a:p>
            <a:r>
              <a:rPr lang="en-US" sz="2400" dirty="0"/>
              <a:t>Publisher se </a:t>
            </a:r>
            <a:r>
              <a:rPr lang="en-US" sz="2400" dirty="0" err="1"/>
              <a:t>po</a:t>
            </a:r>
            <a:r>
              <a:rPr lang="en-US" sz="2400" dirty="0"/>
              <a:t> </a:t>
            </a:r>
            <a:r>
              <a:rPr lang="en-US" sz="2400" dirty="0" err="1"/>
              <a:t>úspěšném</a:t>
            </a:r>
            <a:r>
              <a:rPr lang="en-US" sz="2400" dirty="0"/>
              <a:t> </a:t>
            </a:r>
            <a:r>
              <a:rPr lang="en-US" sz="2400" dirty="0" err="1"/>
              <a:t>odeslání</a:t>
            </a:r>
            <a:r>
              <a:rPr lang="en-US" sz="2400" dirty="0"/>
              <a:t> </a:t>
            </a:r>
            <a:r>
              <a:rPr lang="en-US" sz="2400" dirty="0" err="1"/>
              <a:t>zprávy</a:t>
            </a:r>
            <a:r>
              <a:rPr lang="en-US" sz="2400" dirty="0"/>
              <a:t> do </a:t>
            </a:r>
            <a:r>
              <a:rPr lang="en-US" sz="2400" dirty="0" err="1"/>
              <a:t>brokera</a:t>
            </a:r>
            <a:r>
              <a:rPr lang="en-US" sz="2400" dirty="0"/>
              <a:t> </a:t>
            </a:r>
            <a:r>
              <a:rPr lang="en-US" sz="2400" dirty="0" err="1"/>
              <a:t>už</a:t>
            </a:r>
            <a:r>
              <a:rPr lang="en-US" sz="2400" dirty="0"/>
              <a:t> o </a:t>
            </a:r>
            <a:r>
              <a:rPr lang="en-US" sz="2400" dirty="0" err="1"/>
              <a:t>nic</a:t>
            </a:r>
            <a:r>
              <a:rPr lang="en-US" sz="2400" dirty="0"/>
              <a:t> </a:t>
            </a:r>
            <a:r>
              <a:rPr lang="en-US" sz="2400" dirty="0" err="1"/>
              <a:t>nestará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doručení</a:t>
            </a:r>
            <a:r>
              <a:rPr lang="en-US" sz="2400" dirty="0"/>
              <a:t> </a:t>
            </a:r>
            <a:r>
              <a:rPr lang="en-US" sz="2400" dirty="0" err="1"/>
              <a:t>zprávy</a:t>
            </a:r>
            <a:r>
              <a:rPr lang="en-US" sz="2400" dirty="0"/>
              <a:t> je </a:t>
            </a:r>
            <a:r>
              <a:rPr lang="en-US" sz="2400" dirty="0" err="1"/>
              <a:t>zodpovědný</a:t>
            </a:r>
            <a:r>
              <a:rPr lang="en-US" sz="2400" dirty="0"/>
              <a:t> </a:t>
            </a:r>
            <a:r>
              <a:rPr lang="en-US" sz="2400" dirty="0" smtClean="0"/>
              <a:t>broker.</a:t>
            </a:r>
          </a:p>
          <a:p>
            <a:endParaRPr lang="en-US" sz="2400" dirty="0" smtClean="0"/>
          </a:p>
          <a:p>
            <a:r>
              <a:rPr lang="en-US" sz="2400" dirty="0" smtClean="0"/>
              <a:t>Broker </a:t>
            </a:r>
            <a:r>
              <a:rPr lang="en-US" sz="2400" dirty="0" err="1"/>
              <a:t>může</a:t>
            </a:r>
            <a:r>
              <a:rPr lang="en-US" sz="2400" dirty="0"/>
              <a:t> </a:t>
            </a:r>
            <a:r>
              <a:rPr lang="en-US" sz="2400" dirty="0" err="1"/>
              <a:t>vrátit</a:t>
            </a:r>
            <a:r>
              <a:rPr lang="en-US" sz="2400" dirty="0"/>
              <a:t> </a:t>
            </a:r>
            <a:r>
              <a:rPr lang="en-US" sz="2400" dirty="0" err="1"/>
              <a:t>chybový</a:t>
            </a:r>
            <a:r>
              <a:rPr lang="en-US" sz="2400" dirty="0"/>
              <a:t> </a:t>
            </a:r>
            <a:r>
              <a:rPr lang="en-US" sz="2400" dirty="0" err="1"/>
              <a:t>stav</a:t>
            </a:r>
            <a:r>
              <a:rPr lang="en-US" sz="2400" dirty="0"/>
              <a:t> </a:t>
            </a:r>
            <a:r>
              <a:rPr lang="en-US" sz="2400" dirty="0" err="1"/>
              <a:t>při</a:t>
            </a:r>
            <a:r>
              <a:rPr lang="en-US" sz="2400" dirty="0"/>
              <a:t> </a:t>
            </a:r>
            <a:r>
              <a:rPr lang="en-US" sz="2400" dirty="0" err="1"/>
              <a:t>přijímání</a:t>
            </a:r>
            <a:r>
              <a:rPr lang="en-US" sz="2400" dirty="0"/>
              <a:t> </a:t>
            </a:r>
            <a:r>
              <a:rPr lang="en-US" sz="2400" dirty="0" err="1"/>
              <a:t>zprávy</a:t>
            </a:r>
            <a:r>
              <a:rPr lang="en-US" sz="2400" dirty="0"/>
              <a:t>, </a:t>
            </a:r>
            <a:r>
              <a:rPr lang="en-US" sz="2400" dirty="0" err="1"/>
              <a:t>např</a:t>
            </a:r>
            <a:r>
              <a:rPr lang="en-US" sz="2400" dirty="0"/>
              <a:t>. </a:t>
            </a:r>
            <a:r>
              <a:rPr lang="en-US" sz="2400" dirty="0" err="1"/>
              <a:t>kvůli</a:t>
            </a:r>
            <a:r>
              <a:rPr lang="en-US" sz="2400" dirty="0"/>
              <a:t> </a:t>
            </a:r>
            <a:r>
              <a:rPr lang="en-US" sz="2400" dirty="0" err="1"/>
              <a:t>plnému</a:t>
            </a:r>
            <a:r>
              <a:rPr lang="en-US" sz="2400" dirty="0"/>
              <a:t> write </a:t>
            </a:r>
            <a:r>
              <a:rPr lang="en-US" sz="2400" dirty="0" err="1"/>
              <a:t>bufferu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60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Potvrzování</a:t>
            </a:r>
            <a:r>
              <a:rPr lang="en-US" dirty="0" smtClean="0"/>
              <a:t> </a:t>
            </a:r>
            <a:r>
              <a:rPr lang="en-US" dirty="0" err="1" smtClean="0"/>
              <a:t>zpráv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52839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404F66"/>
                </a:solidFill>
              </a:rPr>
              <a:t>Ack</a:t>
            </a:r>
            <a:r>
              <a:rPr lang="en-US" dirty="0" smtClean="0"/>
              <a:t>nowledgment</a:t>
            </a:r>
          </a:p>
          <a:p>
            <a:pPr lvl="1"/>
            <a:r>
              <a:rPr lang="en-US" dirty="0" smtClean="0"/>
              <a:t>consumer </a:t>
            </a:r>
            <a:r>
              <a:rPr lang="en-US" dirty="0" err="1"/>
              <a:t>přebírá</a:t>
            </a:r>
            <a:r>
              <a:rPr lang="en-US" dirty="0"/>
              <a:t> </a:t>
            </a:r>
            <a:r>
              <a:rPr lang="en-US" dirty="0" err="1"/>
              <a:t>zodpovědnost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přijatou</a:t>
            </a:r>
            <a:r>
              <a:rPr lang="en-US" dirty="0"/>
              <a:t> </a:t>
            </a:r>
            <a:r>
              <a:rPr lang="en-US" dirty="0" err="1" smtClean="0"/>
              <a:t>zprávu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Ack</a:t>
            </a:r>
            <a:r>
              <a:rPr lang="en-US" dirty="0" smtClean="0"/>
              <a:t> by </a:t>
            </a:r>
            <a:r>
              <a:rPr lang="en-US" dirty="0" err="1"/>
              <a:t>měl</a:t>
            </a:r>
            <a:r>
              <a:rPr lang="en-US" dirty="0"/>
              <a:t> </a:t>
            </a:r>
            <a:r>
              <a:rPr lang="en-US" dirty="0" err="1"/>
              <a:t>proběhnout</a:t>
            </a:r>
            <a:r>
              <a:rPr lang="en-US" dirty="0"/>
              <a:t>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dokončení</a:t>
            </a:r>
            <a:r>
              <a:rPr lang="en-US" dirty="0"/>
              <a:t> </a:t>
            </a:r>
            <a:r>
              <a:rPr lang="en-US" dirty="0" err="1"/>
              <a:t>zpracování</a:t>
            </a:r>
            <a:r>
              <a:rPr lang="en-US" dirty="0"/>
              <a:t> </a:t>
            </a:r>
            <a:r>
              <a:rPr lang="en-US" dirty="0" err="1"/>
              <a:t>zprávy</a:t>
            </a:r>
            <a:r>
              <a:rPr lang="en-US" dirty="0"/>
              <a:t>, </a:t>
            </a:r>
            <a:r>
              <a:rPr lang="en-US" dirty="0" err="1"/>
              <a:t>aby</a:t>
            </a:r>
            <a:r>
              <a:rPr lang="en-US" dirty="0"/>
              <a:t> se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pádu</a:t>
            </a:r>
            <a:r>
              <a:rPr lang="en-US" dirty="0"/>
              <a:t> </a:t>
            </a:r>
            <a:r>
              <a:rPr lang="en-US" dirty="0" err="1"/>
              <a:t>consumera</a:t>
            </a:r>
            <a:r>
              <a:rPr lang="en-US" dirty="0"/>
              <a:t> o </a:t>
            </a:r>
            <a:r>
              <a:rPr lang="en-US" dirty="0" err="1"/>
              <a:t>zprávu</a:t>
            </a:r>
            <a:r>
              <a:rPr lang="en-US" dirty="0"/>
              <a:t> </a:t>
            </a:r>
            <a:r>
              <a:rPr lang="en-US" dirty="0" err="1"/>
              <a:t>nepřišlo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zprávy</a:t>
            </a:r>
            <a:r>
              <a:rPr lang="en-US" dirty="0" smtClean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konzumovat</a:t>
            </a:r>
            <a:r>
              <a:rPr lang="en-US" dirty="0"/>
              <a:t> s </a:t>
            </a:r>
            <a:r>
              <a:rPr lang="en-US" dirty="0" err="1"/>
              <a:t>flagem</a:t>
            </a:r>
            <a:r>
              <a:rPr lang="en-US" dirty="0"/>
              <a:t> </a:t>
            </a:r>
            <a:r>
              <a:rPr lang="en-US" b="1" dirty="0" err="1">
                <a:solidFill>
                  <a:srgbClr val="404F66"/>
                </a:solidFill>
              </a:rPr>
              <a:t>noack</a:t>
            </a:r>
            <a:r>
              <a:rPr lang="en-US" dirty="0"/>
              <a:t>. V </a:t>
            </a:r>
            <a:r>
              <a:rPr lang="en-US" dirty="0" err="1"/>
              <a:t>tomto</a:t>
            </a:r>
            <a:r>
              <a:rPr lang="en-US" dirty="0"/>
              <a:t> </a:t>
            </a:r>
            <a:r>
              <a:rPr lang="en-US" dirty="0" err="1"/>
              <a:t>případě</a:t>
            </a:r>
            <a:r>
              <a:rPr lang="en-US" dirty="0"/>
              <a:t> </a:t>
            </a:r>
            <a:r>
              <a:rPr lang="en-US" dirty="0" err="1"/>
              <a:t>ack</a:t>
            </a:r>
            <a:r>
              <a:rPr lang="en-US" dirty="0"/>
              <a:t> </a:t>
            </a:r>
            <a:r>
              <a:rPr lang="en-US" dirty="0" err="1"/>
              <a:t>proběhne</a:t>
            </a:r>
            <a:r>
              <a:rPr lang="en-US" dirty="0"/>
              <a:t> </a:t>
            </a:r>
            <a:r>
              <a:rPr lang="en-US" dirty="0" err="1"/>
              <a:t>automaticky</a:t>
            </a:r>
            <a:r>
              <a:rPr lang="en-US" dirty="0"/>
              <a:t> v </a:t>
            </a:r>
            <a:r>
              <a:rPr lang="en-US" dirty="0" err="1"/>
              <a:t>momentě</a:t>
            </a:r>
            <a:r>
              <a:rPr lang="en-US" dirty="0"/>
              <a:t> </a:t>
            </a:r>
            <a:r>
              <a:rPr lang="en-US" dirty="0" err="1"/>
              <a:t>kdy</a:t>
            </a:r>
            <a:r>
              <a:rPr lang="en-US" dirty="0"/>
              <a:t> consumer </a:t>
            </a:r>
            <a:r>
              <a:rPr lang="en-US" dirty="0" err="1"/>
              <a:t>zprávu</a:t>
            </a:r>
            <a:r>
              <a:rPr lang="en-US" dirty="0"/>
              <a:t> </a:t>
            </a:r>
            <a:r>
              <a:rPr lang="en-US" dirty="0" err="1"/>
              <a:t>přijme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 smtClean="0">
                <a:solidFill>
                  <a:srgbClr val="404F66"/>
                </a:solidFill>
              </a:rPr>
              <a:t>Nack</a:t>
            </a:r>
            <a:endParaRPr lang="en-US" dirty="0" smtClean="0">
              <a:solidFill>
                <a:srgbClr val="404F66"/>
              </a:solidFill>
            </a:endParaRP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egativní</a:t>
            </a:r>
            <a:r>
              <a:rPr lang="en-US" dirty="0" smtClean="0"/>
              <a:t> ack.</a:t>
            </a:r>
          </a:p>
          <a:p>
            <a:pPr lvl="1"/>
            <a:endParaRPr lang="en-US" b="1" dirty="0" smtClean="0">
              <a:solidFill>
                <a:srgbClr val="404F66"/>
              </a:solidFill>
            </a:endParaRPr>
          </a:p>
          <a:p>
            <a:r>
              <a:rPr lang="en-US" b="1" dirty="0" smtClean="0">
                <a:solidFill>
                  <a:srgbClr val="404F66"/>
                </a:solidFill>
              </a:rPr>
              <a:t>Reject</a:t>
            </a:r>
            <a:r>
              <a:rPr lang="en-US" dirty="0" smtClean="0">
                <a:solidFill>
                  <a:srgbClr val="404F66"/>
                </a:solidFill>
              </a:rPr>
              <a:t> </a:t>
            </a:r>
          </a:p>
          <a:p>
            <a:pPr lvl="1"/>
            <a:r>
              <a:rPr lang="en-US" dirty="0" smtClean="0"/>
              <a:t>Consumer </a:t>
            </a:r>
            <a:r>
              <a:rPr lang="en-US" dirty="0" err="1"/>
              <a:t>vrátí</a:t>
            </a:r>
            <a:r>
              <a:rPr lang="en-US" dirty="0"/>
              <a:t> </a:t>
            </a:r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zprávu</a:t>
            </a:r>
            <a:r>
              <a:rPr lang="en-US" dirty="0"/>
              <a:t> </a:t>
            </a:r>
            <a:r>
              <a:rPr lang="en-US" dirty="0" err="1"/>
              <a:t>zpět</a:t>
            </a:r>
            <a:r>
              <a:rPr lang="en-US" dirty="0"/>
              <a:t> </a:t>
            </a:r>
            <a:r>
              <a:rPr lang="en-US" dirty="0" err="1" smtClean="0"/>
              <a:t>brokerovi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>
                <a:solidFill>
                  <a:srgbClr val="404F66"/>
                </a:solidFill>
              </a:rPr>
              <a:t>Requeuing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Fronta</a:t>
            </a:r>
            <a:r>
              <a:rPr lang="en-US" dirty="0" smtClean="0"/>
              <a:t> </a:t>
            </a:r>
            <a:r>
              <a:rPr lang="en-US" dirty="0" err="1" smtClean="0"/>
              <a:t>umrlých</a:t>
            </a:r>
            <a:r>
              <a:rPr lang="en-US" dirty="0" smtClean="0"/>
              <a:t> </a:t>
            </a:r>
            <a:r>
              <a:rPr lang="en-US" dirty="0" err="1" smtClean="0"/>
              <a:t>zpráv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404F66"/>
                </a:solidFill>
              </a:rPr>
              <a:t>Dead Letter Queue</a:t>
            </a:r>
            <a:endParaRPr lang="en-US" dirty="0">
              <a:solidFill>
                <a:srgbClr val="404F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52839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Do DLQ </a:t>
            </a:r>
            <a:r>
              <a:rPr lang="en-US" dirty="0" err="1"/>
              <a:t>spadnou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zprávy</a:t>
            </a:r>
            <a:r>
              <a:rPr lang="en-US" dirty="0"/>
              <a:t> u </a:t>
            </a:r>
            <a:r>
              <a:rPr lang="en-US" dirty="0" err="1"/>
              <a:t>kterých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proběhl</a:t>
            </a:r>
            <a:r>
              <a:rPr lang="en-US" dirty="0" smtClean="0"/>
              <a:t> </a:t>
            </a:r>
            <a:r>
              <a:rPr lang="en-US" dirty="0">
                <a:solidFill>
                  <a:srgbClr val="404F66"/>
                </a:solidFill>
              </a:rPr>
              <a:t>reject/</a:t>
            </a:r>
            <a:r>
              <a:rPr lang="en-US" dirty="0" err="1">
                <a:solidFill>
                  <a:srgbClr val="404F66"/>
                </a:solidFill>
              </a:rPr>
              <a:t>nack</a:t>
            </a:r>
            <a:r>
              <a:rPr lang="en-US" dirty="0">
                <a:solidFill>
                  <a:srgbClr val="404F66"/>
                </a:solidFill>
              </a:rPr>
              <a:t> </a:t>
            </a:r>
            <a:r>
              <a:rPr lang="en-US" dirty="0"/>
              <a:t>a </a:t>
            </a:r>
            <a:r>
              <a:rPr lang="en-US" dirty="0" err="1"/>
              <a:t>requeueing</a:t>
            </a:r>
            <a:r>
              <a:rPr lang="en-US" dirty="0"/>
              <a:t> je </a:t>
            </a:r>
            <a:r>
              <a:rPr lang="en-US" dirty="0" err="1"/>
              <a:t>vypnutý</a:t>
            </a:r>
            <a:endParaRPr lang="en-US" dirty="0"/>
          </a:p>
          <a:p>
            <a:pPr lvl="1"/>
            <a:r>
              <a:rPr lang="en-US" dirty="0" err="1" smtClean="0"/>
              <a:t>vypršelo</a:t>
            </a:r>
            <a:r>
              <a:rPr lang="en-US" dirty="0" smtClean="0"/>
              <a:t> </a:t>
            </a:r>
            <a:r>
              <a:rPr lang="en-US" dirty="0" err="1"/>
              <a:t>jejich</a:t>
            </a:r>
            <a:r>
              <a:rPr lang="en-US" dirty="0"/>
              <a:t> </a:t>
            </a:r>
            <a:r>
              <a:rPr lang="en-US" dirty="0">
                <a:solidFill>
                  <a:srgbClr val="404F66"/>
                </a:solidFill>
              </a:rPr>
              <a:t>TTL</a:t>
            </a:r>
          </a:p>
          <a:p>
            <a:pPr lvl="1"/>
            <a:r>
              <a:rPr lang="en-US" dirty="0" err="1" smtClean="0"/>
              <a:t>přetekla</a:t>
            </a:r>
            <a:r>
              <a:rPr lang="en-US" dirty="0" smtClean="0"/>
              <a:t> </a:t>
            </a:r>
            <a:r>
              <a:rPr lang="en-US" dirty="0" err="1"/>
              <a:t>maximální</a:t>
            </a:r>
            <a:r>
              <a:rPr lang="en-US" dirty="0"/>
              <a:t> </a:t>
            </a:r>
            <a:r>
              <a:rPr lang="en-US" dirty="0" err="1">
                <a:solidFill>
                  <a:srgbClr val="404F66"/>
                </a:solidFill>
              </a:rPr>
              <a:t>délka</a:t>
            </a:r>
            <a:r>
              <a:rPr lang="en-US" dirty="0">
                <a:solidFill>
                  <a:srgbClr val="404F66"/>
                </a:solidFill>
              </a:rPr>
              <a:t> </a:t>
            </a:r>
            <a:r>
              <a:rPr lang="en-US" dirty="0" err="1">
                <a:solidFill>
                  <a:srgbClr val="404F66"/>
                </a:solidFill>
              </a:rPr>
              <a:t>fronty</a:t>
            </a:r>
            <a:endParaRPr lang="en-US" dirty="0">
              <a:solidFill>
                <a:srgbClr val="404F66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Zprávy</a:t>
            </a:r>
            <a:r>
              <a:rPr lang="en-US" dirty="0" smtClean="0"/>
              <a:t> v DLQ </a:t>
            </a:r>
            <a:r>
              <a:rPr lang="en-US" dirty="0" err="1"/>
              <a:t>obsahují</a:t>
            </a:r>
            <a:r>
              <a:rPr lang="en-US" dirty="0"/>
              <a:t> </a:t>
            </a:r>
            <a:r>
              <a:rPr lang="en-US" dirty="0" err="1"/>
              <a:t>dodatečné</a:t>
            </a:r>
            <a:r>
              <a:rPr lang="en-US" dirty="0"/>
              <a:t> </a:t>
            </a:r>
            <a:r>
              <a:rPr lang="en-US" dirty="0" err="1"/>
              <a:t>informace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reason </a:t>
            </a:r>
            <a:r>
              <a:rPr lang="en-US" dirty="0"/>
              <a:t>(rejected, expired, </a:t>
            </a:r>
            <a:r>
              <a:rPr lang="en-US" dirty="0" err="1"/>
              <a:t>maxlen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exchange </a:t>
            </a:r>
            <a:r>
              <a:rPr lang="en-US" dirty="0"/>
              <a:t>(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jakou</a:t>
            </a:r>
            <a:r>
              <a:rPr lang="en-US" dirty="0"/>
              <a:t> exchange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zpráva</a:t>
            </a:r>
            <a:r>
              <a:rPr lang="en-US" dirty="0"/>
              <a:t> </a:t>
            </a:r>
            <a:r>
              <a:rPr lang="en-US" dirty="0" err="1"/>
              <a:t>poslána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queue </a:t>
            </a:r>
            <a:r>
              <a:rPr lang="en-US" dirty="0"/>
              <a:t>(</a:t>
            </a:r>
            <a:r>
              <a:rPr lang="en-US" dirty="0" err="1"/>
              <a:t>název</a:t>
            </a:r>
            <a:r>
              <a:rPr lang="en-US" dirty="0"/>
              <a:t> </a:t>
            </a:r>
            <a:r>
              <a:rPr lang="en-US" dirty="0" err="1"/>
              <a:t>poslední</a:t>
            </a:r>
            <a:r>
              <a:rPr lang="en-US" dirty="0"/>
              <a:t> </a:t>
            </a:r>
            <a:r>
              <a:rPr lang="en-US" dirty="0" err="1"/>
              <a:t>fronty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zpráva</a:t>
            </a:r>
            <a:r>
              <a:rPr lang="en-US" dirty="0"/>
              <a:t>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</a:t>
            </a:r>
            <a:r>
              <a:rPr lang="en-US" dirty="0" err="1"/>
              <a:t>spadla</a:t>
            </a:r>
            <a:r>
              <a:rPr lang="en-US" dirty="0"/>
              <a:t> do DLQ)</a:t>
            </a:r>
          </a:p>
          <a:p>
            <a:pPr lvl="1"/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routing </a:t>
            </a:r>
            <a:r>
              <a:rPr lang="en-US" dirty="0"/>
              <a:t>keys</a:t>
            </a:r>
          </a:p>
          <a:p>
            <a:pPr lvl="1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4308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Alternativní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Hodí</a:t>
            </a:r>
            <a:r>
              <a:rPr lang="en-US" sz="2800" dirty="0" smtClean="0"/>
              <a:t> se v </a:t>
            </a:r>
            <a:r>
              <a:rPr lang="en-US" sz="2800" dirty="0" err="1" smtClean="0"/>
              <a:t>případech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404F66"/>
                </a:solidFill>
              </a:rPr>
              <a:t>chybných</a:t>
            </a:r>
            <a:r>
              <a:rPr lang="en-US" sz="2800" dirty="0" smtClean="0">
                <a:solidFill>
                  <a:srgbClr val="404F66"/>
                </a:solidFill>
              </a:rPr>
              <a:t>/</a:t>
            </a:r>
            <a:r>
              <a:rPr lang="en-US" sz="2800" dirty="0" err="1" smtClean="0">
                <a:solidFill>
                  <a:srgbClr val="404F66"/>
                </a:solidFill>
              </a:rPr>
              <a:t>chybějících</a:t>
            </a:r>
            <a:r>
              <a:rPr lang="en-US" sz="2800" dirty="0" smtClean="0">
                <a:solidFill>
                  <a:srgbClr val="404F66"/>
                </a:solidFill>
              </a:rPr>
              <a:t> </a:t>
            </a:r>
            <a:r>
              <a:rPr lang="en-US" sz="2800" dirty="0" err="1" smtClean="0">
                <a:solidFill>
                  <a:srgbClr val="404F66"/>
                </a:solidFill>
              </a:rPr>
              <a:t>bindů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Pokud</a:t>
            </a:r>
            <a:r>
              <a:rPr lang="en-US" sz="2800" dirty="0" smtClean="0"/>
              <a:t> exchange </a:t>
            </a:r>
            <a:r>
              <a:rPr lang="en-US" sz="2800" dirty="0" err="1"/>
              <a:t>nemá</a:t>
            </a:r>
            <a:r>
              <a:rPr lang="en-US" sz="2800" dirty="0"/>
              <a:t> </a:t>
            </a:r>
            <a:r>
              <a:rPr lang="en-US" sz="2800" dirty="0" err="1"/>
              <a:t>nabindovánu</a:t>
            </a:r>
            <a:r>
              <a:rPr lang="en-US" sz="2800" dirty="0"/>
              <a:t> </a:t>
            </a:r>
            <a:r>
              <a:rPr lang="en-US" sz="2800" dirty="0" err="1"/>
              <a:t>žádnou</a:t>
            </a:r>
            <a:r>
              <a:rPr lang="en-US" sz="2800" dirty="0"/>
              <a:t> </a:t>
            </a:r>
            <a:r>
              <a:rPr lang="en-US" sz="2800" dirty="0" err="1"/>
              <a:t>frontu</a:t>
            </a:r>
            <a:r>
              <a:rPr lang="en-US" sz="2800" dirty="0"/>
              <a:t> pro </a:t>
            </a:r>
            <a:r>
              <a:rPr lang="en-US" sz="2800" dirty="0" err="1" smtClean="0"/>
              <a:t>konkrétní</a:t>
            </a:r>
            <a:r>
              <a:rPr lang="en-US" sz="2800" dirty="0" smtClean="0"/>
              <a:t> </a:t>
            </a:r>
            <a:r>
              <a:rPr lang="en-US" sz="2800" dirty="0" err="1" smtClean="0"/>
              <a:t>zprávu</a:t>
            </a:r>
            <a:r>
              <a:rPr lang="en-US" sz="2800" dirty="0"/>
              <a:t>, </a:t>
            </a:r>
            <a:r>
              <a:rPr lang="en-US" sz="2800" dirty="0" err="1" smtClean="0"/>
              <a:t>přepošle</a:t>
            </a:r>
            <a:r>
              <a:rPr lang="en-US" sz="2800" dirty="0" smtClean="0"/>
              <a:t> broker </a:t>
            </a:r>
            <a:r>
              <a:rPr lang="en-US" sz="2800" dirty="0" err="1"/>
              <a:t>tuto</a:t>
            </a:r>
            <a:r>
              <a:rPr lang="en-US" sz="2800" dirty="0"/>
              <a:t> </a:t>
            </a:r>
            <a:r>
              <a:rPr lang="en-US" sz="2800" dirty="0" err="1" smtClean="0"/>
              <a:t>zprávu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alternativní</a:t>
            </a:r>
            <a:r>
              <a:rPr lang="en-US" sz="2800" dirty="0" smtClean="0"/>
              <a:t> exchange.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92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pattern</a:t>
            </a:r>
            <a:endParaRPr lang="en-US" dirty="0"/>
          </a:p>
        </p:txBody>
      </p:sp>
      <p:pic>
        <p:nvPicPr>
          <p:cNvPr id="4" name="Content Placeholder 3" descr="rpc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r="1503"/>
          <a:stretch/>
        </p:blipFill>
        <p:spPr>
          <a:xfrm>
            <a:off x="755576" y="3645024"/>
            <a:ext cx="7740352" cy="277077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2492896"/>
            <a:ext cx="8507288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Klient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server </a:t>
            </a:r>
            <a:r>
              <a:rPr lang="en-US" sz="2400" dirty="0" err="1"/>
              <a:t>jsou</a:t>
            </a:r>
            <a:r>
              <a:rPr lang="en-US" sz="2400" dirty="0"/>
              <a:t> </a:t>
            </a:r>
            <a:r>
              <a:rPr lang="en-US" sz="2400" dirty="0" err="1"/>
              <a:t>současně</a:t>
            </a:r>
            <a:r>
              <a:rPr lang="en-US" sz="2400" dirty="0"/>
              <a:t> </a:t>
            </a:r>
            <a:r>
              <a:rPr lang="en-US" sz="2400" dirty="0" err="1" smtClean="0"/>
              <a:t>publisherem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 smtClean="0"/>
              <a:t>consumerem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Součástí</a:t>
            </a:r>
            <a:r>
              <a:rPr lang="en-US" sz="2400" dirty="0" smtClean="0"/>
              <a:t> </a:t>
            </a:r>
            <a:r>
              <a:rPr lang="en-US" sz="2400" dirty="0" err="1" smtClean="0"/>
              <a:t>zprávy</a:t>
            </a:r>
            <a:r>
              <a:rPr lang="en-US" sz="2400" dirty="0" smtClean="0"/>
              <a:t> od </a:t>
            </a:r>
            <a:r>
              <a:rPr lang="en-US" sz="2400" dirty="0" err="1" smtClean="0"/>
              <a:t>klienta</a:t>
            </a:r>
            <a:r>
              <a:rPr lang="en-US" sz="2400" dirty="0" smtClean="0"/>
              <a:t> </a:t>
            </a:r>
            <a:r>
              <a:rPr lang="en-US" sz="2400" dirty="0" err="1" smtClean="0"/>
              <a:t>jsou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informace</a:t>
            </a:r>
            <a:r>
              <a:rPr lang="en-US" sz="2400" dirty="0" smtClean="0"/>
              <a:t> o tom </a:t>
            </a:r>
            <a:r>
              <a:rPr lang="en-US" sz="2400" dirty="0" err="1" smtClean="0">
                <a:solidFill>
                  <a:srgbClr val="404F66"/>
                </a:solidFill>
              </a:rPr>
              <a:t>kam</a:t>
            </a:r>
            <a:r>
              <a:rPr lang="en-US" sz="2400" dirty="0" smtClean="0">
                <a:solidFill>
                  <a:srgbClr val="404F66"/>
                </a:solidFill>
              </a:rPr>
              <a:t> </a:t>
            </a:r>
            <a:r>
              <a:rPr lang="en-US" sz="2400" dirty="0" err="1" smtClean="0">
                <a:solidFill>
                  <a:srgbClr val="404F66"/>
                </a:solidFill>
              </a:rPr>
              <a:t>poslat</a:t>
            </a:r>
            <a:r>
              <a:rPr lang="en-US" sz="2400" dirty="0" smtClean="0">
                <a:solidFill>
                  <a:srgbClr val="404F66"/>
                </a:solidFill>
              </a:rPr>
              <a:t> </a:t>
            </a:r>
            <a:r>
              <a:rPr lang="en-US" sz="2400" dirty="0" err="1" smtClean="0">
                <a:solidFill>
                  <a:srgbClr val="404F66"/>
                </a:solidFill>
              </a:rPr>
              <a:t>odpověď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2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600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404F66"/>
                </a:solidFill>
              </a:rPr>
              <a:t>http://localhost:15672/api/</a:t>
            </a:r>
          </a:p>
          <a:p>
            <a:endParaRPr lang="en-US" dirty="0"/>
          </a:p>
          <a:p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získavat</a:t>
            </a:r>
            <a:r>
              <a:rPr lang="en-US" dirty="0"/>
              <a:t> </a:t>
            </a:r>
            <a:r>
              <a:rPr lang="en-US" dirty="0" err="1"/>
              <a:t>informace</a:t>
            </a:r>
            <a:r>
              <a:rPr lang="en-US" dirty="0"/>
              <a:t> o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bežící</a:t>
            </a:r>
            <a:r>
              <a:rPr lang="en-US" dirty="0"/>
              <a:t>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/>
              <a:t>instance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jednoduchých</a:t>
            </a:r>
            <a:r>
              <a:rPr lang="en-US" dirty="0"/>
              <a:t> </a:t>
            </a:r>
            <a:r>
              <a:rPr lang="en-US" dirty="0" err="1" smtClean="0"/>
              <a:t>dotazů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použít</a:t>
            </a:r>
            <a:r>
              <a:rPr lang="en-US" dirty="0"/>
              <a:t>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n</a:t>
            </a:r>
            <a:r>
              <a:rPr lang="en-US" dirty="0" err="1" smtClean="0"/>
              <a:t>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monitoring </a:t>
            </a:r>
            <a:r>
              <a:rPr lang="en-US" dirty="0" err="1"/>
              <a:t>délky</a:t>
            </a:r>
            <a:r>
              <a:rPr lang="en-US" dirty="0"/>
              <a:t> front, </a:t>
            </a:r>
            <a:endParaRPr lang="en-US" dirty="0" smtClean="0"/>
          </a:p>
          <a:p>
            <a:pPr lvl="1"/>
            <a:r>
              <a:rPr lang="en-US" dirty="0" err="1" smtClean="0"/>
              <a:t>hlídání</a:t>
            </a:r>
            <a:r>
              <a:rPr lang="en-US" dirty="0" smtClean="0"/>
              <a:t> </a:t>
            </a:r>
            <a:r>
              <a:rPr lang="en-US" dirty="0" err="1"/>
              <a:t>počtu</a:t>
            </a:r>
            <a:r>
              <a:rPr lang="en-US" dirty="0"/>
              <a:t> </a:t>
            </a:r>
            <a:r>
              <a:rPr lang="en-US" dirty="0" err="1"/>
              <a:t>otevřených</a:t>
            </a:r>
            <a:r>
              <a:rPr lang="en-US" dirty="0"/>
              <a:t> </a:t>
            </a:r>
            <a:r>
              <a:rPr lang="en-US" dirty="0" err="1"/>
              <a:t>spojení</a:t>
            </a:r>
            <a:r>
              <a:rPr lang="en-US" dirty="0"/>
              <a:t>, </a:t>
            </a:r>
            <a:r>
              <a:rPr lang="en-US" dirty="0" err="1" smtClean="0"/>
              <a:t>channelů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td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Předčítání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Parametr</a:t>
            </a:r>
            <a:r>
              <a:rPr lang="en-US" dirty="0"/>
              <a:t> </a:t>
            </a:r>
            <a:r>
              <a:rPr lang="en-US" dirty="0" err="1"/>
              <a:t>prefetch</a:t>
            </a:r>
            <a:r>
              <a:rPr lang="en-US" dirty="0"/>
              <a:t> </a:t>
            </a:r>
            <a:r>
              <a:rPr lang="en-US" dirty="0" err="1"/>
              <a:t>udává</a:t>
            </a:r>
            <a:r>
              <a:rPr lang="en-US" dirty="0"/>
              <a:t>, </a:t>
            </a:r>
            <a:r>
              <a:rPr lang="en-US" dirty="0" err="1"/>
              <a:t>kolik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consumer </a:t>
            </a:r>
            <a:r>
              <a:rPr lang="en-US" dirty="0" err="1" smtClean="0"/>
              <a:t>unacknutých</a:t>
            </a:r>
            <a:r>
              <a:rPr lang="en-US" dirty="0" smtClean="0"/>
              <a:t>/</a:t>
            </a:r>
            <a:r>
              <a:rPr lang="en-US" dirty="0" err="1" smtClean="0"/>
              <a:t>rozpracovaných</a:t>
            </a:r>
            <a:r>
              <a:rPr lang="en-US" dirty="0" smtClean="0"/>
              <a:t> </a:t>
            </a:r>
            <a:r>
              <a:rPr lang="en-US" dirty="0" err="1" smtClean="0"/>
              <a:t>zpráv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Prefetch</a:t>
            </a:r>
            <a:r>
              <a:rPr lang="en-US" dirty="0"/>
              <a:t> se </a:t>
            </a:r>
            <a:r>
              <a:rPr lang="en-US" dirty="0" err="1"/>
              <a:t>nastavuje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channel.</a:t>
            </a:r>
          </a:p>
          <a:p>
            <a:pPr lvl="1"/>
            <a:r>
              <a:rPr lang="en-US" dirty="0" err="1" smtClean="0"/>
              <a:t>channel.setPrefetch</a:t>
            </a:r>
            <a:r>
              <a:rPr lang="en-US" dirty="0" smtClean="0"/>
              <a:t>($</a:t>
            </a:r>
            <a:r>
              <a:rPr lang="en-US" dirty="0" err="1"/>
              <a:t>val</a:t>
            </a:r>
            <a:r>
              <a:rPr lang="en-US" dirty="0"/>
              <a:t>, $global = true);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aždý</a:t>
            </a:r>
            <a:r>
              <a:rPr lang="en-US" dirty="0" smtClean="0"/>
              <a:t> </a:t>
            </a:r>
            <a:r>
              <a:rPr lang="en-US" dirty="0"/>
              <a:t>consumer by </a:t>
            </a:r>
            <a:r>
              <a:rPr lang="en-US" dirty="0" err="1"/>
              <a:t>měl</a:t>
            </a:r>
            <a:r>
              <a:rPr lang="en-US" dirty="0"/>
              <a:t> </a:t>
            </a:r>
            <a:r>
              <a:rPr lang="en-US" dirty="0" err="1"/>
              <a:t>pracovat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vlastním</a:t>
            </a:r>
            <a:r>
              <a:rPr lang="en-US" dirty="0"/>
              <a:t> </a:t>
            </a:r>
            <a:r>
              <a:rPr lang="en-US" dirty="0" err="1"/>
              <a:t>kanálem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Pozor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 err="1">
                <a:solidFill>
                  <a:srgbClr val="404F66"/>
                </a:solidFill>
              </a:rPr>
              <a:t>zamíchání</a:t>
            </a:r>
            <a:r>
              <a:rPr lang="en-US" b="1" dirty="0">
                <a:solidFill>
                  <a:srgbClr val="404F66"/>
                </a:solidFill>
              </a:rPr>
              <a:t> </a:t>
            </a:r>
            <a:r>
              <a:rPr lang="en-US" b="1" dirty="0" err="1">
                <a:solidFill>
                  <a:srgbClr val="404F66"/>
                </a:solidFill>
              </a:rPr>
              <a:t>pořadí</a:t>
            </a:r>
            <a:r>
              <a:rPr lang="en-US" b="1" dirty="0">
                <a:solidFill>
                  <a:srgbClr val="404F66"/>
                </a:solidFill>
              </a:rPr>
              <a:t> </a:t>
            </a:r>
            <a:r>
              <a:rPr lang="en-US" dirty="0" err="1"/>
              <a:t>zpráv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b="1" dirty="0" err="1">
                <a:solidFill>
                  <a:srgbClr val="404F66"/>
                </a:solidFill>
              </a:rPr>
              <a:t>prefetch</a:t>
            </a:r>
            <a:r>
              <a:rPr lang="en-US" b="1" dirty="0">
                <a:solidFill>
                  <a:srgbClr val="404F66"/>
                </a:solidFill>
              </a:rPr>
              <a:t> &gt; </a:t>
            </a:r>
            <a:r>
              <a:rPr lang="en-US" b="1" dirty="0" smtClean="0">
                <a:solidFill>
                  <a:srgbClr val="404F66"/>
                </a:solidFill>
              </a:rPr>
              <a:t>1</a:t>
            </a:r>
            <a:endParaRPr lang="en-US" dirty="0"/>
          </a:p>
        </p:txBody>
      </p:sp>
      <p:pic>
        <p:nvPicPr>
          <p:cNvPr id="4" name="Picture 3" descr="prefet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0"/>
            <a:ext cx="3498389" cy="23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3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Předbíhání</a:t>
            </a:r>
            <a:r>
              <a:rPr lang="en-US" dirty="0" smtClean="0"/>
              <a:t> </a:t>
            </a:r>
            <a:r>
              <a:rPr lang="en-US" dirty="0" err="1" smtClean="0"/>
              <a:t>zpráv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Doba</a:t>
            </a:r>
            <a:r>
              <a:rPr lang="en-US" sz="2400" dirty="0"/>
              <a:t> </a:t>
            </a:r>
            <a:r>
              <a:rPr lang="en-US" sz="2400" dirty="0" err="1"/>
              <a:t>zpracování</a:t>
            </a:r>
            <a:r>
              <a:rPr lang="en-US" sz="2400" dirty="0"/>
              <a:t> </a:t>
            </a:r>
            <a:r>
              <a:rPr lang="en-US" sz="2400" dirty="0" err="1"/>
              <a:t>jednotlivých</a:t>
            </a:r>
            <a:r>
              <a:rPr lang="en-US" sz="2400" dirty="0"/>
              <a:t> </a:t>
            </a:r>
            <a:r>
              <a:rPr lang="en-US" sz="2400" dirty="0" err="1"/>
              <a:t>zpráv</a:t>
            </a:r>
            <a:r>
              <a:rPr lang="en-US" sz="2400" dirty="0"/>
              <a:t> se </a:t>
            </a:r>
            <a:r>
              <a:rPr lang="en-US" sz="2400" dirty="0" err="1"/>
              <a:t>může</a:t>
            </a:r>
            <a:r>
              <a:rPr lang="en-US" sz="2400" dirty="0"/>
              <a:t> </a:t>
            </a:r>
            <a:r>
              <a:rPr lang="en-US" sz="2400" dirty="0" err="1"/>
              <a:t>lišit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Pokud</a:t>
            </a:r>
            <a:r>
              <a:rPr lang="en-US" sz="2400" dirty="0"/>
              <a:t> </a:t>
            </a:r>
            <a:r>
              <a:rPr lang="en-US" sz="2400" dirty="0" err="1"/>
              <a:t>vyžadujeme</a:t>
            </a:r>
            <a:r>
              <a:rPr lang="en-US" sz="2400" dirty="0"/>
              <a:t> </a:t>
            </a:r>
            <a:r>
              <a:rPr lang="en-US" sz="2400" dirty="0" err="1"/>
              <a:t>identické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404F66"/>
                </a:solidFill>
              </a:rPr>
              <a:t>pořadí</a:t>
            </a:r>
            <a:r>
              <a:rPr lang="en-US" sz="2400" dirty="0">
                <a:solidFill>
                  <a:srgbClr val="404F66"/>
                </a:solidFill>
              </a:rPr>
              <a:t> </a:t>
            </a:r>
            <a:r>
              <a:rPr lang="en-US" sz="2400" dirty="0" err="1" smtClean="0">
                <a:solidFill>
                  <a:srgbClr val="404F66"/>
                </a:solidFill>
              </a:rPr>
              <a:t>zpráv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výstupu</a:t>
            </a:r>
            <a:r>
              <a:rPr lang="en-US" sz="2400" dirty="0" smtClean="0"/>
              <a:t> </a:t>
            </a:r>
            <a:r>
              <a:rPr lang="en-US" sz="2400" dirty="0" err="1" smtClean="0"/>
              <a:t>jako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vstupu</a:t>
            </a:r>
            <a:r>
              <a:rPr lang="en-US" sz="2400" dirty="0" smtClean="0"/>
              <a:t>, </a:t>
            </a:r>
            <a:r>
              <a:rPr lang="en-US" sz="2400" dirty="0" err="1"/>
              <a:t>musíme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404F66"/>
                </a:solidFill>
              </a:rPr>
              <a:t>sami</a:t>
            </a:r>
            <a:r>
              <a:rPr lang="en-US" sz="2400" dirty="0">
                <a:solidFill>
                  <a:srgbClr val="404F66"/>
                </a:solidFill>
              </a:rPr>
              <a:t> </a:t>
            </a:r>
            <a:r>
              <a:rPr lang="en-US" sz="2400" dirty="0" err="1"/>
              <a:t>správnost</a:t>
            </a:r>
            <a:r>
              <a:rPr lang="en-US" sz="2400" dirty="0"/>
              <a:t> </a:t>
            </a:r>
            <a:r>
              <a:rPr lang="en-US" sz="2400" dirty="0" err="1"/>
              <a:t>pořadí</a:t>
            </a:r>
            <a:r>
              <a:rPr lang="en-US" sz="2400" dirty="0"/>
              <a:t> </a:t>
            </a:r>
            <a:r>
              <a:rPr lang="en-US" sz="2400" dirty="0" err="1" smtClean="0"/>
              <a:t>zpráv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výstupu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404F66"/>
                </a:solidFill>
              </a:rPr>
              <a:t>hlídat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02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Asynchronnost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 err="1" smtClean="0"/>
              <a:t>principy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 err="1" smtClean="0"/>
              <a:t>tipy</a:t>
            </a:r>
            <a:r>
              <a:rPr lang="en-US" dirty="0" smtClean="0"/>
              <a:t> a </a:t>
            </a:r>
            <a:r>
              <a:rPr lang="en-US" dirty="0" err="1" smtClean="0"/>
              <a:t>doporučení</a:t>
            </a:r>
            <a:endParaRPr lang="en-US" dirty="0" smtClean="0"/>
          </a:p>
          <a:p>
            <a:r>
              <a:rPr lang="en-US" dirty="0" smtClean="0"/>
              <a:t>Demo publisher-consumer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5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Čas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6" name="Content Placeholder 5" descr="Screen Shot 2017-03-23 at 14.16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295" b="-18295"/>
          <a:stretch>
            <a:fillRect/>
          </a:stretch>
        </p:blipFill>
        <p:spPr>
          <a:xfrm>
            <a:off x="467544" y="1700808"/>
            <a:ext cx="8229600" cy="3273227"/>
          </a:xfrm>
        </p:spPr>
      </p:pic>
      <p:pic>
        <p:nvPicPr>
          <p:cNvPr id="7" name="Picture 6" descr="IMG_073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824536"/>
            <a:ext cx="1371613" cy="206084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5661248"/>
            <a:ext cx="850728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/>
              <a:t>clone 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kedlas</a:t>
            </a:r>
            <a:r>
              <a:rPr lang="en-US" sz="1800" dirty="0"/>
              <a:t>/2017-rabbitmq-prednaska.git</a:t>
            </a:r>
          </a:p>
        </p:txBody>
      </p:sp>
    </p:spTree>
    <p:extLst>
      <p:ext uri="{BB962C8B-B14F-4D97-AF65-F5344CB8AC3E}">
        <p14:creationId xmlns:p14="http://schemas.microsoft.com/office/powerpoint/2010/main" val="166534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Dotazy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7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Děkuji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pozornost</a:t>
            </a:r>
            <a:endParaRPr lang="en-US" dirty="0"/>
          </a:p>
        </p:txBody>
      </p:sp>
      <p:pic>
        <p:nvPicPr>
          <p:cNvPr id="4" name="Content Placeholder 3" descr="IMG_0738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68" r="-76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960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kedlas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 descr="rabbit-fire-and-forg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6048672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7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ync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29" r="-7229"/>
          <a:stretch/>
        </p:blipFill>
        <p:spPr>
          <a:xfrm>
            <a:off x="457200" y="1727200"/>
            <a:ext cx="8215313" cy="4772025"/>
          </a:xfrm>
        </p:spPr>
      </p:pic>
    </p:spTree>
    <p:extLst>
      <p:ext uri="{BB962C8B-B14F-4D97-AF65-F5344CB8AC3E}">
        <p14:creationId xmlns:p14="http://schemas.microsoft.com/office/powerpoint/2010/main" val="87245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Synchronní</a:t>
            </a:r>
            <a:r>
              <a:rPr lang="en-US" dirty="0" smtClean="0"/>
              <a:t> vs. </a:t>
            </a:r>
            <a:r>
              <a:rPr lang="en-US" dirty="0" err="1" smtClean="0"/>
              <a:t>Asynchronní</a:t>
            </a:r>
            <a:endParaRPr lang="en-US" dirty="0"/>
          </a:p>
        </p:txBody>
      </p:sp>
      <p:pic>
        <p:nvPicPr>
          <p:cNvPr id="4" name="Content Placeholder 3" descr="sync-vs-async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04" b="-49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952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co se </a:t>
            </a:r>
            <a:r>
              <a:rPr lang="en-US" dirty="0" err="1" smtClean="0"/>
              <a:t>asynchronnost</a:t>
            </a:r>
            <a:r>
              <a:rPr lang="en-US" dirty="0" smtClean="0"/>
              <a:t> </a:t>
            </a:r>
            <a:r>
              <a:rPr lang="en-US" dirty="0" err="1" smtClean="0"/>
              <a:t>hodí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dlouhotrvající</a:t>
            </a:r>
            <a:r>
              <a:rPr lang="en-US" dirty="0" smtClean="0"/>
              <a:t> </a:t>
            </a:r>
            <a:r>
              <a:rPr lang="en-US" dirty="0" err="1" smtClean="0"/>
              <a:t>procesy</a:t>
            </a:r>
            <a:endParaRPr lang="en-US" dirty="0" smtClean="0"/>
          </a:p>
          <a:p>
            <a:r>
              <a:rPr lang="en-US" dirty="0" err="1" smtClean="0"/>
              <a:t>paralelní</a:t>
            </a:r>
            <a:r>
              <a:rPr lang="en-US" dirty="0" smtClean="0"/>
              <a:t> </a:t>
            </a:r>
            <a:r>
              <a:rPr lang="en-US" dirty="0" err="1" smtClean="0"/>
              <a:t>procesy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on-business-core </a:t>
            </a:r>
            <a:r>
              <a:rPr lang="en-US" dirty="0" err="1" smtClean="0"/>
              <a:t>procesy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emaily</a:t>
            </a:r>
            <a:r>
              <a:rPr lang="en-US" sz="2400" dirty="0" smtClean="0"/>
              <a:t>, </a:t>
            </a:r>
            <a:r>
              <a:rPr lang="en-US" sz="2400" dirty="0" err="1" smtClean="0"/>
              <a:t>notifikace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6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24036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404F66"/>
                </a:solidFill>
              </a:rPr>
              <a:t>AMQP</a:t>
            </a:r>
            <a:r>
              <a:rPr lang="en-US" dirty="0"/>
              <a:t> </a:t>
            </a:r>
            <a:r>
              <a:rPr lang="en-US" dirty="0" smtClean="0"/>
              <a:t>(Advanced </a:t>
            </a:r>
            <a:r>
              <a:rPr lang="en-US" dirty="0"/>
              <a:t>Message </a:t>
            </a:r>
            <a:r>
              <a:rPr lang="en-US" dirty="0" err="1"/>
              <a:t>Queueing</a:t>
            </a:r>
            <a:r>
              <a:rPr lang="en-US" dirty="0"/>
              <a:t> </a:t>
            </a:r>
            <a:r>
              <a:rPr lang="en-US" dirty="0" smtClean="0"/>
              <a:t>Protocol)</a:t>
            </a:r>
          </a:p>
          <a:p>
            <a:pPr lvl="1"/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/>
              <a:t>určený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komunikaci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systémy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404F66"/>
                </a:solidFill>
              </a:rPr>
              <a:t>AMQ broker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systém</a:t>
            </a:r>
            <a:r>
              <a:rPr lang="en-US" dirty="0" smtClean="0"/>
              <a:t> </a:t>
            </a:r>
            <a:r>
              <a:rPr lang="en-US" dirty="0" err="1" smtClean="0"/>
              <a:t>uchovávající</a:t>
            </a:r>
            <a:r>
              <a:rPr lang="en-US" dirty="0" smtClean="0"/>
              <a:t> </a:t>
            </a:r>
            <a:r>
              <a:rPr lang="en-US" dirty="0" err="1" smtClean="0"/>
              <a:t>zprávy</a:t>
            </a:r>
            <a:r>
              <a:rPr lang="en-US" dirty="0" smtClean="0"/>
              <a:t> a </a:t>
            </a:r>
            <a:r>
              <a:rPr lang="en-US" dirty="0" err="1" smtClean="0"/>
              <a:t>zaručující</a:t>
            </a:r>
            <a:r>
              <a:rPr lang="en-US" dirty="0" smtClean="0"/>
              <a:t> </a:t>
            </a:r>
            <a:r>
              <a:rPr lang="en-US" dirty="0" err="1" smtClean="0"/>
              <a:t>jejich</a:t>
            </a:r>
            <a:r>
              <a:rPr lang="en-US" dirty="0" smtClean="0"/>
              <a:t> </a:t>
            </a:r>
            <a:r>
              <a:rPr lang="en-US" dirty="0" err="1"/>
              <a:t>doručení</a:t>
            </a:r>
            <a:r>
              <a:rPr lang="en-US" dirty="0"/>
              <a:t> </a:t>
            </a:r>
            <a:r>
              <a:rPr lang="en-US" dirty="0" smtClean="0"/>
              <a:t>od </a:t>
            </a:r>
            <a:r>
              <a:rPr lang="en-US" dirty="0" err="1" smtClean="0"/>
              <a:t>odesílatele</a:t>
            </a:r>
            <a:r>
              <a:rPr lang="en-US" dirty="0" smtClean="0"/>
              <a:t> </a:t>
            </a:r>
            <a:r>
              <a:rPr lang="en-US" dirty="0"/>
              <a:t>k </a:t>
            </a:r>
            <a:r>
              <a:rPr lang="en-US" dirty="0" err="1"/>
              <a:t>adresátům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RabbitMQ</a:t>
            </a:r>
            <a:endParaRPr lang="en-US" dirty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/>
          </a:p>
          <a:p>
            <a:pPr lvl="1"/>
            <a:r>
              <a:rPr lang="en-US" dirty="0" smtClean="0"/>
              <a:t>Kafka</a:t>
            </a:r>
          </a:p>
          <a:p>
            <a:pPr lvl="1"/>
            <a:r>
              <a:rPr lang="mr-IN" dirty="0" smtClean="0"/>
              <a:t>…</a:t>
            </a:r>
            <a:endParaRPr lang="cs-CZ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6309320"/>
            <a:ext cx="871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04F66"/>
                </a:solidFill>
              </a:rPr>
              <a:t>docker</a:t>
            </a:r>
            <a:r>
              <a:rPr lang="en-US" sz="1400" dirty="0">
                <a:solidFill>
                  <a:srgbClr val="404F66"/>
                </a:solidFill>
              </a:rPr>
              <a:t> run -d --hostname my-rabbit -p 15672:15672 -p 5672:5672 --name my-rabbit rabbitmq:3-management-alpine</a:t>
            </a:r>
          </a:p>
        </p:txBody>
      </p:sp>
      <p:pic>
        <p:nvPicPr>
          <p:cNvPr id="4" name="Picture 3" descr="rabbitmq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32656"/>
            <a:ext cx="3059832" cy="15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1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Message flow</a:t>
            </a:r>
            <a:endParaRPr lang="en-US" dirty="0"/>
          </a:p>
        </p:txBody>
      </p:sp>
      <p:pic>
        <p:nvPicPr>
          <p:cNvPr id="4" name="Content Placeholder 3" descr="hello-world-example-routin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04" t="14213" r="-8904"/>
          <a:stretch/>
        </p:blipFill>
        <p:spPr>
          <a:xfrm>
            <a:off x="-378249" y="2708920"/>
            <a:ext cx="9918801" cy="3384376"/>
          </a:xfrm>
        </p:spPr>
      </p:pic>
      <p:sp>
        <p:nvSpPr>
          <p:cNvPr id="5" name="TextBox 4"/>
          <p:cNvSpPr txBox="1"/>
          <p:nvPr/>
        </p:nvSpPr>
        <p:spPr>
          <a:xfrm>
            <a:off x="1761872" y="25515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9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Enterprise Integration Patterns</a:t>
            </a:r>
            <a:endParaRPr lang="en-US" dirty="0"/>
          </a:p>
        </p:txBody>
      </p:sp>
      <p:pic>
        <p:nvPicPr>
          <p:cNvPr id="4" name="Content Placeholder 3" descr="pattern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3524" b="-1614"/>
          <a:stretch/>
        </p:blipFill>
        <p:spPr>
          <a:xfrm>
            <a:off x="827584" y="2132856"/>
            <a:ext cx="7560840" cy="4643278"/>
          </a:xfrm>
        </p:spPr>
      </p:pic>
      <p:sp>
        <p:nvSpPr>
          <p:cNvPr id="5" name="TextBox 4"/>
          <p:cNvSpPr txBox="1"/>
          <p:nvPr/>
        </p:nvSpPr>
        <p:spPr>
          <a:xfrm>
            <a:off x="5076056" y="6453336"/>
            <a:ext cx="3327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Zdroj</a:t>
            </a:r>
            <a:r>
              <a:rPr lang="en-US" sz="800" dirty="0"/>
              <a:t>: http://</a:t>
            </a:r>
            <a:r>
              <a:rPr lang="en-US" sz="800" dirty="0" err="1"/>
              <a:t>www.enterpriseintegrationpatterns.com</a:t>
            </a:r>
            <a:r>
              <a:rPr lang="en-US" sz="800" dirty="0"/>
              <a:t>/patterns/messaging/</a:t>
            </a:r>
          </a:p>
        </p:txBody>
      </p:sp>
    </p:spTree>
    <p:extLst>
      <p:ext uri="{BB962C8B-B14F-4D97-AF65-F5344CB8AC3E}">
        <p14:creationId xmlns:p14="http://schemas.microsoft.com/office/powerpoint/2010/main" val="243317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714</Words>
  <Application>Microsoft Macintosh PowerPoint</Application>
  <PresentationFormat>On-screen Show (4:3)</PresentationFormat>
  <Paragraphs>127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Asynchronní integrace aplikací RabbitMQ</vt:lpstr>
      <vt:lpstr>Obsah</vt:lpstr>
      <vt:lpstr>https://github.com/kedlas/</vt:lpstr>
      <vt:lpstr>PowerPoint Presentation</vt:lpstr>
      <vt:lpstr>Synchronní vs. Asynchronní</vt:lpstr>
      <vt:lpstr>Na co se asynchronnost hodí?</vt:lpstr>
      <vt:lpstr>PowerPoint Presentation</vt:lpstr>
      <vt:lpstr>Message flow</vt:lpstr>
      <vt:lpstr>Enterprise Integration Patterns</vt:lpstr>
      <vt:lpstr>RabbitMQ spojení</vt:lpstr>
      <vt:lpstr>Vlastnosti zpráv</vt:lpstr>
      <vt:lpstr>Pošli zprávu a zapomeň</vt:lpstr>
      <vt:lpstr>Potvrzování zpráv</vt:lpstr>
      <vt:lpstr>Fronta umrlých zpráv Dead Letter Queue</vt:lpstr>
      <vt:lpstr>Alternativní exchange</vt:lpstr>
      <vt:lpstr>RPC pattern</vt:lpstr>
      <vt:lpstr>API</vt:lpstr>
      <vt:lpstr>Předčítání</vt:lpstr>
      <vt:lpstr>Předbíhání zpráv</vt:lpstr>
      <vt:lpstr>Čas na demo</vt:lpstr>
      <vt:lpstr>Dotazy?</vt:lpstr>
      <vt:lpstr>Děkuji za pozornost</vt:lpstr>
    </vt:vector>
  </TitlesOfParts>
  <Company>Robert Junek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Junek</dc:creator>
  <cp:lastModifiedBy>Tomas Sedlacek</cp:lastModifiedBy>
  <cp:revision>19</cp:revision>
  <dcterms:created xsi:type="dcterms:W3CDTF">2017-03-16T07:49:44Z</dcterms:created>
  <dcterms:modified xsi:type="dcterms:W3CDTF">2017-03-23T17:53:29Z</dcterms:modified>
</cp:coreProperties>
</file>