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9" r:id="rId4"/>
    <p:sldId id="260" r:id="rId5"/>
    <p:sldId id="261" r:id="rId6"/>
    <p:sldId id="265" r:id="rId7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547687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595"/>
  </p:normalViewPr>
  <p:slideViewPr>
    <p:cSldViewPr snapToGrid="0" snapToObjects="1" showGuides="1">
      <p:cViewPr varScale="1">
        <p:scale>
          <a:sx n="51" d="100"/>
          <a:sy n="51" d="100"/>
        </p:scale>
        <p:origin x="618" y="9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8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528967" y="3894038"/>
            <a:ext cx="15198066" cy="13559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1899" y="119734"/>
            <a:ext cx="7292188" cy="8017303"/>
          </a:xfrm>
          <a:prstGeom prst="rect">
            <a:avLst/>
          </a:prstGeom>
          <a:ln w="3175">
            <a:miter lim="400000"/>
          </a:ln>
        </p:spPr>
      </p:pic>
      <p:sp>
        <p:nvSpPr>
          <p:cNvPr id="103" name="Shape 103"/>
          <p:cNvSpPr>
            <a:spLocks noGrp="1"/>
          </p:cNvSpPr>
          <p:nvPr>
            <p:ph type="body" sz="quarter" idx="13" hasCustomPrompt="1"/>
          </p:nvPr>
        </p:nvSpPr>
        <p:spPr>
          <a:xfrm>
            <a:off x="5232343" y="1462166"/>
            <a:ext cx="5791315" cy="5651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04" name="Shape 10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956733" y="2047741"/>
            <a:ext cx="14342534" cy="5640946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object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46" name="Shape 46"/>
          <p:cNvSpPr>
            <a:spLocks noGrp="1"/>
          </p:cNvSpPr>
          <p:nvPr>
            <p:ph idx="3" hasCustomPrompt="1"/>
          </p:nvPr>
        </p:nvSpPr>
        <p:spPr>
          <a:xfrm>
            <a:off x="520831" y="1863296"/>
            <a:ext cx="7434261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Shape 46"/>
          <p:cNvSpPr>
            <a:spLocks noGrp="1"/>
          </p:cNvSpPr>
          <p:nvPr>
            <p:ph idx="10" hasCustomPrompt="1"/>
          </p:nvPr>
        </p:nvSpPr>
        <p:spPr>
          <a:xfrm>
            <a:off x="8289002" y="1863296"/>
            <a:ext cx="7446167" cy="5475818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Drop</a:t>
            </a:r>
            <a:r>
              <a:rPr lang="es-ES_tradnl" dirty="0" smtClean="0"/>
              <a:t> and </a:t>
            </a:r>
            <a:r>
              <a:rPr lang="es-ES_tradnl" dirty="0" err="1" smtClean="0"/>
              <a:t>image</a:t>
            </a:r>
            <a:r>
              <a:rPr lang="es-ES_tradnl" dirty="0" smtClean="0"/>
              <a:t>, </a:t>
            </a:r>
            <a:r>
              <a:rPr lang="es-ES_tradnl" dirty="0" err="1" smtClean="0"/>
              <a:t>object</a:t>
            </a:r>
            <a:r>
              <a:rPr lang="es-ES_tradnl" dirty="0" smtClean="0"/>
              <a:t>, </a:t>
            </a:r>
            <a:r>
              <a:rPr lang="es-ES_tradnl" dirty="0" err="1" smtClean="0"/>
              <a:t>movie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phics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idx="3" hasCustomPrompt="1"/>
          </p:nvPr>
        </p:nvSpPr>
        <p:spPr>
          <a:xfrm>
            <a:off x="512696" y="496358"/>
            <a:ext cx="15230608" cy="7111472"/>
          </a:xfrm>
          <a:prstGeom prst="rect">
            <a:avLst/>
          </a:prstGeom>
        </p:spPr>
        <p:txBody>
          <a:bodyPr anchor="ctr"/>
          <a:lstStyle>
            <a:lvl1pPr algn="ctr">
              <a:defRPr baseline="0"/>
            </a:lvl1pPr>
          </a:lstStyle>
          <a:p>
            <a:pPr marL="0" lvl="0" indent="0">
              <a:spcBef>
                <a:spcPts val="500"/>
              </a:spcBef>
              <a:buSzTx/>
              <a:buNone/>
              <a:defRPr sz="36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r>
              <a:rPr lang="es-ES_tradnl" dirty="0" smtClean="0"/>
              <a:t> a </a:t>
            </a:r>
            <a:r>
              <a:rPr lang="es-ES_tradnl" dirty="0" err="1" smtClean="0"/>
              <a:t>photo</a:t>
            </a:r>
            <a:r>
              <a:rPr lang="es-ES_tradnl" dirty="0" smtClean="0"/>
              <a:t>, video, </a:t>
            </a:r>
            <a:r>
              <a:rPr lang="es-ES_tradnl" dirty="0" err="1" smtClean="0"/>
              <a:t>graphic</a:t>
            </a:r>
            <a:r>
              <a:rPr lang="is-IS" dirty="0" smtClean="0"/>
              <a:t>…</a:t>
            </a:r>
            <a:endParaRPr lang="es-ES_tradnl" dirty="0" smtClean="0"/>
          </a:p>
        </p:txBody>
      </p:sp>
      <p:sp>
        <p:nvSpPr>
          <p:cNvPr id="133" name="Shape 13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sz="quarter" idx="13" hasCustomPrompt="1"/>
          </p:nvPr>
        </p:nvSpPr>
        <p:spPr>
          <a:xfrm>
            <a:off x="874328" y="5989281"/>
            <a:ext cx="14444864" cy="71999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3800"/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123" name="Shape 12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CACCCE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8" name="Shape 45"/>
          <p:cNvSpPr>
            <a:spLocks noGrp="1"/>
          </p:cNvSpPr>
          <p:nvPr>
            <p:ph type="title" hasCustomPrompt="1"/>
          </p:nvPr>
        </p:nvSpPr>
        <p:spPr>
          <a:xfrm>
            <a:off x="874327" y="1125557"/>
            <a:ext cx="14444865" cy="471648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5700" b="0" i="1"/>
            </a:lvl1pPr>
          </a:lstStyle>
          <a:p>
            <a:r>
              <a:rPr lang="es-ES_tradnl" dirty="0" smtClean="0"/>
              <a:t>Clic to </a:t>
            </a:r>
            <a:r>
              <a:rPr lang="es-ES_tradnl" dirty="0" err="1" smtClean="0"/>
              <a:t>edit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(centered)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528967" y="4774571"/>
            <a:ext cx="15198066" cy="135592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21" name="Shape 21"/>
          <p:cNvSpPr>
            <a:spLocks noGrp="1"/>
          </p:cNvSpPr>
          <p:nvPr>
            <p:ph type="pic" sz="quarter" idx="13" hasCustomPrompt="1"/>
          </p:nvPr>
        </p:nvSpPr>
        <p:spPr>
          <a:xfrm>
            <a:off x="7002396" y="2574792"/>
            <a:ext cx="2251208" cy="22512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imag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sz="quarter" idx="13" hasCustomPrompt="1"/>
          </p:nvPr>
        </p:nvSpPr>
        <p:spPr>
          <a:xfrm>
            <a:off x="5813606" y="2257606"/>
            <a:ext cx="4628788" cy="46287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Shape 74"/>
          <p:cNvSpPr>
            <a:spLocks noGrp="1"/>
          </p:cNvSpPr>
          <p:nvPr>
            <p:ph type="body" idx="10" hasCustomPrompt="1"/>
          </p:nvPr>
        </p:nvSpPr>
        <p:spPr>
          <a:xfrm>
            <a:off x="8289002" y="2523264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" name="Shape 74"/>
          <p:cNvSpPr>
            <a:spLocks noGrp="1"/>
          </p:cNvSpPr>
          <p:nvPr>
            <p:ph type="body" idx="11" hasCustomPrompt="1"/>
          </p:nvPr>
        </p:nvSpPr>
        <p:spPr>
          <a:xfrm>
            <a:off x="757660" y="2523263"/>
            <a:ext cx="7197432" cy="5092867"/>
          </a:xfrm>
          <a:prstGeom prst="rect">
            <a:avLst/>
          </a:prstGeom>
        </p:spPr>
        <p:txBody>
          <a:bodyPr numCol="1" spcCol="721346"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l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 hasCustomPrompt="1"/>
          </p:nvPr>
        </p:nvSpPr>
        <p:spPr>
          <a:xfrm>
            <a:off x="1274960" y="323968"/>
            <a:ext cx="14431964" cy="7297851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ulle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pic" sz="quarter" idx="13" hasCustomPrompt="1"/>
          </p:nvPr>
        </p:nvSpPr>
        <p:spPr>
          <a:xfrm>
            <a:off x="11363986" y="2388195"/>
            <a:ext cx="4367610" cy="4367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es-ES_tradnl" dirty="0" err="1" smtClean="0"/>
              <a:t>Drop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image</a:t>
            </a:r>
            <a:endParaRPr dirty="0"/>
          </a:p>
        </p:txBody>
      </p:sp>
      <p:sp>
        <p:nvSpPr>
          <p:cNvPr id="65" name="Shape 65"/>
          <p:cNvSpPr>
            <a:spLocks noGrp="1"/>
          </p:cNvSpPr>
          <p:nvPr>
            <p:ph type="body" sz="half" idx="1" hasCustomPrompt="1"/>
          </p:nvPr>
        </p:nvSpPr>
        <p:spPr>
          <a:xfrm>
            <a:off x="1275291" y="2523529"/>
            <a:ext cx="9810751" cy="5094256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/>
          <a:lstStyle>
            <a:lvl1pPr marL="742950" indent="-742950">
              <a:buSzTx/>
              <a:buFont typeface="+mj-lt"/>
              <a:buAutoNum type="arabicPeriod"/>
              <a:defRPr baseline="0"/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 </a:t>
            </a:r>
          </a:p>
          <a:p>
            <a:pPr lvl="0"/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113" name="Shape 113"/>
          <p:cNvSpPr>
            <a:spLocks noGrp="1"/>
          </p:cNvSpPr>
          <p:nvPr>
            <p:ph type="body" idx="1" hasCustomPrompt="1"/>
          </p:nvPr>
        </p:nvSpPr>
        <p:spPr>
          <a:xfrm>
            <a:off x="1275291" y="2519164"/>
            <a:ext cx="14452336" cy="5089790"/>
          </a:xfrm>
          <a:prstGeom prst="rect">
            <a:avLst/>
          </a:prstGeom>
        </p:spPr>
        <p:txBody>
          <a:bodyPr>
            <a:normAutofit/>
          </a:bodyPr>
          <a:lstStyle>
            <a:lvl1pPr marL="742950" indent="-742950">
              <a:buSzTx/>
              <a:buFont typeface="+mj-lt"/>
              <a:buAutoNum type="arabicPeriod"/>
              <a:defRPr sz="3000" baseline="0">
                <a:latin typeface="Courier New" charset="0"/>
              </a:defRPr>
            </a:lvl1pPr>
            <a:lvl2pPr marL="1060450" marR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+mj-lt"/>
              <a:buAutoNum type="arabicPeriod"/>
              <a:tabLst/>
              <a:defRPr/>
            </a:lvl2pPr>
            <a:lvl3pPr marL="742950" indent="-742950">
              <a:buSzTx/>
              <a:buFont typeface="+mj-lt"/>
              <a:buAutoNum type="arabicPeriod"/>
              <a:defRPr/>
            </a:lvl3pPr>
            <a:lvl4pPr marL="742950" indent="-742950">
              <a:buSzTx/>
              <a:buFont typeface="+mj-lt"/>
              <a:buAutoNum type="arabicPeriod"/>
              <a:defRPr/>
            </a:lvl4pPr>
            <a:lvl5pPr marL="742950" indent="-742950">
              <a:buSzTx/>
              <a:buFont typeface="+mj-lt"/>
              <a:buAutoNum type="arabicPeriod"/>
              <a:defRPr/>
            </a:lvl5pPr>
          </a:lstStyle>
          <a:p>
            <a:pPr marL="742950" marR="0" lvl="0" indent="-74295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ullets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half" idx="1" hasCustomPrompt="1"/>
          </p:nvPr>
        </p:nvSpPr>
        <p:spPr>
          <a:xfrm>
            <a:off x="1258358" y="2522338"/>
            <a:ext cx="9324049" cy="5096703"/>
          </a:xfrm>
          <a:prstGeom prst="rect">
            <a:avLst/>
          </a:prstGeom>
        </p:spPr>
        <p:txBody>
          <a:bodyPr/>
          <a:lstStyle>
            <a:lvl2pPr marL="635000" marR="0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lvl2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1</a:t>
            </a:r>
          </a:p>
          <a:p>
            <a:pPr marL="635000" marR="0" lvl="1" indent="-317500" algn="l" defTabSz="54768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Tx/>
              <a:buChar char="•"/>
              <a:tabLst/>
              <a:defRPr/>
            </a:pPr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pPr lvl="2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3</a:t>
            </a:r>
          </a:p>
          <a:p>
            <a:pPr lvl="3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4</a:t>
            </a:r>
          </a:p>
          <a:p>
            <a:pPr lvl="4"/>
            <a:r>
              <a:rPr lang="es-ES_tradnl" dirty="0" smtClean="0"/>
              <a:t>Text </a:t>
            </a:r>
            <a:r>
              <a:rPr lang="es-ES_tradnl" dirty="0" err="1" smtClean="0"/>
              <a:t>level</a:t>
            </a:r>
            <a:r>
              <a:rPr lang="es-ES_tradnl" dirty="0" smtClean="0"/>
              <a:t> 5</a:t>
            </a:r>
            <a:endParaRPr lang="es-ES_tradnl" dirty="0"/>
          </a:p>
        </p:txBody>
      </p:sp>
      <p:pic>
        <p:nvPicPr>
          <p:cNvPr id="92" name="Not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9205" y="1817703"/>
            <a:ext cx="5668677" cy="6232355"/>
          </a:xfrm>
          <a:prstGeom prst="rect">
            <a:avLst/>
          </a:prstGeom>
          <a:ln w="3175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body" sz="quarter" idx="13" hasCustomPrompt="1"/>
          </p:nvPr>
        </p:nvSpPr>
        <p:spPr>
          <a:xfrm>
            <a:off x="11231388" y="2994025"/>
            <a:ext cx="4224200" cy="5651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500"/>
              </a:spcBef>
              <a:buSzTx/>
              <a:buNone/>
              <a:defRPr sz="3000" i="1" baseline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defRPr>
            </a:lvl1pPr>
          </a:lstStyle>
          <a:p>
            <a:pPr lvl="0"/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lang="es-ES_tradnl" dirty="0" smtClean="0"/>
          </a:p>
        </p:txBody>
      </p:sp>
      <p:sp>
        <p:nvSpPr>
          <p:cNvPr id="94" name="Shape 94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0DC"/>
            </a:gs>
            <a:gs pos="100000">
              <a:srgbClr val="0077B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4960" y="2591745"/>
            <a:ext cx="14431964" cy="50300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>
            <a:normAutofit/>
          </a:bodyPr>
          <a:lstStyle>
            <a:lvl2pPr marL="635000" indent="-317500">
              <a:buClr>
                <a:srgbClr val="FFFFFF"/>
              </a:buClr>
              <a:buSzPct val="100000"/>
            </a:lvl2pPr>
            <a:lvl4pPr marL="1270000" indent="-317500">
              <a:buSzPct val="100000"/>
            </a:lvl4pPr>
            <a:lvl5pPr marL="1587500" indent="-317500">
              <a:buSzPct val="100000"/>
            </a:lvl5pPr>
          </a:lstStyle>
          <a:p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dirty="0" smtClean="0"/>
              <a:t>1</a:t>
            </a:r>
            <a:endParaRPr dirty="0"/>
          </a:p>
          <a:p>
            <a:pPr lvl="1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2</a:t>
            </a:r>
          </a:p>
          <a:p>
            <a:pPr lvl="2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3</a:t>
            </a:r>
          </a:p>
          <a:p>
            <a:pPr lvl="3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4</a:t>
            </a:r>
          </a:p>
          <a:p>
            <a:pPr lvl="4"/>
            <a:r>
              <a:rPr lang="es-ES" dirty="0" smtClean="0"/>
              <a:t>Text </a:t>
            </a:r>
            <a:r>
              <a:rPr lang="es-ES" dirty="0" err="1" smtClean="0"/>
              <a:t>level</a:t>
            </a:r>
            <a:r>
              <a:rPr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Shape 3"/>
          <p:cNvSpPr/>
          <p:nvPr/>
        </p:nvSpPr>
        <p:spPr>
          <a:xfrm>
            <a:off x="1322" y="7898143"/>
            <a:ext cx="16253355" cy="1259351"/>
          </a:xfrm>
          <a:prstGeom prst="rect">
            <a:avLst/>
          </a:prstGeom>
          <a:solidFill>
            <a:srgbClr val="86888A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47625" tIns="47625" rIns="47625" bIns="47625" anchor="ctr"/>
          <a:lstStyle/>
          <a:p>
            <a:pPr algn="ctr">
              <a:spcBef>
                <a:spcPts val="0"/>
              </a:spcBef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20831" y="507371"/>
            <a:ext cx="15214338" cy="13559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7625" tIns="47625" rIns="47625" bIns="47625" anchor="ctr">
            <a:normAutofit/>
          </a:bodyPr>
          <a:lstStyle/>
          <a:p>
            <a:r>
              <a:rPr lang="es-ES_tradnl" dirty="0" smtClean="0"/>
              <a:t>Clic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955092" y="8673703"/>
            <a:ext cx="333910" cy="336551"/>
          </a:xfrm>
          <a:prstGeom prst="rect">
            <a:avLst/>
          </a:prstGeom>
          <a:ln w="3175">
            <a:miter lim="400000"/>
          </a:ln>
        </p:spPr>
        <p:txBody>
          <a:bodyPr wrap="none" lIns="47625" tIns="47625" rIns="47625" bIns="47625">
            <a:spAutoFit/>
          </a:bodyPr>
          <a:lstStyle>
            <a:lvl1pPr algn="ctr">
              <a:spcBef>
                <a:spcPts val="0"/>
              </a:spcBef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5" r:id="rId6"/>
    <p:sldLayoutId id="2147483660" r:id="rId7"/>
    <p:sldLayoutId id="2147483664" r:id="rId8"/>
    <p:sldLayoutId id="2147483658" r:id="rId9"/>
    <p:sldLayoutId id="2147483659" r:id="rId10"/>
    <p:sldLayoutId id="2147483653" r:id="rId11"/>
    <p:sldLayoutId id="2147483665" r:id="rId12"/>
    <p:sldLayoutId id="2147483662" r:id="rId13"/>
    <p:sldLayoutId id="2147483661" r:id="rId14"/>
    <p:sldLayoutId id="2147483652" r:id="rId15"/>
    <p:sldLayoutId id="214748366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marR="0" indent="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17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938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952500" marR="0" indent="-317500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827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271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716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60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6053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49888" marR="0" indent="-493888" algn="l" defTabSz="547687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476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3848237"/>
            <a:ext cx="9810751" cy="3279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Recepción de entradas del usuario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Sentencias preparadas</a:t>
            </a:r>
            <a:endParaRPr lang="es-ES" dirty="0"/>
          </a:p>
          <a:p>
            <a:pPr marL="260350" indent="-260350" defTabSz="449103">
              <a:spcBef>
                <a:spcPts val="800"/>
              </a:spcBef>
              <a:defRPr sz="3280"/>
            </a:pP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HTML </a:t>
            </a:r>
            <a:r>
              <a:rPr lang="es-ES" dirty="0" err="1" smtClean="0"/>
              <a:t>Injection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275291" y="3848237"/>
            <a:ext cx="9810751" cy="3279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Aplicaciones SPA</a:t>
            </a:r>
          </a:p>
          <a:p>
            <a:pPr marL="260350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Filtrado de entradas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1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Contraseñas planas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MD5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Rainbow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endParaRPr lang="es-ES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mtClean="0"/>
              <a:t>Salt</a:t>
            </a:r>
            <a:endParaRPr lang="es-ES" dirty="0" smtClean="0"/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password_hash</a:t>
            </a:r>
            <a:r>
              <a:rPr lang="es-ES" dirty="0" smtClean="0"/>
              <a:t>() y </a:t>
            </a:r>
            <a:r>
              <a:rPr lang="es-ES" dirty="0" err="1" smtClean="0"/>
              <a:t>password_verify</a:t>
            </a:r>
            <a:r>
              <a:rPr lang="es-ES" dirty="0" smtClean="0"/>
              <a:t>()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050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Autenticación por fuerza bruta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smtClean="0"/>
              <a:t>Bloqueo de intentos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dirty="0" err="1" smtClean="0"/>
              <a:t>Captcha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04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Revelación del código fuente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Error de módulo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Cuidado de integridad de datos</a:t>
            </a:r>
          </a:p>
        </p:txBody>
      </p:sp>
    </p:spTree>
    <p:extLst>
      <p:ext uri="{BB962C8B-B14F-4D97-AF65-F5344CB8AC3E}">
        <p14:creationId xmlns:p14="http://schemas.microsoft.com/office/powerpoint/2010/main" val="1815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 smtClean="0"/>
              <a:t>Inclusión remota</a:t>
            </a:r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Exposición de la infraestructura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Error de código</a:t>
            </a:r>
          </a:p>
          <a:p>
            <a:pPr marL="577850" lvl="1" indent="-260350" defTabSz="449103">
              <a:spcBef>
                <a:spcPts val="800"/>
              </a:spcBef>
              <a:defRPr sz="3280"/>
            </a:pPr>
            <a:r>
              <a:rPr lang="es-ES" sz="3280" dirty="0" smtClean="0"/>
              <a:t>Error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1636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uiExpand="1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inkedIn_Slides_1.2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ción1" id="{80306BA4-0DA6-454F-AE5F-CD1A5D9331EE}" vid="{BE1C7778-AC0B-B649-A244-9EE5666B8F5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5476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l" defTabSz="547687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video2brain PPT template 1.2</Template>
  <TotalTime>0</TotalTime>
  <Words>59</Words>
  <Application>Microsoft Office PowerPoint</Application>
  <PresentationFormat>Personalizado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Gill Sans</vt:lpstr>
      <vt:lpstr>Helvetica Light</vt:lpstr>
      <vt:lpstr>Helvetica Neue</vt:lpstr>
      <vt:lpstr>LinkedIn_Slides_1.2</vt:lpstr>
      <vt:lpstr>SQL Injection</vt:lpstr>
      <vt:lpstr>HTML Injection</vt:lpstr>
      <vt:lpstr>Contraseñas planas</vt:lpstr>
      <vt:lpstr>Autenticación por fuerza bruta</vt:lpstr>
      <vt:lpstr>Revelación del código fuente</vt:lpstr>
      <vt:lpstr>Inclusión remota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Mejoras en PHP7</dc:title>
  <dc:creator>Microsoft Office User</dc:creator>
  <cp:lastModifiedBy>Trainer Trainer</cp:lastModifiedBy>
  <cp:revision>26</cp:revision>
  <dcterms:created xsi:type="dcterms:W3CDTF">2016-02-29T10:11:45Z</dcterms:created>
  <dcterms:modified xsi:type="dcterms:W3CDTF">2016-03-06T16:09:42Z</dcterms:modified>
</cp:coreProperties>
</file>