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2" r:id="rId8"/>
    <p:sldId id="261" r:id="rId9"/>
    <p:sldId id="271" r:id="rId10"/>
    <p:sldId id="262" r:id="rId11"/>
    <p:sldId id="267" r:id="rId12"/>
    <p:sldId id="269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2"/>
    <p:restoredTop sz="96327"/>
  </p:normalViewPr>
  <p:slideViewPr>
    <p:cSldViewPr snapToGrid="0" snapToObjects="1">
      <p:cViewPr varScale="1">
        <p:scale>
          <a:sx n="181" d="100"/>
          <a:sy n="181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87C-426C-9844-ADE9-73B5664C1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Modulatory effects of inhibition on persistent activity in a cortical microcircuit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A55B-42BD-384A-BE36-2094588E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52669"/>
          </a:xfrm>
        </p:spPr>
        <p:txBody>
          <a:bodyPr>
            <a:normAutofit/>
          </a:bodyPr>
          <a:lstStyle/>
          <a:p>
            <a:r>
              <a:rPr lang="en-US" sz="2000" dirty="0"/>
              <a:t>Konstantoudaki et al.</a:t>
            </a:r>
          </a:p>
          <a:p>
            <a:endParaRPr lang="en-US" dirty="0"/>
          </a:p>
          <a:p>
            <a:r>
              <a:rPr lang="en-US" dirty="0"/>
              <a:t>Katherine Doxey and Sydney Leaman</a:t>
            </a:r>
          </a:p>
        </p:txBody>
      </p:sp>
    </p:spTree>
    <p:extLst>
      <p:ext uri="{BB962C8B-B14F-4D97-AF65-F5344CB8AC3E}">
        <p14:creationId xmlns:p14="http://schemas.microsoft.com/office/powerpoint/2010/main" val="27907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7928-B96B-AF43-BC80-4766FA19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F5E-078B-6F4B-9D66-19644C6C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what level of inhibition results in stopping of persistent activity</a:t>
            </a:r>
          </a:p>
          <a:p>
            <a:pPr lvl="1"/>
            <a:r>
              <a:rPr lang="en-US" dirty="0" err="1"/>
              <a:t>GABAa</a:t>
            </a:r>
            <a:r>
              <a:rPr lang="en-US" dirty="0"/>
              <a:t> and </a:t>
            </a:r>
            <a:r>
              <a:rPr lang="en-US" dirty="0" err="1"/>
              <a:t>GABAb</a:t>
            </a:r>
            <a:r>
              <a:rPr lang="en-US" dirty="0"/>
              <a:t> gain</a:t>
            </a:r>
          </a:p>
          <a:p>
            <a:pPr lvl="1"/>
            <a:r>
              <a:rPr lang="en-US" dirty="0" err="1"/>
              <a:t>GABAa</a:t>
            </a:r>
            <a:r>
              <a:rPr lang="en-US" dirty="0"/>
              <a:t> and </a:t>
            </a:r>
            <a:r>
              <a:rPr lang="en-US" dirty="0" err="1"/>
              <a:t>GABAb</a:t>
            </a:r>
            <a:r>
              <a:rPr lang="en-US" dirty="0"/>
              <a:t> synapses per connection</a:t>
            </a:r>
          </a:p>
          <a:p>
            <a:pPr lvl="1"/>
            <a:r>
              <a:rPr lang="en-US" dirty="0"/>
              <a:t>number of FS cells</a:t>
            </a:r>
          </a:p>
          <a:p>
            <a:r>
              <a:rPr lang="en-US" dirty="0" err="1"/>
              <a:t>GABAb</a:t>
            </a:r>
            <a:r>
              <a:rPr lang="en-US" dirty="0"/>
              <a:t> synapses/connections have biggest influence on network</a:t>
            </a:r>
          </a:p>
          <a:p>
            <a:r>
              <a:rPr lang="en-US" dirty="0"/>
              <a:t>three activities (??) observed</a:t>
            </a:r>
          </a:p>
          <a:p>
            <a:pPr lvl="1"/>
            <a:r>
              <a:rPr lang="en-US" dirty="0"/>
              <a:t>recurrent firing</a:t>
            </a:r>
          </a:p>
          <a:p>
            <a:pPr lvl="1"/>
            <a:r>
              <a:rPr lang="en-US" dirty="0"/>
              <a:t>fire only with stimulus</a:t>
            </a:r>
          </a:p>
          <a:p>
            <a:pPr lvl="1"/>
            <a:r>
              <a:rPr lang="en-US" dirty="0"/>
              <a:t>inhibition too high for firing beyond initial spike</a:t>
            </a:r>
          </a:p>
        </p:txBody>
      </p:sp>
    </p:spTree>
    <p:extLst>
      <p:ext uri="{BB962C8B-B14F-4D97-AF65-F5344CB8AC3E}">
        <p14:creationId xmlns:p14="http://schemas.microsoft.com/office/powerpoint/2010/main" val="219513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Threshold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 err="1"/>
              <a:t>GABAa</a:t>
            </a:r>
            <a:r>
              <a:rPr lang="en-US" sz="2400" dirty="0"/>
              <a:t> synaptic weight &gt; 1,000,000x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8ECE8-3058-B648-9340-6AD23D6EF207}"/>
              </a:ext>
            </a:extLst>
          </p:cNvPr>
          <p:cNvSpPr txBox="1"/>
          <p:nvPr/>
        </p:nvSpPr>
        <p:spPr>
          <a:xfrm>
            <a:off x="7223760" y="507076"/>
            <a:ext cx="3923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RASTER OR VOLTAGE TRACE?</a:t>
            </a:r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2355E529-EC2B-8F48-9679-1D323E524E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67303" y="2171700"/>
            <a:ext cx="5052578" cy="4042063"/>
          </a:xfrm>
        </p:spPr>
      </p:pic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C9199D86-5A38-1B47-87FA-05AEF80FA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007" y="2166504"/>
            <a:ext cx="5052578" cy="4042063"/>
          </a:xfr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GABAb</a:t>
            </a:r>
            <a:r>
              <a:rPr lang="en-US" sz="2400" dirty="0"/>
              <a:t> synaptic weight = 10-11x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Synapses per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 err="1"/>
              <a:t>GABAa</a:t>
            </a:r>
            <a:r>
              <a:rPr lang="en-US" sz="2400" dirty="0"/>
              <a:t> </a:t>
            </a:r>
            <a:r>
              <a:rPr lang="en-US" sz="2400" dirty="0" err="1"/>
              <a:t>synsPerConn</a:t>
            </a:r>
            <a:r>
              <a:rPr lang="en-US" sz="2400" dirty="0"/>
              <a:t> &gt; +1,000</a:t>
            </a:r>
          </a:p>
          <a:p>
            <a:endParaRPr lang="en-US" sz="24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GABAb</a:t>
            </a:r>
            <a:r>
              <a:rPr lang="en-US" sz="2400" dirty="0"/>
              <a:t> </a:t>
            </a:r>
            <a:r>
              <a:rPr lang="en-US" sz="2400" dirty="0" err="1"/>
              <a:t>synsPerConn</a:t>
            </a:r>
            <a:r>
              <a:rPr lang="en-US" sz="2400" dirty="0"/>
              <a:t> = +137-140</a:t>
            </a:r>
          </a:p>
          <a:p>
            <a:pPr algn="ctr"/>
            <a:endParaRPr lang="en-US" sz="2400" dirty="0"/>
          </a:p>
        </p:txBody>
      </p:sp>
      <p:pic>
        <p:nvPicPr>
          <p:cNvPr id="12" name="Content Placeholder 13" descr="Timeline&#10;&#10;Description automatically generated">
            <a:extLst>
              <a:ext uri="{FF2B5EF4-FFF2-40B4-BE49-F238E27FC236}">
                <a16:creationId xmlns:a16="http://schemas.microsoft.com/office/drawing/2014/main" id="{501CE37F-5D0F-6349-B8ED-8A472694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66" y="2166504"/>
            <a:ext cx="5052060" cy="404164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6EAC45-1122-6F47-B866-6BD258A1B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DB17B6F2-E531-3141-9FE2-E3796ACC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2" y="2166504"/>
            <a:ext cx="505206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1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FS Cells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/>
              <a:t>31</a:t>
            </a:r>
          </a:p>
          <a:p>
            <a:endParaRPr lang="en-US" sz="24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124</a:t>
            </a:r>
          </a:p>
          <a:p>
            <a:pPr algn="ctr"/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DF7131-220B-F742-BAF8-FB30BFF0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0" y="2166504"/>
            <a:ext cx="5052060" cy="404164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1D22930-B7A5-2749-93B3-3769EA54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66" y="2157152"/>
            <a:ext cx="505206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97B0-57D4-1C4C-A7DA-1EC5AF59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Unexplored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8336-D689-A842-AC6A-BA11D3C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</a:t>
            </a:r>
          </a:p>
          <a:p>
            <a:pPr lvl="1"/>
            <a:r>
              <a:rPr lang="en-US" dirty="0"/>
              <a:t>adding different types of interneurons </a:t>
            </a:r>
          </a:p>
          <a:p>
            <a:pPr lvl="1"/>
            <a:r>
              <a:rPr lang="en-US" dirty="0"/>
              <a:t>creating different connections</a:t>
            </a:r>
          </a:p>
          <a:p>
            <a:r>
              <a:rPr lang="en-US" dirty="0"/>
              <a:t>does the spiking return at some point after the persistent activity is stopped</a:t>
            </a:r>
          </a:p>
        </p:txBody>
      </p:sp>
    </p:spTree>
    <p:extLst>
      <p:ext uri="{BB962C8B-B14F-4D97-AF65-F5344CB8AC3E}">
        <p14:creationId xmlns:p14="http://schemas.microsoft.com/office/powerpoint/2010/main" val="298449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F249-A134-6D4C-93D8-07F1012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5E53-FC56-9A4A-807B-BEE925FC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electrophysiology of cell types outside of network</a:t>
            </a:r>
          </a:p>
          <a:p>
            <a:r>
              <a:rPr lang="en-US" dirty="0"/>
              <a:t>compare model files and parameters to published paper</a:t>
            </a:r>
          </a:p>
          <a:p>
            <a:r>
              <a:rPr lang="en-US" dirty="0"/>
              <a:t>models can always be improved or made more realistic</a:t>
            </a:r>
          </a:p>
          <a:p>
            <a:r>
              <a:rPr lang="en-US" dirty="0"/>
              <a:t>one parameter off can drastically alter dynamics</a:t>
            </a:r>
          </a:p>
        </p:txBody>
      </p:sp>
    </p:spTree>
    <p:extLst>
      <p:ext uri="{BB962C8B-B14F-4D97-AF65-F5344CB8AC3E}">
        <p14:creationId xmlns:p14="http://schemas.microsoft.com/office/powerpoint/2010/main" val="290215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EE1-A512-8140-A971-2ADF23C3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B98-F8B3-954A-8B55-FBAD49FB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of inhibition</a:t>
            </a:r>
          </a:p>
          <a:p>
            <a:r>
              <a:rPr lang="en-US" dirty="0"/>
              <a:t>complete process of converting a model in NetPyNE</a:t>
            </a:r>
          </a:p>
          <a:p>
            <a:r>
              <a:rPr lang="en-US" dirty="0"/>
              <a:t>small enough computationally</a:t>
            </a:r>
          </a:p>
          <a:p>
            <a:r>
              <a:rPr lang="en-US" dirty="0"/>
              <a:t>focus on biologically realistic connectivity and electrophysiology instead of morphology</a:t>
            </a:r>
          </a:p>
        </p:txBody>
      </p:sp>
    </p:spTree>
    <p:extLst>
      <p:ext uri="{BB962C8B-B14F-4D97-AF65-F5344CB8AC3E}">
        <p14:creationId xmlns:p14="http://schemas.microsoft.com/office/powerpoint/2010/main" val="275857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8993-2F9F-4A45-A8C8-CC5BBDB2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Original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EB8-D2AC-6E47-A0E2-7EA5308C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57946" cy="3581400"/>
          </a:xfrm>
        </p:spPr>
        <p:txBody>
          <a:bodyPr>
            <a:normAutofit/>
          </a:bodyPr>
          <a:lstStyle/>
          <a:p>
            <a:r>
              <a:rPr lang="en-US" sz="1400" dirty="0"/>
              <a:t>“computational approach to study how changes in the excitation/inhibition balance in a prefrontal cortex microcircuit model affect the properties of </a:t>
            </a:r>
            <a:r>
              <a:rPr lang="en-US" sz="1400" u="sng" dirty="0"/>
              <a:t>persistent activity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firing that persists after the triggering stimulus disappears</a:t>
            </a:r>
          </a:p>
          <a:p>
            <a:r>
              <a:rPr lang="en-US" sz="1400" dirty="0"/>
              <a:t>16 pyramidal neurons and 2 fast-spiking (FS), 1 regular-spiking (RS), and 1 irregular-spiking (IS) interneurons</a:t>
            </a:r>
          </a:p>
          <a:p>
            <a:r>
              <a:rPr lang="en-US" sz="1400" dirty="0"/>
              <a:t>in NEURON</a:t>
            </a:r>
          </a:p>
          <a:p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3126A3-CEC8-294D-A1B3-5A0F4D0C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026" y="645106"/>
            <a:ext cx="5874771" cy="55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97780-65D8-CB46-A972-A8ACEC75F79C}"/>
              </a:ext>
            </a:extLst>
          </p:cNvPr>
          <p:cNvSpPr txBox="1"/>
          <p:nvPr/>
        </p:nvSpPr>
        <p:spPr>
          <a:xfrm>
            <a:off x="5528026" y="6349429"/>
            <a:ext cx="587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</p:spTree>
    <p:extLst>
      <p:ext uri="{BB962C8B-B14F-4D97-AF65-F5344CB8AC3E}">
        <p14:creationId xmlns:p14="http://schemas.microsoft.com/office/powerpoint/2010/main" val="15397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D250-790F-4E4B-AE14-6A26D0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92686" cy="1485900"/>
          </a:xfrm>
        </p:spPr>
        <p:txBody>
          <a:bodyPr>
            <a:normAutofit/>
          </a:bodyPr>
          <a:lstStyle/>
          <a:p>
            <a:r>
              <a:rPr lang="en-US" dirty="0"/>
              <a:t>Gaps 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EEB-B345-4C47-8EFB-D3CB7A3F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592687" cy="3581400"/>
          </a:xfrm>
        </p:spPr>
        <p:txBody>
          <a:bodyPr>
            <a:normAutofit/>
          </a:bodyPr>
          <a:lstStyle/>
          <a:p>
            <a:r>
              <a:rPr lang="en-US" sz="1400" i="1" dirty="0"/>
              <a:t>hoc</a:t>
            </a:r>
            <a:r>
              <a:rPr lang="en-US" sz="1400" dirty="0"/>
              <a:t> and </a:t>
            </a:r>
            <a:r>
              <a:rPr lang="en-US" sz="1400" i="1" dirty="0"/>
              <a:t>mod </a:t>
            </a:r>
            <a:r>
              <a:rPr lang="en-US" sz="1400" dirty="0"/>
              <a:t>files from ModelDB did not match model parameters from paper</a:t>
            </a:r>
          </a:p>
          <a:p>
            <a:pPr lvl="1"/>
            <a:r>
              <a:rPr lang="en-US" sz="1400" dirty="0"/>
              <a:t>soma resting potential</a:t>
            </a:r>
          </a:p>
          <a:p>
            <a:r>
              <a:rPr lang="en-US" sz="1400" i="0" dirty="0"/>
              <a:t>no feedback from other cortical areas</a:t>
            </a:r>
          </a:p>
          <a:p>
            <a:pPr lvl="1"/>
            <a:r>
              <a:rPr lang="en-US" sz="1400" dirty="0"/>
              <a:t>only a thalamocortical initial stimulus</a:t>
            </a:r>
          </a:p>
          <a:p>
            <a:r>
              <a:rPr lang="en-US" sz="1400" dirty="0"/>
              <a:t>NetPyNE model lacks </a:t>
            </a:r>
            <a:r>
              <a:rPr lang="en-US" sz="1400" u="sng" dirty="0"/>
              <a:t>autapses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connection from a pyramidal neuron onto itself</a:t>
            </a:r>
          </a:p>
          <a:p>
            <a:r>
              <a:rPr lang="en-US" sz="1400" dirty="0">
                <a:highlight>
                  <a:srgbClr val="FFFF00"/>
                </a:highlight>
              </a:rPr>
              <a:t>interneurons fired spontaneously without any stimulus</a:t>
            </a:r>
            <a:endParaRPr lang="en-US" sz="1400" i="0" dirty="0">
              <a:highlight>
                <a:srgbClr val="FFFF00"/>
              </a:highlight>
            </a:endParaRPr>
          </a:p>
          <a:p>
            <a:pPr lvl="1"/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20984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1669-EB04-B241-9230-B9593539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Structure and Connectivity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6C4DA5C-1839-3540-82AE-EBD6A719F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240601"/>
              </p:ext>
            </p:extLst>
          </p:nvPr>
        </p:nvGraphicFramePr>
        <p:xfrm>
          <a:off x="1371600" y="2724799"/>
          <a:ext cx="6753497" cy="3312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680917050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1714014923"/>
                    </a:ext>
                  </a:extLst>
                </a:gridCol>
                <a:gridCol w="1913709">
                  <a:extLst>
                    <a:ext uri="{9D8B030D-6E8A-4147-A177-3AD203B41FA5}">
                      <a16:colId xmlns:a16="http://schemas.microsoft.com/office/drawing/2014/main" val="27521915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029509565"/>
                    </a:ext>
                  </a:extLst>
                </a:gridCol>
              </a:tblGrid>
              <a:tr h="331255">
                <a:tc>
                  <a:txBody>
                    <a:bodyPr/>
                    <a:lstStyle/>
                    <a:p>
                      <a:r>
                        <a:rPr lang="en-US" sz="1500" dirty="0"/>
                        <a:t>Connection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Target Section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Synaptic Mechanism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No. of Synapses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401176755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PYR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AMPA,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0201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FS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NMDAin</a:t>
                      </a:r>
                      <a:endParaRPr lang="en-US" sz="1500"/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32255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RS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5367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IS 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NDMA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79789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FS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GABAin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7030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Soma, proximal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GABAb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46074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RS to PYR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127741912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0278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RS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367"/>
                  </a:ext>
                </a:extLst>
              </a:tr>
            </a:tbl>
          </a:graphicData>
        </a:graphic>
      </p:graphicFrame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3476AA8A-B8B3-964B-9516-BD50180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25" y="228670"/>
            <a:ext cx="2288235" cy="6400659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71ACA07-7A91-7C4A-A880-5C3B0078B404}"/>
              </a:ext>
            </a:extLst>
          </p:cNvPr>
          <p:cNvSpPr txBox="1">
            <a:spLocks/>
          </p:cNvSpPr>
          <p:nvPr/>
        </p:nvSpPr>
        <p:spPr>
          <a:xfrm>
            <a:off x="1371600" y="186396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Pyramidal (blue), FS (green), RS (yellow), and IS (pink)</a:t>
            </a:r>
          </a:p>
        </p:txBody>
      </p:sp>
    </p:spTree>
    <p:extLst>
      <p:ext uri="{BB962C8B-B14F-4D97-AF65-F5344CB8AC3E}">
        <p14:creationId xmlns:p14="http://schemas.microsoft.com/office/powerpoint/2010/main" val="21420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5C3C-0F84-CC49-8EFD-F1FEFDBF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NetPyNE Model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D28C5-318F-754D-B45C-641FB332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19" y="228670"/>
            <a:ext cx="2288235" cy="64006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260115-665D-4B59-A20D-A7D12E52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en-US" dirty="0"/>
              <a:t>blue – pyramidal</a:t>
            </a:r>
          </a:p>
          <a:p>
            <a:r>
              <a:rPr lang="en-US" dirty="0"/>
              <a:t>green – FS </a:t>
            </a:r>
          </a:p>
          <a:p>
            <a:r>
              <a:rPr lang="en-US" dirty="0"/>
              <a:t>yellow – RS </a:t>
            </a:r>
          </a:p>
          <a:p>
            <a:r>
              <a:rPr lang="en-US" dirty="0"/>
              <a:t>pink – IS </a:t>
            </a:r>
          </a:p>
        </p:txBody>
      </p:sp>
    </p:spTree>
    <p:extLst>
      <p:ext uri="{BB962C8B-B14F-4D97-AF65-F5344CB8AC3E}">
        <p14:creationId xmlns:p14="http://schemas.microsoft.com/office/powerpoint/2010/main" val="100049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1669-EB04-B241-9230-B9593539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NetPyNE Model Connectivity</a:t>
            </a:r>
            <a:endParaRPr lang="en-US" dirty="0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6C4DA5C-1839-3540-82AE-EBD6A719FB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980542"/>
          <a:ext cx="6753497" cy="3312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680917050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1714014923"/>
                    </a:ext>
                  </a:extLst>
                </a:gridCol>
                <a:gridCol w="1913709">
                  <a:extLst>
                    <a:ext uri="{9D8B030D-6E8A-4147-A177-3AD203B41FA5}">
                      <a16:colId xmlns:a16="http://schemas.microsoft.com/office/drawing/2014/main" val="27521915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029509565"/>
                    </a:ext>
                  </a:extLst>
                </a:gridCol>
              </a:tblGrid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Connection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Target Section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Synaptic Mechanism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No. of Synapses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401176755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PYR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AMPA,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0201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FS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NMDAin</a:t>
                      </a:r>
                      <a:endParaRPr lang="en-US" sz="1500"/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32255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RS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5367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IS 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NDMA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79789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FS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GABAin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7030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Soma, proximal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GABAb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46074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RS to PYR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127741912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0278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RS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36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E809F07-152F-7441-A223-DD69234240C9}"/>
              </a:ext>
            </a:extLst>
          </p:cNvPr>
          <p:cNvSpPr/>
          <p:nvPr/>
        </p:nvSpPr>
        <p:spPr>
          <a:xfrm>
            <a:off x="8709339" y="2774821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412C45-EEEA-EB44-BF38-CE184692EA7A}"/>
              </a:ext>
            </a:extLst>
          </p:cNvPr>
          <p:cNvSpPr/>
          <p:nvPr/>
        </p:nvSpPr>
        <p:spPr>
          <a:xfrm>
            <a:off x="10714397" y="2774821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01A525-DC6D-444A-88AE-12DD516E6C52}"/>
              </a:ext>
            </a:extLst>
          </p:cNvPr>
          <p:cNvSpPr/>
          <p:nvPr/>
        </p:nvSpPr>
        <p:spPr>
          <a:xfrm>
            <a:off x="8693464" y="4040622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C0D17B-DFF2-AF48-9CB1-8363D824DA53}"/>
              </a:ext>
            </a:extLst>
          </p:cNvPr>
          <p:cNvSpPr/>
          <p:nvPr/>
        </p:nvSpPr>
        <p:spPr>
          <a:xfrm>
            <a:off x="10701697" y="4050147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232634-C5CC-4847-AF52-24761FBBED94}"/>
              </a:ext>
            </a:extLst>
          </p:cNvPr>
          <p:cNvGrpSpPr/>
          <p:nvPr/>
        </p:nvGrpSpPr>
        <p:grpSpPr>
          <a:xfrm>
            <a:off x="8957595" y="2379709"/>
            <a:ext cx="373943" cy="379527"/>
            <a:chOff x="9113173" y="1912038"/>
            <a:chExt cx="373943" cy="379527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10A46AA-EF3F-3D4C-A309-F30CD704BC3E}"/>
                </a:ext>
              </a:extLst>
            </p:cNvPr>
            <p:cNvSpPr/>
            <p:nvPr/>
          </p:nvSpPr>
          <p:spPr>
            <a:xfrm>
              <a:off x="9113173" y="1912038"/>
              <a:ext cx="342957" cy="365126"/>
            </a:xfrm>
            <a:custGeom>
              <a:avLst/>
              <a:gdLst>
                <a:gd name="connsiteX0" fmla="*/ 0 w 288925"/>
                <a:gd name="connsiteY0" fmla="*/ 358939 h 358939"/>
                <a:gd name="connsiteX1" fmla="*/ 88900 w 288925"/>
                <a:gd name="connsiteY1" fmla="*/ 164 h 358939"/>
                <a:gd name="connsiteX2" fmla="*/ 288925 w 288925"/>
                <a:gd name="connsiteY2" fmla="*/ 317664 h 358939"/>
                <a:gd name="connsiteX0" fmla="*/ 0 w 342900"/>
                <a:gd name="connsiteY0" fmla="*/ 358917 h 358917"/>
                <a:gd name="connsiteX1" fmla="*/ 88900 w 342900"/>
                <a:gd name="connsiteY1" fmla="*/ 142 h 358917"/>
                <a:gd name="connsiteX2" fmla="*/ 342900 w 342900"/>
                <a:gd name="connsiteY2" fmla="*/ 352567 h 358917"/>
                <a:gd name="connsiteX0" fmla="*/ 0 w 342900"/>
                <a:gd name="connsiteY0" fmla="*/ 365263 h 365263"/>
                <a:gd name="connsiteX1" fmla="*/ 174625 w 342900"/>
                <a:gd name="connsiteY1" fmla="*/ 138 h 365263"/>
                <a:gd name="connsiteX2" fmla="*/ 342900 w 342900"/>
                <a:gd name="connsiteY2" fmla="*/ 358913 h 365263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57 w 342957"/>
                <a:gd name="connsiteY0" fmla="*/ 365126 h 365126"/>
                <a:gd name="connsiteX1" fmla="*/ 174682 w 342957"/>
                <a:gd name="connsiteY1" fmla="*/ 1 h 365126"/>
                <a:gd name="connsiteX2" fmla="*/ 342957 w 342957"/>
                <a:gd name="connsiteY2" fmla="*/ 358776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57" h="365126">
                  <a:moveTo>
                    <a:pt x="57" y="365126"/>
                  </a:moveTo>
                  <a:cubicBezTo>
                    <a:pt x="-1795" y="182828"/>
                    <a:pt x="40803" y="16405"/>
                    <a:pt x="174682" y="1"/>
                  </a:cubicBezTo>
                  <a:cubicBezTo>
                    <a:pt x="327611" y="-528"/>
                    <a:pt x="337136" y="235480"/>
                    <a:pt x="342957" y="358776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9DF1F67C-5EB1-DE45-B1E5-BD5119DD768E}"/>
                </a:ext>
              </a:extLst>
            </p:cNvPr>
            <p:cNvSpPr/>
            <p:nvPr/>
          </p:nvSpPr>
          <p:spPr>
            <a:xfrm rot="10649102">
              <a:off x="9397708" y="2213996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42F571-0A01-CD42-A096-88C595472589}"/>
              </a:ext>
            </a:extLst>
          </p:cNvPr>
          <p:cNvGrpSpPr/>
          <p:nvPr/>
        </p:nvGrpSpPr>
        <p:grpSpPr>
          <a:xfrm>
            <a:off x="10954546" y="2379516"/>
            <a:ext cx="373943" cy="379527"/>
            <a:chOff x="11125999" y="1911845"/>
            <a:chExt cx="373943" cy="379527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99D5A0D-AE4E-3549-8DBC-A079897F51A5}"/>
                </a:ext>
              </a:extLst>
            </p:cNvPr>
            <p:cNvSpPr/>
            <p:nvPr/>
          </p:nvSpPr>
          <p:spPr>
            <a:xfrm>
              <a:off x="11125999" y="1911845"/>
              <a:ext cx="342957" cy="365126"/>
            </a:xfrm>
            <a:custGeom>
              <a:avLst/>
              <a:gdLst>
                <a:gd name="connsiteX0" fmla="*/ 0 w 288925"/>
                <a:gd name="connsiteY0" fmla="*/ 358939 h 358939"/>
                <a:gd name="connsiteX1" fmla="*/ 88900 w 288925"/>
                <a:gd name="connsiteY1" fmla="*/ 164 h 358939"/>
                <a:gd name="connsiteX2" fmla="*/ 288925 w 288925"/>
                <a:gd name="connsiteY2" fmla="*/ 317664 h 358939"/>
                <a:gd name="connsiteX0" fmla="*/ 0 w 342900"/>
                <a:gd name="connsiteY0" fmla="*/ 358917 h 358917"/>
                <a:gd name="connsiteX1" fmla="*/ 88900 w 342900"/>
                <a:gd name="connsiteY1" fmla="*/ 142 h 358917"/>
                <a:gd name="connsiteX2" fmla="*/ 342900 w 342900"/>
                <a:gd name="connsiteY2" fmla="*/ 352567 h 358917"/>
                <a:gd name="connsiteX0" fmla="*/ 0 w 342900"/>
                <a:gd name="connsiteY0" fmla="*/ 365263 h 365263"/>
                <a:gd name="connsiteX1" fmla="*/ 174625 w 342900"/>
                <a:gd name="connsiteY1" fmla="*/ 138 h 365263"/>
                <a:gd name="connsiteX2" fmla="*/ 342900 w 342900"/>
                <a:gd name="connsiteY2" fmla="*/ 358913 h 365263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57 w 342957"/>
                <a:gd name="connsiteY0" fmla="*/ 365126 h 365126"/>
                <a:gd name="connsiteX1" fmla="*/ 174682 w 342957"/>
                <a:gd name="connsiteY1" fmla="*/ 1 h 365126"/>
                <a:gd name="connsiteX2" fmla="*/ 342957 w 342957"/>
                <a:gd name="connsiteY2" fmla="*/ 358776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57" h="365126">
                  <a:moveTo>
                    <a:pt x="57" y="365126"/>
                  </a:moveTo>
                  <a:cubicBezTo>
                    <a:pt x="-1795" y="182828"/>
                    <a:pt x="40803" y="16405"/>
                    <a:pt x="174682" y="1"/>
                  </a:cubicBezTo>
                  <a:cubicBezTo>
                    <a:pt x="327611" y="-528"/>
                    <a:pt x="337136" y="235480"/>
                    <a:pt x="342957" y="358776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56F52A4D-3ECD-0B49-8CB6-786CBC2E5F11}"/>
                </a:ext>
              </a:extLst>
            </p:cNvPr>
            <p:cNvSpPr/>
            <p:nvPr/>
          </p:nvSpPr>
          <p:spPr>
            <a:xfrm rot="10649102">
              <a:off x="11410534" y="2213803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0EDF3E-9603-2E45-B8D7-53F40D30E928}"/>
              </a:ext>
            </a:extLst>
          </p:cNvPr>
          <p:cNvGrpSpPr/>
          <p:nvPr/>
        </p:nvGrpSpPr>
        <p:grpSpPr>
          <a:xfrm>
            <a:off x="9578110" y="3000749"/>
            <a:ext cx="1109620" cy="89408"/>
            <a:chOff x="9749563" y="2555303"/>
            <a:chExt cx="1109620" cy="8940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FC1A18-9140-7440-9C40-D4DD14F59673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50C1DC36-B4CB-B541-8F20-A722BA3B6255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3D27AF-56FD-1942-ADC3-07D332C6E17F}"/>
              </a:ext>
            </a:extLst>
          </p:cNvPr>
          <p:cNvGrpSpPr/>
          <p:nvPr/>
        </p:nvGrpSpPr>
        <p:grpSpPr>
          <a:xfrm>
            <a:off x="9574935" y="4268714"/>
            <a:ext cx="1109620" cy="89408"/>
            <a:chOff x="9749563" y="2555303"/>
            <a:chExt cx="1109620" cy="894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664C38-34BA-AB4E-8314-74B3FC33847A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F574B0D0-512A-1747-88CD-93A8DF31E9FA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A50A78-086F-B146-A26D-BBA4BA8B920A}"/>
              </a:ext>
            </a:extLst>
          </p:cNvPr>
          <p:cNvGrpSpPr/>
          <p:nvPr/>
        </p:nvGrpSpPr>
        <p:grpSpPr>
          <a:xfrm rot="10800000">
            <a:off x="9578110" y="3118515"/>
            <a:ext cx="1109620" cy="89408"/>
            <a:chOff x="9749563" y="2555303"/>
            <a:chExt cx="1109620" cy="894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50EC02-61F5-3445-B1B8-3CFFD7516ADD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4997F268-2782-F444-A6B4-84FA0A6485FF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5507FA-338F-C34E-963D-2D2A17A84BA2}"/>
              </a:ext>
            </a:extLst>
          </p:cNvPr>
          <p:cNvGrpSpPr/>
          <p:nvPr/>
        </p:nvGrpSpPr>
        <p:grpSpPr>
          <a:xfrm rot="10800000">
            <a:off x="9568584" y="4370632"/>
            <a:ext cx="1109620" cy="89408"/>
            <a:chOff x="9749563" y="2555303"/>
            <a:chExt cx="1109620" cy="8940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DBEE05-C768-6746-BBF5-878F0B57F146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D9EADE59-43C7-0844-AA90-5C5712A34EB6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960A69-A64E-9040-A200-D4C102D6D48B}"/>
              </a:ext>
            </a:extLst>
          </p:cNvPr>
          <p:cNvGrpSpPr/>
          <p:nvPr/>
        </p:nvGrpSpPr>
        <p:grpSpPr>
          <a:xfrm rot="5400000">
            <a:off x="8764564" y="3670935"/>
            <a:ext cx="577965" cy="89408"/>
            <a:chOff x="9749563" y="2555303"/>
            <a:chExt cx="1109620" cy="894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D67E3FF-3B3C-7A4E-B14E-41BE9BB6C5E3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83E75721-9729-1847-A1FE-2BF441205E2F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4B7112-FE5F-634E-B03C-69018C06EB06}"/>
              </a:ext>
            </a:extLst>
          </p:cNvPr>
          <p:cNvGrpSpPr/>
          <p:nvPr/>
        </p:nvGrpSpPr>
        <p:grpSpPr>
          <a:xfrm rot="1896926">
            <a:off x="9372143" y="3640781"/>
            <a:ext cx="1539028" cy="89408"/>
            <a:chOff x="9749563" y="2555303"/>
            <a:chExt cx="1109620" cy="894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0C1D87-C1A4-3A45-9766-F8077D089B9C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2483926D-A5D0-6945-A26B-193BCE407BE6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B5D743-8C3D-7E47-9504-EE78B159E44D}"/>
              </a:ext>
            </a:extLst>
          </p:cNvPr>
          <p:cNvGrpSpPr/>
          <p:nvPr/>
        </p:nvGrpSpPr>
        <p:grpSpPr>
          <a:xfrm rot="16200000">
            <a:off x="8887970" y="3670935"/>
            <a:ext cx="577965" cy="89408"/>
            <a:chOff x="9749563" y="2555303"/>
            <a:chExt cx="1109620" cy="8940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79B1F6-0937-EC46-AE8E-337DAC6BD16D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3C587143-BC4C-7442-9CE9-5D0E3B2C2D2B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A446FA-E4EE-F040-8BF5-9876B14EF317}"/>
              </a:ext>
            </a:extLst>
          </p:cNvPr>
          <p:cNvGrpSpPr/>
          <p:nvPr/>
        </p:nvGrpSpPr>
        <p:grpSpPr>
          <a:xfrm rot="12730154">
            <a:off x="9260013" y="3740636"/>
            <a:ext cx="1559806" cy="89408"/>
            <a:chOff x="9749563" y="2555303"/>
            <a:chExt cx="1109620" cy="894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24A11D9-2B10-2747-A7D0-689CDEF48E94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79DBE891-FE0C-FC4B-8A20-A600C44D4A43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42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288-16FD-3A4E-8904-766DF111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r>
              <a:rPr lang="en-US" dirty="0"/>
              <a:t>Model Baseline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E772-6246-5449-AC66-85C5B02F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581"/>
            <a:ext cx="9601200" cy="3581400"/>
          </a:xfrm>
        </p:spPr>
        <p:txBody>
          <a:bodyPr/>
          <a:lstStyle/>
          <a:p>
            <a:r>
              <a:rPr lang="en-US" dirty="0"/>
              <a:t>continued persistent activity after short stimulus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4FC7CD28-047E-E445-98E2-21903114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06" y="2099738"/>
            <a:ext cx="5408580" cy="432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49AF8-3DF4-6646-90BB-77D708ECB0A9}"/>
              </a:ext>
            </a:extLst>
          </p:cNvPr>
          <p:cNvSpPr txBox="1"/>
          <p:nvPr/>
        </p:nvSpPr>
        <p:spPr>
          <a:xfrm>
            <a:off x="1079863" y="6386279"/>
            <a:ext cx="520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1DA1E1-7625-DB42-988D-58353CF19EB1}"/>
              </a:ext>
            </a:extLst>
          </p:cNvPr>
          <p:cNvGrpSpPr/>
          <p:nvPr/>
        </p:nvGrpSpPr>
        <p:grpSpPr>
          <a:xfrm>
            <a:off x="1011359" y="2546760"/>
            <a:ext cx="5200073" cy="3432818"/>
            <a:chOff x="1232263" y="2404533"/>
            <a:chExt cx="5200073" cy="3432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F7689-395D-7E44-8B6F-37C666941416}"/>
                </a:ext>
              </a:extLst>
            </p:cNvPr>
            <p:cNvSpPr txBox="1"/>
            <p:nvPr/>
          </p:nvSpPr>
          <p:spPr>
            <a:xfrm>
              <a:off x="1232263" y="2404533"/>
              <a:ext cx="5200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8426B6-2639-744B-8E88-687D10C21DA2}"/>
                </a:ext>
              </a:extLst>
            </p:cNvPr>
            <p:cNvGrpSpPr/>
            <p:nvPr/>
          </p:nvGrpSpPr>
          <p:grpSpPr>
            <a:xfrm>
              <a:off x="1232263" y="2696605"/>
              <a:ext cx="5200073" cy="3140746"/>
              <a:chOff x="5051392" y="748126"/>
              <a:chExt cx="6683880" cy="403693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FBC5FEDB-7D76-864D-890B-0C41A2177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85" b="61203"/>
              <a:stretch/>
            </p:blipFill>
            <p:spPr bwMode="auto">
              <a:xfrm>
                <a:off x="5051392" y="748126"/>
                <a:ext cx="6683880" cy="4036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9D924-ED43-7249-8A3D-F3457E5152A9}"/>
                  </a:ext>
                </a:extLst>
              </p:cNvPr>
              <p:cNvSpPr txBox="1"/>
              <p:nvPr/>
            </p:nvSpPr>
            <p:spPr>
              <a:xfrm>
                <a:off x="6253813" y="4446510"/>
                <a:ext cx="32676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  <a:p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6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428-228A-1249-9AAA-6216A36B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098"/>
          </a:xfrm>
        </p:spPr>
        <p:txBody>
          <a:bodyPr/>
          <a:lstStyle/>
          <a:p>
            <a:r>
              <a:rPr lang="en-US" dirty="0"/>
              <a:t>Model Baseline Behavior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EBA026-4900-404B-823B-167B855A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675" y="1427898"/>
            <a:ext cx="3771265" cy="5028353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157DAB5-8EF3-3D4D-9A72-FFB14F9AD13C}"/>
              </a:ext>
            </a:extLst>
          </p:cNvPr>
          <p:cNvGrpSpPr/>
          <p:nvPr/>
        </p:nvGrpSpPr>
        <p:grpSpPr>
          <a:xfrm>
            <a:off x="1139246" y="2578941"/>
            <a:ext cx="6211518" cy="2726267"/>
            <a:chOff x="1219200" y="1554479"/>
            <a:chExt cx="5094778" cy="223612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6E8BE6B-8DE1-8E4C-B269-F4E304B5F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09" r="32222" b="32484"/>
            <a:stretch/>
          </p:blipFill>
          <p:spPr bwMode="auto">
            <a:xfrm>
              <a:off x="1219200" y="1554479"/>
              <a:ext cx="5094778" cy="22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C75409-F974-3B47-9073-2C0C0F2BB3C2}"/>
                </a:ext>
              </a:extLst>
            </p:cNvPr>
            <p:cNvSpPr txBox="1"/>
            <p:nvPr/>
          </p:nvSpPr>
          <p:spPr>
            <a:xfrm>
              <a:off x="1219200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51D684-A0A5-CB4A-9685-CA9A0F8210B8}"/>
                </a:ext>
              </a:extLst>
            </p:cNvPr>
            <p:cNvSpPr txBox="1"/>
            <p:nvPr/>
          </p:nvSpPr>
          <p:spPr>
            <a:xfrm>
              <a:off x="4106486" y="155447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23EA3-3CEB-A848-91FB-ABE23C83DF1B}"/>
                </a:ext>
              </a:extLst>
            </p:cNvPr>
            <p:cNvSpPr txBox="1"/>
            <p:nvPr/>
          </p:nvSpPr>
          <p:spPr>
            <a:xfrm>
              <a:off x="1279236" y="155447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2A3DA-4E4F-3C4E-8B83-5CB6A08D78FC}"/>
                </a:ext>
              </a:extLst>
            </p:cNvPr>
            <p:cNvSpPr txBox="1"/>
            <p:nvPr/>
          </p:nvSpPr>
          <p:spPr>
            <a:xfrm>
              <a:off x="4033520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71A8E2-5352-EA45-A3ED-D7B2806B9180}"/>
                </a:ext>
              </a:extLst>
            </p:cNvPr>
            <p:cNvSpPr txBox="1"/>
            <p:nvPr/>
          </p:nvSpPr>
          <p:spPr>
            <a:xfrm>
              <a:off x="6100618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7FACCE-424B-6D48-9E17-3684C6A28F12}"/>
              </a:ext>
            </a:extLst>
          </p:cNvPr>
          <p:cNvSpPr txBox="1">
            <a:spLocks/>
          </p:cNvSpPr>
          <p:nvPr/>
        </p:nvSpPr>
        <p:spPr>
          <a:xfrm>
            <a:off x="1371600" y="1766564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irregularity does not match original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F850F-4CB7-2741-B80C-211B7694EAA8}"/>
              </a:ext>
            </a:extLst>
          </p:cNvPr>
          <p:cNvSpPr txBox="1"/>
          <p:nvPr/>
        </p:nvSpPr>
        <p:spPr>
          <a:xfrm>
            <a:off x="1367888" y="6456251"/>
            <a:ext cx="598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</p:spTree>
    <p:extLst>
      <p:ext uri="{BB962C8B-B14F-4D97-AF65-F5344CB8AC3E}">
        <p14:creationId xmlns:p14="http://schemas.microsoft.com/office/powerpoint/2010/main" val="19013953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1385</TotalTime>
  <Words>537</Words>
  <Application>Microsoft Macintosh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Modulatory effects of inhibition on persistent activity in a cortical microcircuit model</vt:lpstr>
      <vt:lpstr>Criteria and Motivation</vt:lpstr>
      <vt:lpstr>Original Model</vt:lpstr>
      <vt:lpstr>Gaps in Models</vt:lpstr>
      <vt:lpstr>Structure and Connectivity</vt:lpstr>
      <vt:lpstr>NetPyNE Model Structure</vt:lpstr>
      <vt:lpstr>NetPyNE Model Connectivity</vt:lpstr>
      <vt:lpstr>Model Baseline Behavior</vt:lpstr>
      <vt:lpstr>Model Baseline Behavior</vt:lpstr>
      <vt:lpstr>Findings</vt:lpstr>
      <vt:lpstr>Gain Threshold</vt:lpstr>
      <vt:lpstr>Synapses per Connection</vt:lpstr>
      <vt:lpstr>Number of FS Cells</vt:lpstr>
      <vt:lpstr>Unexplored Questions</vt:lpstr>
      <vt:lpstr>Biggest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Modulatory effects of inhibition on persistent activity in a cortical microcircuit model</dc:title>
  <dc:creator>Kate Doxey</dc:creator>
  <cp:lastModifiedBy>Kate Doxey</cp:lastModifiedBy>
  <cp:revision>23</cp:revision>
  <dcterms:created xsi:type="dcterms:W3CDTF">2021-05-30T00:38:13Z</dcterms:created>
  <dcterms:modified xsi:type="dcterms:W3CDTF">2021-05-31T19:58:18Z</dcterms:modified>
</cp:coreProperties>
</file>