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1" r:id="rId9"/>
    <p:sldId id="262" r:id="rId10"/>
    <p:sldId id="267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Doxey" initials="KD" lastIdx="1" clrIdx="0">
    <p:extLst>
      <p:ext uri="{19B8F6BF-5375-455C-9EA6-DF929625EA0E}">
        <p15:presenceInfo xmlns:p15="http://schemas.microsoft.com/office/powerpoint/2012/main" userId="82baa8d09e87bc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0"/>
    <p:restoredTop sz="96327"/>
  </p:normalViewPr>
  <p:slideViewPr>
    <p:cSldViewPr snapToGrid="0" snapToObjects="1">
      <p:cViewPr>
        <p:scale>
          <a:sx n="171" d="100"/>
          <a:sy n="171" d="100"/>
        </p:scale>
        <p:origin x="70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87C-426C-9844-ADE9-73B5664C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Modulatory effects of inhibition on persistent activity in a cortical microcircuit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A55B-42BD-384A-BE36-2094588E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52669"/>
          </a:xfrm>
        </p:spPr>
        <p:txBody>
          <a:bodyPr>
            <a:normAutofit/>
          </a:bodyPr>
          <a:lstStyle/>
          <a:p>
            <a:r>
              <a:rPr lang="en-US" sz="2000" dirty="0"/>
              <a:t>Konstantoudaki et al.</a:t>
            </a:r>
          </a:p>
          <a:p>
            <a:endParaRPr lang="en-US" dirty="0"/>
          </a:p>
          <a:p>
            <a:r>
              <a:rPr lang="en-US" dirty="0"/>
              <a:t>Katherine Doxey and Sydney Leaman</a:t>
            </a:r>
          </a:p>
        </p:txBody>
      </p:sp>
    </p:spTree>
    <p:extLst>
      <p:ext uri="{BB962C8B-B14F-4D97-AF65-F5344CB8AC3E}">
        <p14:creationId xmlns:p14="http://schemas.microsoft.com/office/powerpoint/2010/main" val="27907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synaptic weight &gt; 1,000,000x</a:t>
            </a:r>
          </a:p>
          <a:p>
            <a:endParaRPr lang="en-US" sz="2400" dirty="0"/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2355E529-EC2B-8F48-9679-1D323E524E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67303" y="2171700"/>
            <a:ext cx="5052578" cy="4042063"/>
          </a:xfrm>
        </p:spPr>
      </p:pic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C9199D86-5A38-1B47-87FA-05AEF80FA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007" y="2166504"/>
            <a:ext cx="5052578" cy="4042063"/>
          </a:xfr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synaptic weight = 10-11x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Synapses per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&gt; +1,000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= +137-140</a:t>
            </a:r>
          </a:p>
          <a:p>
            <a:pPr algn="ctr"/>
            <a:endParaRPr lang="en-US" sz="2400" dirty="0"/>
          </a:p>
        </p:txBody>
      </p:sp>
      <p:pic>
        <p:nvPicPr>
          <p:cNvPr id="12" name="Content Placeholder 13" descr="Timeline&#10;&#10;Description automatically generated">
            <a:extLst>
              <a:ext uri="{FF2B5EF4-FFF2-40B4-BE49-F238E27FC236}">
                <a16:creationId xmlns:a16="http://schemas.microsoft.com/office/drawing/2014/main" id="{501CE37F-5D0F-6349-B8ED-8A472694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66" y="2166504"/>
            <a:ext cx="5052060" cy="40416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6EAC45-1122-6F47-B866-6BD258A1B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DB17B6F2-E531-3141-9FE2-E3796ACC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2" y="2166504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1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FS Cells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/>
              <a:t>31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124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DF7131-220B-F742-BAF8-FB30BFF0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0" y="2166504"/>
            <a:ext cx="5052060" cy="404164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1D22930-B7A5-2749-93B3-3769EA54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66" y="2157152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97B0-57D4-1C4C-A7DA-1EC5AF5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Unexplored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8336-D689-A842-AC6A-BA11D3C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</a:t>
            </a:r>
          </a:p>
          <a:p>
            <a:pPr lvl="1"/>
            <a:r>
              <a:rPr lang="en-US" dirty="0"/>
              <a:t>adding different types of interneurons </a:t>
            </a:r>
          </a:p>
          <a:p>
            <a:pPr lvl="1"/>
            <a:r>
              <a:rPr lang="en-US" dirty="0"/>
              <a:t>creating different connections</a:t>
            </a:r>
          </a:p>
          <a:p>
            <a:r>
              <a:rPr lang="en-US" dirty="0"/>
              <a:t>does the spiking return at some point after the persistent activity is stopped</a:t>
            </a:r>
          </a:p>
        </p:txBody>
      </p:sp>
    </p:spTree>
    <p:extLst>
      <p:ext uri="{BB962C8B-B14F-4D97-AF65-F5344CB8AC3E}">
        <p14:creationId xmlns:p14="http://schemas.microsoft.com/office/powerpoint/2010/main" val="298449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F249-A134-6D4C-93D8-07F1012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5E53-FC56-9A4A-807B-BEE925FC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electrophysiology of cell types outside of network</a:t>
            </a:r>
          </a:p>
          <a:p>
            <a:r>
              <a:rPr lang="en-US" dirty="0"/>
              <a:t>compare model files and parameters to published paper</a:t>
            </a:r>
          </a:p>
          <a:p>
            <a:r>
              <a:rPr lang="en-US" dirty="0"/>
              <a:t>models can always be improved or made more realistic</a:t>
            </a:r>
          </a:p>
          <a:p>
            <a:r>
              <a:rPr lang="en-US" dirty="0"/>
              <a:t>one parameter off can drastically alter dynamics</a:t>
            </a:r>
          </a:p>
          <a:p>
            <a:r>
              <a:rPr lang="en-US" dirty="0"/>
              <a:t>reach out to those who created the model for clarification</a:t>
            </a:r>
          </a:p>
        </p:txBody>
      </p:sp>
    </p:spTree>
    <p:extLst>
      <p:ext uri="{BB962C8B-B14F-4D97-AF65-F5344CB8AC3E}">
        <p14:creationId xmlns:p14="http://schemas.microsoft.com/office/powerpoint/2010/main" val="290215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EE1-A512-8140-A971-2ADF23C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B98-F8B3-954A-8B55-FBAD49FB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of inhibition</a:t>
            </a:r>
          </a:p>
          <a:p>
            <a:r>
              <a:rPr lang="en-US" dirty="0"/>
              <a:t>complete process of converting a model in NetPyNE</a:t>
            </a:r>
          </a:p>
          <a:p>
            <a:r>
              <a:rPr lang="en-US" dirty="0"/>
              <a:t>small enough computationally</a:t>
            </a:r>
          </a:p>
          <a:p>
            <a:r>
              <a:rPr lang="en-US" dirty="0"/>
              <a:t>focus on biologically realistic connectivity and electrophysiology instead of morphology</a:t>
            </a:r>
          </a:p>
        </p:txBody>
      </p:sp>
    </p:spTree>
    <p:extLst>
      <p:ext uri="{BB962C8B-B14F-4D97-AF65-F5344CB8AC3E}">
        <p14:creationId xmlns:p14="http://schemas.microsoft.com/office/powerpoint/2010/main" val="27585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8993-2F9F-4A45-A8C8-CC5BBDB2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857946" cy="1485900"/>
          </a:xfrm>
        </p:spPr>
        <p:txBody>
          <a:bodyPr>
            <a:normAutofit/>
          </a:bodyPr>
          <a:lstStyle/>
          <a:p>
            <a:r>
              <a:rPr lang="en-US" dirty="0"/>
              <a:t>Original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EB8-D2AC-6E47-A0E2-7EA5308C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57946" cy="3581400"/>
          </a:xfrm>
        </p:spPr>
        <p:txBody>
          <a:bodyPr>
            <a:normAutofit/>
          </a:bodyPr>
          <a:lstStyle/>
          <a:p>
            <a:r>
              <a:rPr lang="en-US" sz="1400" dirty="0"/>
              <a:t>“computational approach to study how changes in the excitation/inhibition balance in a prefrontal cortex microcircuit model affect the properties of </a:t>
            </a:r>
            <a:r>
              <a:rPr lang="en-US" sz="1400" u="sng" dirty="0"/>
              <a:t>persistent activity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firing that persists after the triggering stimulus disappears</a:t>
            </a:r>
          </a:p>
          <a:p>
            <a:r>
              <a:rPr lang="en-US" sz="1400" dirty="0"/>
              <a:t>pyramidal neurons and fast-spiking (FS), regular-spiking (RS), and irregular-spiking (IS) interneurons</a:t>
            </a:r>
          </a:p>
          <a:p>
            <a:pPr lvl="1"/>
            <a:r>
              <a:rPr lang="en-US" sz="1400" dirty="0"/>
              <a:t>AMPA, NMDA, </a:t>
            </a:r>
            <a:r>
              <a:rPr lang="en-US" sz="1400" dirty="0" err="1"/>
              <a:t>GABAa</a:t>
            </a:r>
            <a:r>
              <a:rPr lang="en-US" sz="1400" dirty="0"/>
              <a:t>, and </a:t>
            </a:r>
            <a:r>
              <a:rPr lang="en-US" sz="1400" dirty="0" err="1"/>
              <a:t>GABAb</a:t>
            </a:r>
            <a:r>
              <a:rPr lang="en-US" sz="1400" dirty="0"/>
              <a:t> synapses</a:t>
            </a:r>
          </a:p>
          <a:p>
            <a:r>
              <a:rPr lang="en-US" sz="1400" dirty="0"/>
              <a:t>in NEURON</a:t>
            </a:r>
          </a:p>
          <a:p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126A3-CEC8-294D-A1B3-5A0F4D0C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026" y="645106"/>
            <a:ext cx="5874771" cy="55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97780-65D8-CB46-A972-A8ACEC75F79C}"/>
              </a:ext>
            </a:extLst>
          </p:cNvPr>
          <p:cNvSpPr txBox="1"/>
          <p:nvPr/>
        </p:nvSpPr>
        <p:spPr>
          <a:xfrm>
            <a:off x="5528026" y="6349429"/>
            <a:ext cx="587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5397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D250-790F-4E4B-AE14-6A26D0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92686" cy="1485900"/>
          </a:xfrm>
        </p:spPr>
        <p:txBody>
          <a:bodyPr>
            <a:normAutofit/>
          </a:bodyPr>
          <a:lstStyle/>
          <a:p>
            <a:r>
              <a:rPr lang="en-US" dirty="0"/>
              <a:t>Gaps 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EEB-B345-4C47-8EFB-D3CB7A3F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592687" cy="3581400"/>
          </a:xfrm>
        </p:spPr>
        <p:txBody>
          <a:bodyPr>
            <a:normAutofit/>
          </a:bodyPr>
          <a:lstStyle/>
          <a:p>
            <a:r>
              <a:rPr lang="en-US" sz="1400" i="1" dirty="0"/>
              <a:t>hoc</a:t>
            </a:r>
            <a:r>
              <a:rPr lang="en-US" sz="1400" dirty="0"/>
              <a:t> and </a:t>
            </a:r>
            <a:r>
              <a:rPr lang="en-US" sz="1400" i="1" dirty="0"/>
              <a:t>mod </a:t>
            </a:r>
            <a:r>
              <a:rPr lang="en-US" sz="1400" dirty="0"/>
              <a:t>files from ModelDB did not match model parameters from paper</a:t>
            </a:r>
          </a:p>
          <a:p>
            <a:pPr lvl="1"/>
            <a:r>
              <a:rPr lang="en-US" sz="1400" dirty="0"/>
              <a:t>soma resting potential</a:t>
            </a:r>
          </a:p>
          <a:p>
            <a:r>
              <a:rPr lang="en-US" sz="1400" i="0" dirty="0"/>
              <a:t>no feedback from other cortical areas</a:t>
            </a:r>
          </a:p>
          <a:p>
            <a:pPr lvl="1"/>
            <a:r>
              <a:rPr lang="en-US" sz="1400" dirty="0"/>
              <a:t>only a thalamocortical initial stimulus</a:t>
            </a:r>
          </a:p>
          <a:p>
            <a:r>
              <a:rPr lang="en-US" sz="1400" dirty="0"/>
              <a:t>NetPyNE model lacks </a:t>
            </a:r>
            <a:r>
              <a:rPr lang="en-US" sz="1400" u="sng" dirty="0"/>
              <a:t>autapses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connection from a pyramidal neuron onto itself</a:t>
            </a:r>
          </a:p>
          <a:p>
            <a:r>
              <a:rPr lang="en-US" sz="1400" dirty="0"/>
              <a:t>interneurons fired spontaneously without any stimulus</a:t>
            </a:r>
            <a:endParaRPr lang="en-US" sz="1400" i="0" dirty="0"/>
          </a:p>
          <a:p>
            <a:pPr lvl="1"/>
            <a:endParaRPr lang="en-US" sz="14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90108-DA2A-7C4B-84A3-1044D0D5D10C}"/>
              </a:ext>
            </a:extLst>
          </p:cNvPr>
          <p:cNvSpPr txBox="1"/>
          <p:nvPr/>
        </p:nvSpPr>
        <p:spPr>
          <a:xfrm>
            <a:off x="1557867" y="5588000"/>
            <a:ext cx="371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traces of spontaneous firing</a:t>
            </a:r>
          </a:p>
        </p:txBody>
      </p:sp>
    </p:spTree>
    <p:extLst>
      <p:ext uri="{BB962C8B-B14F-4D97-AF65-F5344CB8AC3E}">
        <p14:creationId xmlns:p14="http://schemas.microsoft.com/office/powerpoint/2010/main" val="20984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669-EB04-B241-9230-B959353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Structure and Connectivity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6C4DA5C-1839-3540-82AE-EBD6A719F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51475"/>
              </p:ext>
            </p:extLst>
          </p:nvPr>
        </p:nvGraphicFramePr>
        <p:xfrm>
          <a:off x="1371600" y="2724799"/>
          <a:ext cx="6753497" cy="3312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80917050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1714014923"/>
                    </a:ext>
                  </a:extLst>
                </a:gridCol>
                <a:gridCol w="1913709">
                  <a:extLst>
                    <a:ext uri="{9D8B030D-6E8A-4147-A177-3AD203B41FA5}">
                      <a16:colId xmlns:a16="http://schemas.microsoft.com/office/drawing/2014/main" val="27521915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029509565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r>
                        <a:rPr lang="en-US" sz="1500" dirty="0"/>
                        <a:t>Connection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Target Section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Synaptic Mechanism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No. of Synapses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401176755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PYR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AMPA,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0201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FS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NMDAin</a:t>
                      </a:r>
                      <a:endParaRPr lang="en-US" sz="1500"/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32255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RS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5367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IS 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NDMA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79789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FS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GABAin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7030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Soma, proximal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GABAb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46074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RS to PYR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127741912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0278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RS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367"/>
                  </a:ext>
                </a:extLst>
              </a:tr>
            </a:tbl>
          </a:graphicData>
        </a:graphic>
      </p:graphicFrame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3476AA8A-B8B3-964B-9516-BD50180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25" y="228670"/>
            <a:ext cx="2288235" cy="6400659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1ACA07-7A91-7C4A-A880-5C3B0078B404}"/>
              </a:ext>
            </a:extLst>
          </p:cNvPr>
          <p:cNvSpPr txBox="1">
            <a:spLocks/>
          </p:cNvSpPr>
          <p:nvPr/>
        </p:nvSpPr>
        <p:spPr>
          <a:xfrm>
            <a:off x="1371600" y="1863969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Pyramidal (blue), FS (green), RS (yellow), and IS (pink)</a:t>
            </a:r>
          </a:p>
        </p:txBody>
      </p:sp>
    </p:spTree>
    <p:extLst>
      <p:ext uri="{BB962C8B-B14F-4D97-AF65-F5344CB8AC3E}">
        <p14:creationId xmlns:p14="http://schemas.microsoft.com/office/powerpoint/2010/main" val="214201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669-EB04-B241-9230-B959353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Structure and Connectivity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6C4DA5C-1839-3540-82AE-EBD6A719F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21991"/>
              </p:ext>
            </p:extLst>
          </p:nvPr>
        </p:nvGraphicFramePr>
        <p:xfrm>
          <a:off x="1391195" y="1613930"/>
          <a:ext cx="6753497" cy="3312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80917050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1714014923"/>
                    </a:ext>
                  </a:extLst>
                </a:gridCol>
                <a:gridCol w="1913709">
                  <a:extLst>
                    <a:ext uri="{9D8B030D-6E8A-4147-A177-3AD203B41FA5}">
                      <a16:colId xmlns:a16="http://schemas.microsoft.com/office/drawing/2014/main" val="27521915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029509565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r>
                        <a:rPr lang="en-US" sz="1500" dirty="0"/>
                        <a:t>Connection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Target Section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Synaptic Mechanism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No. of Synapses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401176755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PYR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AMPA,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0201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FS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NMDAin</a:t>
                      </a:r>
                      <a:endParaRPr lang="en-US" sz="1500"/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32255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RS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5367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IS 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NDMA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79789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FS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GABAin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7030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Soma, proximal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GABAb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46074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RS to PYR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127741912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0278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RS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367"/>
                  </a:ext>
                </a:extLst>
              </a:tr>
            </a:tbl>
          </a:graphicData>
        </a:graphic>
      </p:graphicFrame>
      <p:pic>
        <p:nvPicPr>
          <p:cNvPr id="38" name="Content Placeholder 3">
            <a:extLst>
              <a:ext uri="{FF2B5EF4-FFF2-40B4-BE49-F238E27FC236}">
                <a16:creationId xmlns:a16="http://schemas.microsoft.com/office/drawing/2014/main" id="{3476AA8A-B8B3-964B-9516-BD50180D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325" y="228670"/>
            <a:ext cx="2288235" cy="6400659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71ACA07-7A91-7C4A-A880-5C3B0078B404}"/>
              </a:ext>
            </a:extLst>
          </p:cNvPr>
          <p:cNvSpPr txBox="1">
            <a:spLocks/>
          </p:cNvSpPr>
          <p:nvPr/>
        </p:nvSpPr>
        <p:spPr>
          <a:xfrm>
            <a:off x="7382646" y="5111660"/>
            <a:ext cx="1602789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Pyramidal (blue)</a:t>
            </a:r>
          </a:p>
          <a:p>
            <a:pPr marL="0" indent="0">
              <a:buNone/>
            </a:pPr>
            <a:r>
              <a:rPr lang="en-US" sz="1600" dirty="0"/>
              <a:t>FS (green)</a:t>
            </a:r>
          </a:p>
          <a:p>
            <a:pPr marL="0" indent="0">
              <a:buNone/>
            </a:pPr>
            <a:r>
              <a:rPr lang="en-US" sz="1600" dirty="0"/>
              <a:t>RS (yellow)</a:t>
            </a:r>
          </a:p>
          <a:p>
            <a:pPr marL="0" indent="0">
              <a:buNone/>
            </a:pPr>
            <a:r>
              <a:rPr lang="en-US" sz="1600" dirty="0"/>
              <a:t>IS (pink)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F8C6FD-2E20-6440-B0FC-7BD597E255C0}"/>
              </a:ext>
            </a:extLst>
          </p:cNvPr>
          <p:cNvGrpSpPr/>
          <p:nvPr/>
        </p:nvGrpSpPr>
        <p:grpSpPr>
          <a:xfrm>
            <a:off x="3436664" y="5054526"/>
            <a:ext cx="2001733" cy="1600168"/>
            <a:chOff x="8693464" y="2379516"/>
            <a:chExt cx="2860403" cy="2286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307DA4-17DD-2D4D-9E1C-C74B6A4D2F69}"/>
                </a:ext>
              </a:extLst>
            </p:cNvPr>
            <p:cNvSpPr/>
            <p:nvPr/>
          </p:nvSpPr>
          <p:spPr>
            <a:xfrm>
              <a:off x="8709339" y="2774821"/>
              <a:ext cx="839470" cy="615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PYR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BAB849-CBC4-7042-A19E-F6D1BA31ED4E}"/>
                </a:ext>
              </a:extLst>
            </p:cNvPr>
            <p:cNvSpPr/>
            <p:nvPr/>
          </p:nvSpPr>
          <p:spPr>
            <a:xfrm>
              <a:off x="10714397" y="2774821"/>
              <a:ext cx="839470" cy="615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FS</a:t>
              </a:r>
              <a:endParaRPr lang="en-US" sz="1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9FBAD0-4E8B-1F4E-9CCD-96FFEBA20C37}"/>
                </a:ext>
              </a:extLst>
            </p:cNvPr>
            <p:cNvSpPr/>
            <p:nvPr/>
          </p:nvSpPr>
          <p:spPr>
            <a:xfrm>
              <a:off x="8693464" y="4040622"/>
              <a:ext cx="839470" cy="615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RS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86B28EE-A96A-0F40-ABBA-2DDD80344463}"/>
                </a:ext>
              </a:extLst>
            </p:cNvPr>
            <p:cNvSpPr/>
            <p:nvPr/>
          </p:nvSpPr>
          <p:spPr>
            <a:xfrm>
              <a:off x="10701697" y="4050147"/>
              <a:ext cx="839470" cy="615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776DA3C-EDCF-CC40-A9AA-E6FD26423E37}"/>
                </a:ext>
              </a:extLst>
            </p:cNvPr>
            <p:cNvGrpSpPr/>
            <p:nvPr/>
          </p:nvGrpSpPr>
          <p:grpSpPr>
            <a:xfrm>
              <a:off x="8957595" y="2379709"/>
              <a:ext cx="373943" cy="379527"/>
              <a:chOff x="9113173" y="1912038"/>
              <a:chExt cx="373943" cy="379527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70DACB7-426B-F048-B21A-043C994ECA2A}"/>
                  </a:ext>
                </a:extLst>
              </p:cNvPr>
              <p:cNvSpPr/>
              <p:nvPr/>
            </p:nvSpPr>
            <p:spPr>
              <a:xfrm>
                <a:off x="9113173" y="1912038"/>
                <a:ext cx="342957" cy="365126"/>
              </a:xfrm>
              <a:custGeom>
                <a:avLst/>
                <a:gdLst>
                  <a:gd name="connsiteX0" fmla="*/ 0 w 288925"/>
                  <a:gd name="connsiteY0" fmla="*/ 358939 h 358939"/>
                  <a:gd name="connsiteX1" fmla="*/ 88900 w 288925"/>
                  <a:gd name="connsiteY1" fmla="*/ 164 h 358939"/>
                  <a:gd name="connsiteX2" fmla="*/ 288925 w 288925"/>
                  <a:gd name="connsiteY2" fmla="*/ 317664 h 358939"/>
                  <a:gd name="connsiteX0" fmla="*/ 0 w 342900"/>
                  <a:gd name="connsiteY0" fmla="*/ 358917 h 358917"/>
                  <a:gd name="connsiteX1" fmla="*/ 88900 w 342900"/>
                  <a:gd name="connsiteY1" fmla="*/ 142 h 358917"/>
                  <a:gd name="connsiteX2" fmla="*/ 342900 w 342900"/>
                  <a:gd name="connsiteY2" fmla="*/ 352567 h 358917"/>
                  <a:gd name="connsiteX0" fmla="*/ 0 w 342900"/>
                  <a:gd name="connsiteY0" fmla="*/ 365263 h 365263"/>
                  <a:gd name="connsiteX1" fmla="*/ 174625 w 342900"/>
                  <a:gd name="connsiteY1" fmla="*/ 138 h 365263"/>
                  <a:gd name="connsiteX2" fmla="*/ 342900 w 342900"/>
                  <a:gd name="connsiteY2" fmla="*/ 358913 h 365263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26 h 365126"/>
                  <a:gd name="connsiteX1" fmla="*/ 174625 w 342900"/>
                  <a:gd name="connsiteY1" fmla="*/ 1 h 365126"/>
                  <a:gd name="connsiteX2" fmla="*/ 342900 w 342900"/>
                  <a:gd name="connsiteY2" fmla="*/ 358776 h 365126"/>
                  <a:gd name="connsiteX0" fmla="*/ 0 w 342900"/>
                  <a:gd name="connsiteY0" fmla="*/ 365126 h 365126"/>
                  <a:gd name="connsiteX1" fmla="*/ 174625 w 342900"/>
                  <a:gd name="connsiteY1" fmla="*/ 1 h 365126"/>
                  <a:gd name="connsiteX2" fmla="*/ 342900 w 342900"/>
                  <a:gd name="connsiteY2" fmla="*/ 358776 h 365126"/>
                  <a:gd name="connsiteX0" fmla="*/ 57 w 342957"/>
                  <a:gd name="connsiteY0" fmla="*/ 365126 h 365126"/>
                  <a:gd name="connsiteX1" fmla="*/ 174682 w 342957"/>
                  <a:gd name="connsiteY1" fmla="*/ 1 h 365126"/>
                  <a:gd name="connsiteX2" fmla="*/ 342957 w 342957"/>
                  <a:gd name="connsiteY2" fmla="*/ 358776 h 36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57" h="365126">
                    <a:moveTo>
                      <a:pt x="57" y="365126"/>
                    </a:moveTo>
                    <a:cubicBezTo>
                      <a:pt x="-1795" y="182828"/>
                      <a:pt x="40803" y="16405"/>
                      <a:pt x="174682" y="1"/>
                    </a:cubicBezTo>
                    <a:cubicBezTo>
                      <a:pt x="327611" y="-528"/>
                      <a:pt x="337136" y="235480"/>
                      <a:pt x="342957" y="358776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5471EA15-2828-B44D-8764-1E41BA809765}"/>
                  </a:ext>
                </a:extLst>
              </p:cNvPr>
              <p:cNvSpPr/>
              <p:nvPr/>
            </p:nvSpPr>
            <p:spPr>
              <a:xfrm rot="10649102">
                <a:off x="9397708" y="2213996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A0EAAD4-99E2-6846-B237-162E6C06F662}"/>
                </a:ext>
              </a:extLst>
            </p:cNvPr>
            <p:cNvGrpSpPr/>
            <p:nvPr/>
          </p:nvGrpSpPr>
          <p:grpSpPr>
            <a:xfrm>
              <a:off x="10954546" y="2379516"/>
              <a:ext cx="373943" cy="379527"/>
              <a:chOff x="11125999" y="1911845"/>
              <a:chExt cx="373943" cy="379527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3307A0F9-97D2-9C44-8A2A-1F0C7D9A4BB2}"/>
                  </a:ext>
                </a:extLst>
              </p:cNvPr>
              <p:cNvSpPr/>
              <p:nvPr/>
            </p:nvSpPr>
            <p:spPr>
              <a:xfrm>
                <a:off x="11125999" y="1911845"/>
                <a:ext cx="342957" cy="365126"/>
              </a:xfrm>
              <a:custGeom>
                <a:avLst/>
                <a:gdLst>
                  <a:gd name="connsiteX0" fmla="*/ 0 w 288925"/>
                  <a:gd name="connsiteY0" fmla="*/ 358939 h 358939"/>
                  <a:gd name="connsiteX1" fmla="*/ 88900 w 288925"/>
                  <a:gd name="connsiteY1" fmla="*/ 164 h 358939"/>
                  <a:gd name="connsiteX2" fmla="*/ 288925 w 288925"/>
                  <a:gd name="connsiteY2" fmla="*/ 317664 h 358939"/>
                  <a:gd name="connsiteX0" fmla="*/ 0 w 342900"/>
                  <a:gd name="connsiteY0" fmla="*/ 358917 h 358917"/>
                  <a:gd name="connsiteX1" fmla="*/ 88900 w 342900"/>
                  <a:gd name="connsiteY1" fmla="*/ 142 h 358917"/>
                  <a:gd name="connsiteX2" fmla="*/ 342900 w 342900"/>
                  <a:gd name="connsiteY2" fmla="*/ 352567 h 358917"/>
                  <a:gd name="connsiteX0" fmla="*/ 0 w 342900"/>
                  <a:gd name="connsiteY0" fmla="*/ 365263 h 365263"/>
                  <a:gd name="connsiteX1" fmla="*/ 174625 w 342900"/>
                  <a:gd name="connsiteY1" fmla="*/ 138 h 365263"/>
                  <a:gd name="connsiteX2" fmla="*/ 342900 w 342900"/>
                  <a:gd name="connsiteY2" fmla="*/ 358913 h 365263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66 h 365166"/>
                  <a:gd name="connsiteX1" fmla="*/ 174625 w 342900"/>
                  <a:gd name="connsiteY1" fmla="*/ 41 h 365166"/>
                  <a:gd name="connsiteX2" fmla="*/ 342900 w 342900"/>
                  <a:gd name="connsiteY2" fmla="*/ 358816 h 365166"/>
                  <a:gd name="connsiteX0" fmla="*/ 0 w 342900"/>
                  <a:gd name="connsiteY0" fmla="*/ 365126 h 365126"/>
                  <a:gd name="connsiteX1" fmla="*/ 174625 w 342900"/>
                  <a:gd name="connsiteY1" fmla="*/ 1 h 365126"/>
                  <a:gd name="connsiteX2" fmla="*/ 342900 w 342900"/>
                  <a:gd name="connsiteY2" fmla="*/ 358776 h 365126"/>
                  <a:gd name="connsiteX0" fmla="*/ 0 w 342900"/>
                  <a:gd name="connsiteY0" fmla="*/ 365126 h 365126"/>
                  <a:gd name="connsiteX1" fmla="*/ 174625 w 342900"/>
                  <a:gd name="connsiteY1" fmla="*/ 1 h 365126"/>
                  <a:gd name="connsiteX2" fmla="*/ 342900 w 342900"/>
                  <a:gd name="connsiteY2" fmla="*/ 358776 h 365126"/>
                  <a:gd name="connsiteX0" fmla="*/ 57 w 342957"/>
                  <a:gd name="connsiteY0" fmla="*/ 365126 h 365126"/>
                  <a:gd name="connsiteX1" fmla="*/ 174682 w 342957"/>
                  <a:gd name="connsiteY1" fmla="*/ 1 h 365126"/>
                  <a:gd name="connsiteX2" fmla="*/ 342957 w 342957"/>
                  <a:gd name="connsiteY2" fmla="*/ 358776 h 365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57" h="365126">
                    <a:moveTo>
                      <a:pt x="57" y="365126"/>
                    </a:moveTo>
                    <a:cubicBezTo>
                      <a:pt x="-1795" y="182828"/>
                      <a:pt x="40803" y="16405"/>
                      <a:pt x="174682" y="1"/>
                    </a:cubicBezTo>
                    <a:cubicBezTo>
                      <a:pt x="327611" y="-528"/>
                      <a:pt x="337136" y="235480"/>
                      <a:pt x="342957" y="358776"/>
                    </a:cubicBezTo>
                  </a:path>
                </a:pathLst>
              </a:cu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612D1604-94B2-CF4E-9D30-5920F6C88D89}"/>
                  </a:ext>
                </a:extLst>
              </p:cNvPr>
              <p:cNvSpPr/>
              <p:nvPr/>
            </p:nvSpPr>
            <p:spPr>
              <a:xfrm rot="10649102">
                <a:off x="11410534" y="2213803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3077EE-E5A7-8E4B-B475-116E060DDA7A}"/>
                </a:ext>
              </a:extLst>
            </p:cNvPr>
            <p:cNvGrpSpPr/>
            <p:nvPr/>
          </p:nvGrpSpPr>
          <p:grpSpPr>
            <a:xfrm>
              <a:off x="9578110" y="3000749"/>
              <a:ext cx="1109620" cy="89408"/>
              <a:chOff x="9749563" y="2555303"/>
              <a:chExt cx="1109620" cy="8940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CE3E205-D403-7A40-9239-4AC6421580E5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6A0DEA85-21A1-2747-9421-B3330B81BEF0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C4C9135-C4C8-DE46-A81B-980B1D9230FD}"/>
                </a:ext>
              </a:extLst>
            </p:cNvPr>
            <p:cNvGrpSpPr/>
            <p:nvPr/>
          </p:nvGrpSpPr>
          <p:grpSpPr>
            <a:xfrm>
              <a:off x="9574935" y="4268714"/>
              <a:ext cx="1109620" cy="89408"/>
              <a:chOff x="9749563" y="2555303"/>
              <a:chExt cx="1109620" cy="8940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2B33914-86A7-0443-89C6-64A861B551C6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9FBCA72A-A032-D341-B1BB-C3BB1BF053CA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A450C5-1BB5-8045-BBEF-13F827AA9091}"/>
                </a:ext>
              </a:extLst>
            </p:cNvPr>
            <p:cNvGrpSpPr/>
            <p:nvPr/>
          </p:nvGrpSpPr>
          <p:grpSpPr>
            <a:xfrm rot="10800000">
              <a:off x="9578110" y="3118515"/>
              <a:ext cx="1109620" cy="89408"/>
              <a:chOff x="9749563" y="2555303"/>
              <a:chExt cx="1109620" cy="8940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4A11C66-09B6-F740-B702-AE203625F410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9B081A56-167A-A349-86EB-344E5793B4E0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D9F23AA-3A1C-034D-9575-23B051C6C123}"/>
                </a:ext>
              </a:extLst>
            </p:cNvPr>
            <p:cNvGrpSpPr/>
            <p:nvPr/>
          </p:nvGrpSpPr>
          <p:grpSpPr>
            <a:xfrm rot="10800000">
              <a:off x="9568584" y="4370632"/>
              <a:ext cx="1109620" cy="89408"/>
              <a:chOff x="9749563" y="2555303"/>
              <a:chExt cx="1109620" cy="8940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FBA68F4-B74E-8B43-84F3-02F9101CFDCC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1EC5BA17-8ECF-724E-9F0A-F697F58F243C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7CBF86C-0620-304C-8AD6-35B017F5B40B}"/>
                </a:ext>
              </a:extLst>
            </p:cNvPr>
            <p:cNvGrpSpPr/>
            <p:nvPr/>
          </p:nvGrpSpPr>
          <p:grpSpPr>
            <a:xfrm rot="5400000">
              <a:off x="8764564" y="3670939"/>
              <a:ext cx="577966" cy="89408"/>
              <a:chOff x="9749562" y="2555303"/>
              <a:chExt cx="1109621" cy="89408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692E3F-0820-124C-81A7-8EAEE804A322}"/>
                  </a:ext>
                </a:extLst>
              </p:cNvPr>
              <p:cNvCxnSpPr/>
              <p:nvPr/>
            </p:nvCxnSpPr>
            <p:spPr>
              <a:xfrm>
                <a:off x="9749562" y="2590800"/>
                <a:ext cx="1074014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6F02242E-B61B-9347-AB6D-EB045D092C64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BC7790-5A8D-1440-9FD7-5CEB6E91F935}"/>
                </a:ext>
              </a:extLst>
            </p:cNvPr>
            <p:cNvGrpSpPr/>
            <p:nvPr/>
          </p:nvGrpSpPr>
          <p:grpSpPr>
            <a:xfrm rot="1896926">
              <a:off x="9372143" y="3640781"/>
              <a:ext cx="1539028" cy="89408"/>
              <a:chOff x="9749563" y="2555303"/>
              <a:chExt cx="1109620" cy="89408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886370E-5121-9046-9A70-94255F92C55E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8BED9499-C490-824F-A3CC-D38313681433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1081035-9586-7E45-8CEB-1AF83CE66EA9}"/>
                </a:ext>
              </a:extLst>
            </p:cNvPr>
            <p:cNvGrpSpPr/>
            <p:nvPr/>
          </p:nvGrpSpPr>
          <p:grpSpPr>
            <a:xfrm rot="16200000">
              <a:off x="8887970" y="3670935"/>
              <a:ext cx="577965" cy="89408"/>
              <a:chOff x="9749563" y="2555303"/>
              <a:chExt cx="1109620" cy="89408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82956EA-EE47-5E4F-9162-3820A61953D0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BA4CD8F0-A00C-1F4F-B9F4-DD5C3884321D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A4ADF3-D159-674B-ADEF-D88786F846FF}"/>
                </a:ext>
              </a:extLst>
            </p:cNvPr>
            <p:cNvGrpSpPr/>
            <p:nvPr/>
          </p:nvGrpSpPr>
          <p:grpSpPr>
            <a:xfrm rot="12730154">
              <a:off x="9260013" y="3740636"/>
              <a:ext cx="1559806" cy="89408"/>
              <a:chOff x="9749563" y="2555303"/>
              <a:chExt cx="1109620" cy="8940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C29EA66-F460-1549-80CC-0C64024E18D7}"/>
                  </a:ext>
                </a:extLst>
              </p:cNvPr>
              <p:cNvCxnSpPr/>
              <p:nvPr/>
            </p:nvCxnSpPr>
            <p:spPr>
              <a:xfrm>
                <a:off x="9749563" y="2590800"/>
                <a:ext cx="107401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FC8053A0-56B9-A743-A82B-4F9BF1A71C2F}"/>
                  </a:ext>
                </a:extLst>
              </p:cNvPr>
              <p:cNvSpPr/>
              <p:nvPr/>
            </p:nvSpPr>
            <p:spPr>
              <a:xfrm rot="5400000">
                <a:off x="10775695" y="2561222"/>
                <a:ext cx="89408" cy="77569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1F01B0-DD4B-364C-B933-B387003EF7B7}"/>
              </a:ext>
            </a:extLst>
          </p:cNvPr>
          <p:cNvSpPr txBox="1"/>
          <p:nvPr/>
        </p:nvSpPr>
        <p:spPr>
          <a:xfrm>
            <a:off x="2674044" y="169049"/>
            <a:ext cx="321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alternative layout to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13699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288-16FD-3A4E-8904-766DF111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lang="en-US" dirty="0"/>
              <a:t>Baseline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E772-6246-5449-AC66-85C5B02F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581"/>
            <a:ext cx="9601200" cy="3581400"/>
          </a:xfrm>
        </p:spPr>
        <p:txBody>
          <a:bodyPr/>
          <a:lstStyle/>
          <a:p>
            <a:r>
              <a:rPr lang="en-US" dirty="0"/>
              <a:t>continued persistent activity after short stimulus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FC7CD28-047E-E445-98E2-21903114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06" y="2099738"/>
            <a:ext cx="5408580" cy="432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49AF8-3DF4-6646-90BB-77D708ECB0A9}"/>
              </a:ext>
            </a:extLst>
          </p:cNvPr>
          <p:cNvSpPr txBox="1"/>
          <p:nvPr/>
        </p:nvSpPr>
        <p:spPr>
          <a:xfrm>
            <a:off x="1079863" y="6386279"/>
            <a:ext cx="520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1DA1E1-7625-DB42-988D-58353CF19EB1}"/>
              </a:ext>
            </a:extLst>
          </p:cNvPr>
          <p:cNvGrpSpPr/>
          <p:nvPr/>
        </p:nvGrpSpPr>
        <p:grpSpPr>
          <a:xfrm>
            <a:off x="1011359" y="2546760"/>
            <a:ext cx="5200073" cy="3432818"/>
            <a:chOff x="1232263" y="2404533"/>
            <a:chExt cx="5200073" cy="3432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F7689-395D-7E44-8B6F-37C666941416}"/>
                </a:ext>
              </a:extLst>
            </p:cNvPr>
            <p:cNvSpPr txBox="1"/>
            <p:nvPr/>
          </p:nvSpPr>
          <p:spPr>
            <a:xfrm>
              <a:off x="1232263" y="2404533"/>
              <a:ext cx="5200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426B6-2639-744B-8E88-687D10C21DA2}"/>
                </a:ext>
              </a:extLst>
            </p:cNvPr>
            <p:cNvGrpSpPr/>
            <p:nvPr/>
          </p:nvGrpSpPr>
          <p:grpSpPr>
            <a:xfrm>
              <a:off x="1232263" y="2696605"/>
              <a:ext cx="5200073" cy="3140746"/>
              <a:chOff x="5051392" y="748126"/>
              <a:chExt cx="6683880" cy="403693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FBC5FEDB-7D76-864D-890B-0C41A2177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85" b="61203"/>
              <a:stretch/>
            </p:blipFill>
            <p:spPr bwMode="auto">
              <a:xfrm>
                <a:off x="5051392" y="748126"/>
                <a:ext cx="6683880" cy="4036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9D924-ED43-7249-8A3D-F3457E5152A9}"/>
                  </a:ext>
                </a:extLst>
              </p:cNvPr>
              <p:cNvSpPr txBox="1"/>
              <p:nvPr/>
            </p:nvSpPr>
            <p:spPr>
              <a:xfrm>
                <a:off x="6253813" y="4446510"/>
                <a:ext cx="32676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  <a:p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63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428-228A-1249-9AAA-6216A36B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098"/>
          </a:xfrm>
        </p:spPr>
        <p:txBody>
          <a:bodyPr/>
          <a:lstStyle/>
          <a:p>
            <a:r>
              <a:rPr lang="en-US" dirty="0"/>
              <a:t>Baseline Behavior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EBA026-4900-404B-823B-167B855A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675" y="1427898"/>
            <a:ext cx="3771265" cy="5028353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157DAB5-8EF3-3D4D-9A72-FFB14F9AD13C}"/>
              </a:ext>
            </a:extLst>
          </p:cNvPr>
          <p:cNvGrpSpPr/>
          <p:nvPr/>
        </p:nvGrpSpPr>
        <p:grpSpPr>
          <a:xfrm>
            <a:off x="1139246" y="2578941"/>
            <a:ext cx="6211518" cy="2726267"/>
            <a:chOff x="1219200" y="1554479"/>
            <a:chExt cx="5094778" cy="223612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6E8BE6B-8DE1-8E4C-B269-F4E304B5F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09" r="32222" b="32484"/>
            <a:stretch/>
          </p:blipFill>
          <p:spPr bwMode="auto">
            <a:xfrm>
              <a:off x="1219200" y="1554479"/>
              <a:ext cx="5094778" cy="22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C75409-F974-3B47-9073-2C0C0F2BB3C2}"/>
                </a:ext>
              </a:extLst>
            </p:cNvPr>
            <p:cNvSpPr txBox="1"/>
            <p:nvPr/>
          </p:nvSpPr>
          <p:spPr>
            <a:xfrm>
              <a:off x="121920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1D684-A0A5-CB4A-9685-CA9A0F8210B8}"/>
                </a:ext>
              </a:extLst>
            </p:cNvPr>
            <p:cNvSpPr txBox="1"/>
            <p:nvPr/>
          </p:nvSpPr>
          <p:spPr>
            <a:xfrm>
              <a:off x="410648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23EA3-3CEB-A848-91FB-ABE23C83DF1B}"/>
                </a:ext>
              </a:extLst>
            </p:cNvPr>
            <p:cNvSpPr txBox="1"/>
            <p:nvPr/>
          </p:nvSpPr>
          <p:spPr>
            <a:xfrm>
              <a:off x="127923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2A3DA-4E4F-3C4E-8B83-5CB6A08D78FC}"/>
                </a:ext>
              </a:extLst>
            </p:cNvPr>
            <p:cNvSpPr txBox="1"/>
            <p:nvPr/>
          </p:nvSpPr>
          <p:spPr>
            <a:xfrm>
              <a:off x="403352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71A8E2-5352-EA45-A3ED-D7B2806B9180}"/>
                </a:ext>
              </a:extLst>
            </p:cNvPr>
            <p:cNvSpPr txBox="1"/>
            <p:nvPr/>
          </p:nvSpPr>
          <p:spPr>
            <a:xfrm>
              <a:off x="6100618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7FACCE-424B-6D48-9E17-3684C6A28F12}"/>
              </a:ext>
            </a:extLst>
          </p:cNvPr>
          <p:cNvSpPr txBox="1">
            <a:spLocks/>
          </p:cNvSpPr>
          <p:nvPr/>
        </p:nvSpPr>
        <p:spPr>
          <a:xfrm>
            <a:off x="1371600" y="1766564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irregularity does not match original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F850F-4CB7-2741-B80C-211B7694EAA8}"/>
              </a:ext>
            </a:extLst>
          </p:cNvPr>
          <p:cNvSpPr txBox="1"/>
          <p:nvPr/>
        </p:nvSpPr>
        <p:spPr>
          <a:xfrm>
            <a:off x="1367888" y="6456251"/>
            <a:ext cx="598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9013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7928-B96B-AF43-BC80-4766FA19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F5E-078B-6F4B-9D66-19644C6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explored what level of inhibition results in stopping of persistent activity</a:t>
            </a:r>
          </a:p>
          <a:p>
            <a:pPr lvl="1"/>
            <a:r>
              <a:rPr lang="en-US" dirty="0"/>
              <a:t>GABA gain</a:t>
            </a:r>
          </a:p>
          <a:p>
            <a:pPr lvl="1"/>
            <a:r>
              <a:rPr lang="en-US" dirty="0"/>
              <a:t>GABA </a:t>
            </a:r>
          </a:p>
          <a:p>
            <a:pPr lvl="1"/>
            <a:r>
              <a:rPr lang="en-US" dirty="0"/>
              <a:t>synapses per connection</a:t>
            </a:r>
          </a:p>
          <a:p>
            <a:pPr lvl="1"/>
            <a:r>
              <a:rPr lang="en-US" dirty="0"/>
              <a:t>number of FS cells</a:t>
            </a:r>
          </a:p>
          <a:p>
            <a:r>
              <a:rPr lang="en-US" dirty="0" err="1"/>
              <a:t>GABAb</a:t>
            </a:r>
            <a:r>
              <a:rPr lang="en-US" dirty="0"/>
              <a:t> synapses/connections have biggest influence on network</a:t>
            </a:r>
          </a:p>
          <a:p>
            <a:r>
              <a:rPr lang="en-US" dirty="0"/>
              <a:t>three activities (??) observed</a:t>
            </a:r>
          </a:p>
          <a:p>
            <a:pPr lvl="1"/>
            <a:r>
              <a:rPr lang="en-US" dirty="0"/>
              <a:t>recurrent firing</a:t>
            </a:r>
          </a:p>
          <a:p>
            <a:pPr lvl="1"/>
            <a:r>
              <a:rPr lang="en-US" dirty="0"/>
              <a:t>fire only with stimulus</a:t>
            </a:r>
          </a:p>
          <a:p>
            <a:pPr lvl="1"/>
            <a:r>
              <a:rPr lang="en-US" dirty="0"/>
              <a:t>inhibition too high for firing beyond initial spike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CB1EA-4243-1448-9857-87518EACD515}"/>
              </a:ext>
            </a:extLst>
          </p:cNvPr>
          <p:cNvSpPr txBox="1"/>
          <p:nvPr/>
        </p:nvSpPr>
        <p:spPr>
          <a:xfrm>
            <a:off x="1303867" y="5981700"/>
            <a:ext cx="425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activities right wording? or use responses?</a:t>
            </a:r>
          </a:p>
        </p:txBody>
      </p:sp>
    </p:spTree>
    <p:extLst>
      <p:ext uri="{BB962C8B-B14F-4D97-AF65-F5344CB8AC3E}">
        <p14:creationId xmlns:p14="http://schemas.microsoft.com/office/powerpoint/2010/main" val="2195139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1923</TotalTime>
  <Words>558</Words>
  <Application>Microsoft Macintosh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Modulatory effects of inhibition on persistent activity in a cortical microcircuit model</vt:lpstr>
      <vt:lpstr>Criteria and Motivation</vt:lpstr>
      <vt:lpstr>Original Model</vt:lpstr>
      <vt:lpstr>Gaps in Models</vt:lpstr>
      <vt:lpstr>Structure and Connectivity</vt:lpstr>
      <vt:lpstr>Structure and Connectivity</vt:lpstr>
      <vt:lpstr>Baseline Behavior</vt:lpstr>
      <vt:lpstr>Baseline Behavior</vt:lpstr>
      <vt:lpstr>Findings</vt:lpstr>
      <vt:lpstr>Gain</vt:lpstr>
      <vt:lpstr>Synapses per Connection</vt:lpstr>
      <vt:lpstr>Number of FS Cells</vt:lpstr>
      <vt:lpstr>Unexplored Questions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Modulatory effects of inhibition on persistent activity in a cortical microcircuit model</dc:title>
  <dc:creator>Kate Doxey</dc:creator>
  <cp:lastModifiedBy>Kate Doxey</cp:lastModifiedBy>
  <cp:revision>33</cp:revision>
  <dcterms:created xsi:type="dcterms:W3CDTF">2021-05-30T00:38:13Z</dcterms:created>
  <dcterms:modified xsi:type="dcterms:W3CDTF">2021-06-01T06:23:07Z</dcterms:modified>
</cp:coreProperties>
</file>