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5"/>
  </p:notesMasterIdLst>
  <p:handoutMasterIdLst>
    <p:handoutMasterId r:id="rId56"/>
  </p:handoutMasterIdLst>
  <p:sldIdLst>
    <p:sldId id="878" r:id="rId2"/>
    <p:sldId id="822" r:id="rId3"/>
    <p:sldId id="773" r:id="rId4"/>
    <p:sldId id="825" r:id="rId5"/>
    <p:sldId id="826" r:id="rId6"/>
    <p:sldId id="827" r:id="rId7"/>
    <p:sldId id="828" r:id="rId8"/>
    <p:sldId id="829" r:id="rId9"/>
    <p:sldId id="830" r:id="rId10"/>
    <p:sldId id="831" r:id="rId11"/>
    <p:sldId id="833" r:id="rId12"/>
    <p:sldId id="868" r:id="rId13"/>
    <p:sldId id="837" r:id="rId14"/>
    <p:sldId id="835" r:id="rId15"/>
    <p:sldId id="836" r:id="rId16"/>
    <p:sldId id="838" r:id="rId17"/>
    <p:sldId id="839" r:id="rId18"/>
    <p:sldId id="840" r:id="rId19"/>
    <p:sldId id="841" r:id="rId20"/>
    <p:sldId id="842" r:id="rId21"/>
    <p:sldId id="870" r:id="rId22"/>
    <p:sldId id="869" r:id="rId23"/>
    <p:sldId id="843" r:id="rId24"/>
    <p:sldId id="847" r:id="rId25"/>
    <p:sldId id="848" r:id="rId26"/>
    <p:sldId id="844" r:id="rId27"/>
    <p:sldId id="845" r:id="rId28"/>
    <p:sldId id="849" r:id="rId29"/>
    <p:sldId id="846" r:id="rId30"/>
    <p:sldId id="850" r:id="rId31"/>
    <p:sldId id="871" r:id="rId32"/>
    <p:sldId id="851" r:id="rId33"/>
    <p:sldId id="872" r:id="rId34"/>
    <p:sldId id="852" r:id="rId35"/>
    <p:sldId id="856" r:id="rId36"/>
    <p:sldId id="853" r:id="rId37"/>
    <p:sldId id="861" r:id="rId38"/>
    <p:sldId id="858" r:id="rId39"/>
    <p:sldId id="859" r:id="rId40"/>
    <p:sldId id="854" r:id="rId41"/>
    <p:sldId id="862" r:id="rId42"/>
    <p:sldId id="865" r:id="rId43"/>
    <p:sldId id="863" r:id="rId44"/>
    <p:sldId id="864" r:id="rId45"/>
    <p:sldId id="866" r:id="rId46"/>
    <p:sldId id="874" r:id="rId47"/>
    <p:sldId id="857" r:id="rId48"/>
    <p:sldId id="855" r:id="rId49"/>
    <p:sldId id="867" r:id="rId50"/>
    <p:sldId id="860" r:id="rId51"/>
    <p:sldId id="877" r:id="rId52"/>
    <p:sldId id="876" r:id="rId53"/>
    <p:sldId id="875" r:id="rId54"/>
  </p:sldIdLst>
  <p:sldSz cx="9601200" cy="7315200"/>
  <p:notesSz cx="7010400" cy="9296400"/>
  <p:defaultTextStyle>
    <a:defPPr>
      <a:defRPr lang="en-US"/>
    </a:defPPr>
    <a:lvl1pPr algn="l" rtl="0" eaLnBrk="0" fontAlgn="base" hangingPunct="0">
      <a:spcBef>
        <a:spcPct val="0"/>
      </a:spcBef>
      <a:spcAft>
        <a:spcPct val="0"/>
      </a:spcAft>
      <a:defRPr sz="1400" b="1" kern="1200">
        <a:solidFill>
          <a:srgbClr val="000000"/>
        </a:solidFill>
        <a:latin typeface="Arial" charset="0"/>
        <a:ea typeface="+mn-ea"/>
        <a:cs typeface="+mn-cs"/>
      </a:defRPr>
    </a:lvl1pPr>
    <a:lvl2pPr marL="457200" algn="l" rtl="0" eaLnBrk="0" fontAlgn="base" hangingPunct="0">
      <a:spcBef>
        <a:spcPct val="0"/>
      </a:spcBef>
      <a:spcAft>
        <a:spcPct val="0"/>
      </a:spcAft>
      <a:defRPr sz="1400" b="1" kern="1200">
        <a:solidFill>
          <a:srgbClr val="000000"/>
        </a:solidFill>
        <a:latin typeface="Arial" charset="0"/>
        <a:ea typeface="+mn-ea"/>
        <a:cs typeface="+mn-cs"/>
      </a:defRPr>
    </a:lvl2pPr>
    <a:lvl3pPr marL="914400" algn="l" rtl="0" eaLnBrk="0" fontAlgn="base" hangingPunct="0">
      <a:spcBef>
        <a:spcPct val="0"/>
      </a:spcBef>
      <a:spcAft>
        <a:spcPct val="0"/>
      </a:spcAft>
      <a:defRPr sz="1400" b="1" kern="1200">
        <a:solidFill>
          <a:srgbClr val="000000"/>
        </a:solidFill>
        <a:latin typeface="Arial" charset="0"/>
        <a:ea typeface="+mn-ea"/>
        <a:cs typeface="+mn-cs"/>
      </a:defRPr>
    </a:lvl3pPr>
    <a:lvl4pPr marL="1371600" algn="l" rtl="0" eaLnBrk="0" fontAlgn="base" hangingPunct="0">
      <a:spcBef>
        <a:spcPct val="0"/>
      </a:spcBef>
      <a:spcAft>
        <a:spcPct val="0"/>
      </a:spcAft>
      <a:defRPr sz="1400" b="1" kern="1200">
        <a:solidFill>
          <a:srgbClr val="000000"/>
        </a:solidFill>
        <a:latin typeface="Arial" charset="0"/>
        <a:ea typeface="+mn-ea"/>
        <a:cs typeface="+mn-cs"/>
      </a:defRPr>
    </a:lvl4pPr>
    <a:lvl5pPr marL="1828800" algn="l" rtl="0" eaLnBrk="0" fontAlgn="base" hangingPunct="0">
      <a:spcBef>
        <a:spcPct val="0"/>
      </a:spcBef>
      <a:spcAft>
        <a:spcPct val="0"/>
      </a:spcAft>
      <a:defRPr sz="1400" b="1" kern="1200">
        <a:solidFill>
          <a:srgbClr val="000000"/>
        </a:solidFill>
        <a:latin typeface="Arial" charset="0"/>
        <a:ea typeface="+mn-ea"/>
        <a:cs typeface="+mn-cs"/>
      </a:defRPr>
    </a:lvl5pPr>
    <a:lvl6pPr marL="2286000" algn="l" defTabSz="914400" rtl="0" eaLnBrk="1" latinLnBrk="0" hangingPunct="1">
      <a:defRPr sz="1400" b="1" kern="1200">
        <a:solidFill>
          <a:srgbClr val="000000"/>
        </a:solidFill>
        <a:latin typeface="Arial" charset="0"/>
        <a:ea typeface="+mn-ea"/>
        <a:cs typeface="+mn-cs"/>
      </a:defRPr>
    </a:lvl6pPr>
    <a:lvl7pPr marL="2743200" algn="l" defTabSz="914400" rtl="0" eaLnBrk="1" latinLnBrk="0" hangingPunct="1">
      <a:defRPr sz="1400" b="1" kern="1200">
        <a:solidFill>
          <a:srgbClr val="000000"/>
        </a:solidFill>
        <a:latin typeface="Arial" charset="0"/>
        <a:ea typeface="+mn-ea"/>
        <a:cs typeface="+mn-cs"/>
      </a:defRPr>
    </a:lvl7pPr>
    <a:lvl8pPr marL="3200400" algn="l" defTabSz="914400" rtl="0" eaLnBrk="1" latinLnBrk="0" hangingPunct="1">
      <a:defRPr sz="1400" b="1" kern="1200">
        <a:solidFill>
          <a:srgbClr val="000000"/>
        </a:solidFill>
        <a:latin typeface="Arial" charset="0"/>
        <a:ea typeface="+mn-ea"/>
        <a:cs typeface="+mn-cs"/>
      </a:defRPr>
    </a:lvl8pPr>
    <a:lvl9pPr marL="3657600" algn="l" defTabSz="914400" rtl="0" eaLnBrk="1" latinLnBrk="0" hangingPunct="1">
      <a:defRPr sz="14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FD1A9"/>
    <a:srgbClr val="EBF9A3"/>
    <a:srgbClr val="A50021"/>
    <a:srgbClr val="FF00FF"/>
    <a:srgbClr val="FF9966"/>
    <a:srgbClr val="FFFF99"/>
    <a:srgbClr val="FFCC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7543" autoAdjust="0"/>
  </p:normalViewPr>
  <p:slideViewPr>
    <p:cSldViewPr>
      <p:cViewPr varScale="1">
        <p:scale>
          <a:sx n="92" d="100"/>
          <a:sy n="92" d="100"/>
        </p:scale>
        <p:origin x="-1956" y="-102"/>
      </p:cViewPr>
      <p:guideLst>
        <p:guide orient="horz" pos="2928"/>
        <p:guide pos="2016"/>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9" d="100"/>
          <a:sy n="89" d="100"/>
        </p:scale>
        <p:origin x="-376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err="1" smtClean="0"/>
              <a:t>FLE</a:t>
            </a:r>
            <a:r>
              <a:rPr lang="en-US" sz="1200" baseline="-25000" dirty="0" err="1" smtClean="0"/>
              <a:t>Scenario</a:t>
            </a:r>
            <a:r>
              <a:rPr lang="en-US" dirty="0" smtClean="0"/>
              <a:t>(t</a:t>
            </a:r>
            <a:r>
              <a:rPr lang="en-US" dirty="0"/>
              <a:t>) + </a:t>
            </a:r>
            <a:r>
              <a:rPr lang="en-US" dirty="0" err="1" smtClean="0"/>
              <a:t>CBC</a:t>
            </a:r>
            <a:r>
              <a:rPr lang="en-US" sz="1200" baseline="-25000" dirty="0" err="1" smtClean="0"/>
              <a:t>Strategy</a:t>
            </a:r>
            <a:r>
              <a:rPr lang="en-US" dirty="0" smtClean="0"/>
              <a:t>(t</a:t>
            </a:r>
            <a:r>
              <a:rPr lang="en-US" dirty="0"/>
              <a:t>) </a:t>
            </a:r>
          </a:p>
        </c:rich>
      </c:tx>
      <c:overlay val="0"/>
    </c:title>
    <c:autoTitleDeleted val="0"/>
    <c:plotArea>
      <c:layout/>
      <c:lineChart>
        <c:grouping val="standard"/>
        <c:varyColors val="0"/>
        <c:ser>
          <c:idx val="0"/>
          <c:order val="0"/>
          <c:marker>
            <c:symbol val="none"/>
          </c:marker>
          <c:cat>
            <c:numRef>
              <c:f>'table (18)'!$J$35:$J$118</c:f>
              <c:numCache>
                <c:formatCode>General</c:formatCode>
                <c:ptCount val="8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numCache>
            </c:numRef>
          </c:cat>
          <c:val>
            <c:numRef>
              <c:f>'table (18)'!$I$35:$I$118</c:f>
              <c:numCache>
                <c:formatCode>General</c:formatCode>
                <c:ptCount val="84"/>
                <c:pt idx="0">
                  <c:v>166.08999999999992</c:v>
                </c:pt>
                <c:pt idx="1">
                  <c:v>154.41000000000008</c:v>
                </c:pt>
                <c:pt idx="2">
                  <c:v>155.01</c:v>
                </c:pt>
                <c:pt idx="3">
                  <c:v>158.32999999999993</c:v>
                </c:pt>
                <c:pt idx="4">
                  <c:v>160.43000000000006</c:v>
                </c:pt>
                <c:pt idx="5">
                  <c:v>168.05999999999995</c:v>
                </c:pt>
                <c:pt idx="6">
                  <c:v>156.65000000000009</c:v>
                </c:pt>
                <c:pt idx="7">
                  <c:v>158</c:v>
                </c:pt>
                <c:pt idx="8">
                  <c:v>157.38000000000011</c:v>
                </c:pt>
                <c:pt idx="9">
                  <c:v>156.5</c:v>
                </c:pt>
                <c:pt idx="10">
                  <c:v>150.03999999999996</c:v>
                </c:pt>
                <c:pt idx="11">
                  <c:v>135.67000000000007</c:v>
                </c:pt>
                <c:pt idx="12">
                  <c:v>131.08999999999992</c:v>
                </c:pt>
                <c:pt idx="13">
                  <c:v>137.5</c:v>
                </c:pt>
                <c:pt idx="14">
                  <c:v>134.48000000000002</c:v>
                </c:pt>
                <c:pt idx="15">
                  <c:v>134.07999999999993</c:v>
                </c:pt>
                <c:pt idx="16">
                  <c:v>122.70000000000005</c:v>
                </c:pt>
                <c:pt idx="17">
                  <c:v>119.80999999999995</c:v>
                </c:pt>
                <c:pt idx="18">
                  <c:v>123.05999999999995</c:v>
                </c:pt>
                <c:pt idx="19">
                  <c:v>119.29999999999995</c:v>
                </c:pt>
                <c:pt idx="20">
                  <c:v>119.05999999999995</c:v>
                </c:pt>
                <c:pt idx="21">
                  <c:v>99.599999999999909</c:v>
                </c:pt>
                <c:pt idx="22">
                  <c:v>105.01999999999998</c:v>
                </c:pt>
                <c:pt idx="23">
                  <c:v>91.6400000000001</c:v>
                </c:pt>
                <c:pt idx="24">
                  <c:v>107.43000000000006</c:v>
                </c:pt>
                <c:pt idx="25">
                  <c:v>107.32999999999993</c:v>
                </c:pt>
                <c:pt idx="26">
                  <c:v>96</c:v>
                </c:pt>
                <c:pt idx="27">
                  <c:v>85.720000000000027</c:v>
                </c:pt>
                <c:pt idx="28">
                  <c:v>83.299999999999955</c:v>
                </c:pt>
                <c:pt idx="29">
                  <c:v>47.349999999999909</c:v>
                </c:pt>
                <c:pt idx="30">
                  <c:v>61.660000000000082</c:v>
                </c:pt>
                <c:pt idx="31">
                  <c:v>57.75</c:v>
                </c:pt>
                <c:pt idx="32">
                  <c:v>53.819999999999936</c:v>
                </c:pt>
                <c:pt idx="33">
                  <c:v>67.730000000000018</c:v>
                </c:pt>
                <c:pt idx="34">
                  <c:v>78.470000000000027</c:v>
                </c:pt>
                <c:pt idx="35">
                  <c:v>97.190000000000055</c:v>
                </c:pt>
                <c:pt idx="36">
                  <c:v>76.349999999999909</c:v>
                </c:pt>
                <c:pt idx="37">
                  <c:v>103.00999999999999</c:v>
                </c:pt>
                <c:pt idx="38">
                  <c:v>100.47000000000003</c:v>
                </c:pt>
                <c:pt idx="39">
                  <c:v>99.079999999999927</c:v>
                </c:pt>
                <c:pt idx="40">
                  <c:v>86.279999999999973</c:v>
                </c:pt>
                <c:pt idx="41">
                  <c:v>86.579999999999927</c:v>
                </c:pt>
                <c:pt idx="42">
                  <c:v>88.960000000000036</c:v>
                </c:pt>
                <c:pt idx="43">
                  <c:v>37.190000000000055</c:v>
                </c:pt>
                <c:pt idx="44">
                  <c:v>34.549999999999955</c:v>
                </c:pt>
                <c:pt idx="45">
                  <c:v>0.67000000000007276</c:v>
                </c:pt>
                <c:pt idx="46">
                  <c:v>3.7899999999999636</c:v>
                </c:pt>
                <c:pt idx="47">
                  <c:v>30.039999999999964</c:v>
                </c:pt>
                <c:pt idx="48">
                  <c:v>34.980000000000018</c:v>
                </c:pt>
                <c:pt idx="49">
                  <c:v>57.650000000000091</c:v>
                </c:pt>
                <c:pt idx="50">
                  <c:v>58.130000000000109</c:v>
                </c:pt>
                <c:pt idx="51">
                  <c:v>78.910000000000082</c:v>
                </c:pt>
                <c:pt idx="52">
                  <c:v>99.809999999999945</c:v>
                </c:pt>
                <c:pt idx="53">
                  <c:v>93.779999999999973</c:v>
                </c:pt>
                <c:pt idx="54">
                  <c:v>105.84999999999991</c:v>
                </c:pt>
                <c:pt idx="55">
                  <c:v>81.700000000000045</c:v>
                </c:pt>
                <c:pt idx="56">
                  <c:v>71.099999999999909</c:v>
                </c:pt>
                <c:pt idx="57">
                  <c:v>117.92000000000007</c:v>
                </c:pt>
                <c:pt idx="58">
                  <c:v>103.11999999999989</c:v>
                </c:pt>
                <c:pt idx="59">
                  <c:v>95.230000000000018</c:v>
                </c:pt>
                <c:pt idx="60">
                  <c:v>103.15000000000009</c:v>
                </c:pt>
                <c:pt idx="61">
                  <c:v>79.900000000000091</c:v>
                </c:pt>
                <c:pt idx="62">
                  <c:v>60.279999999999973</c:v>
                </c:pt>
                <c:pt idx="63">
                  <c:v>95.299999999999955</c:v>
                </c:pt>
                <c:pt idx="64">
                  <c:v>127.08999999999992</c:v>
                </c:pt>
                <c:pt idx="65">
                  <c:v>126.58999999999992</c:v>
                </c:pt>
                <c:pt idx="66">
                  <c:v>84</c:v>
                </c:pt>
                <c:pt idx="67">
                  <c:v>71.049999999999955</c:v>
                </c:pt>
                <c:pt idx="68">
                  <c:v>96.190000000000055</c:v>
                </c:pt>
                <c:pt idx="69">
                  <c:v>80.25</c:v>
                </c:pt>
                <c:pt idx="70">
                  <c:v>57.3900000000001</c:v>
                </c:pt>
                <c:pt idx="71">
                  <c:v>51.880000000000109</c:v>
                </c:pt>
                <c:pt idx="72">
                  <c:v>67.380000000000109</c:v>
                </c:pt>
                <c:pt idx="73">
                  <c:v>42.8599999999999</c:v>
                </c:pt>
                <c:pt idx="74">
                  <c:v>66.579999999999927</c:v>
                </c:pt>
                <c:pt idx="75">
                  <c:v>45.660000000000082</c:v>
                </c:pt>
                <c:pt idx="76">
                  <c:v>49.25</c:v>
                </c:pt>
                <c:pt idx="77">
                  <c:v>37.539999999999964</c:v>
                </c:pt>
                <c:pt idx="78">
                  <c:v>36.8900000000001</c:v>
                </c:pt>
                <c:pt idx="79">
                  <c:v>-2.5399999999999636</c:v>
                </c:pt>
                <c:pt idx="80">
                  <c:v>6.9700000000000273</c:v>
                </c:pt>
                <c:pt idx="81">
                  <c:v>-13.970000000000027</c:v>
                </c:pt>
                <c:pt idx="82">
                  <c:v>-34.049999999999955</c:v>
                </c:pt>
                <c:pt idx="83">
                  <c:v>-58.769999999999982</c:v>
                </c:pt>
              </c:numCache>
            </c:numRef>
          </c:val>
          <c:smooth val="0"/>
        </c:ser>
        <c:dLbls>
          <c:showLegendKey val="0"/>
          <c:showVal val="0"/>
          <c:showCatName val="0"/>
          <c:showSerName val="0"/>
          <c:showPercent val="0"/>
          <c:showBubbleSize val="0"/>
        </c:dLbls>
        <c:marker val="1"/>
        <c:smooth val="0"/>
        <c:axId val="83013632"/>
        <c:axId val="83015168"/>
      </c:lineChart>
      <c:catAx>
        <c:axId val="83013632"/>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83015168"/>
        <c:crosses val="autoZero"/>
        <c:auto val="1"/>
        <c:lblAlgn val="ctr"/>
        <c:lblOffset val="100"/>
        <c:noMultiLvlLbl val="0"/>
      </c:catAx>
      <c:valAx>
        <c:axId val="83015168"/>
        <c:scaling>
          <c:orientation val="minMax"/>
        </c:scaling>
        <c:delete val="0"/>
        <c:axPos val="l"/>
        <c:majorGridlines/>
        <c:numFmt formatCode="General" sourceLinked="1"/>
        <c:majorTickMark val="out"/>
        <c:minorTickMark val="none"/>
        <c:tickLblPos val="nextTo"/>
        <c:crossAx val="83013632"/>
        <c:crosses val="autoZero"/>
        <c:crossBetween val="between"/>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6" tIns="45899" rIns="91796" bIns="45899" numCol="1" anchor="t" anchorCtr="0" compatLnSpc="1">
            <a:prstTxWarp prst="textNoShape">
              <a:avLst/>
            </a:prstTxWarp>
          </a:bodyPr>
          <a:lstStyle>
            <a:lvl1pPr defTabSz="917632">
              <a:defRPr sz="1200" b="0"/>
            </a:lvl1pPr>
          </a:lstStyle>
          <a:p>
            <a:endParaRPr lang="en-US" altLang="en-US"/>
          </a:p>
        </p:txBody>
      </p:sp>
      <p:sp>
        <p:nvSpPr>
          <p:cNvPr id="52227" name="Rectangle 3"/>
          <p:cNvSpPr>
            <a:spLocks noGrp="1" noChangeArrowheads="1"/>
          </p:cNvSpPr>
          <p:nvPr>
            <p:ph type="dt" sz="quarter" idx="1"/>
          </p:nvPr>
        </p:nvSpPr>
        <p:spPr bwMode="auto">
          <a:xfrm>
            <a:off x="3966069" y="1"/>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6" tIns="45899" rIns="91796" bIns="45899" numCol="1" anchor="t" anchorCtr="0" compatLnSpc="1">
            <a:prstTxWarp prst="textNoShape">
              <a:avLst/>
            </a:prstTxWarp>
          </a:bodyPr>
          <a:lstStyle>
            <a:lvl1pPr algn="r" defTabSz="917632">
              <a:defRPr sz="1200" b="0"/>
            </a:lvl1pPr>
          </a:lstStyle>
          <a:p>
            <a:endParaRPr lang="en-US" altLang="en-US"/>
          </a:p>
        </p:txBody>
      </p:sp>
      <p:sp>
        <p:nvSpPr>
          <p:cNvPr id="52228" name="Rectangle 4"/>
          <p:cNvSpPr>
            <a:spLocks noGrp="1" noChangeArrowheads="1"/>
          </p:cNvSpPr>
          <p:nvPr>
            <p:ph type="ftr" sz="quarter" idx="2"/>
          </p:nvPr>
        </p:nvSpPr>
        <p:spPr bwMode="auto">
          <a:xfrm>
            <a:off x="0" y="8819415"/>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6" tIns="45899" rIns="91796" bIns="45899" numCol="1" anchor="b" anchorCtr="0" compatLnSpc="1">
            <a:prstTxWarp prst="textNoShape">
              <a:avLst/>
            </a:prstTxWarp>
          </a:bodyPr>
          <a:lstStyle>
            <a:lvl1pPr defTabSz="917632">
              <a:defRPr sz="1200" b="0"/>
            </a:lvl1pPr>
          </a:lstStyle>
          <a:p>
            <a:endParaRPr lang="en-US" altLang="en-US"/>
          </a:p>
        </p:txBody>
      </p:sp>
      <p:sp>
        <p:nvSpPr>
          <p:cNvPr id="52229" name="Rectangle 5"/>
          <p:cNvSpPr>
            <a:spLocks noGrp="1" noChangeArrowheads="1"/>
          </p:cNvSpPr>
          <p:nvPr>
            <p:ph type="sldNum" sz="quarter" idx="3"/>
          </p:nvPr>
        </p:nvSpPr>
        <p:spPr bwMode="auto">
          <a:xfrm>
            <a:off x="3966069" y="8819415"/>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6" tIns="45899" rIns="91796" bIns="45899" numCol="1" anchor="b" anchorCtr="0" compatLnSpc="1">
            <a:prstTxWarp prst="textNoShape">
              <a:avLst/>
            </a:prstTxWarp>
          </a:bodyPr>
          <a:lstStyle>
            <a:lvl1pPr algn="r" defTabSz="917632">
              <a:defRPr sz="1200" b="0"/>
            </a:lvl1pPr>
          </a:lstStyle>
          <a:p>
            <a:fld id="{987F8EDD-710A-4551-98A1-8EB4EBA7B1CD}" type="slidenum">
              <a:rPr lang="en-US" altLang="en-US"/>
              <a:pPr/>
              <a:t>‹#›</a:t>
            </a:fld>
            <a:endParaRPr lang="en-US" altLang="en-US"/>
          </a:p>
        </p:txBody>
      </p:sp>
    </p:spTree>
    <p:extLst>
      <p:ext uri="{BB962C8B-B14F-4D97-AF65-F5344CB8AC3E}">
        <p14:creationId xmlns:p14="http://schemas.microsoft.com/office/powerpoint/2010/main" val="2702024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5" tIns="45898" rIns="91795" bIns="45898" numCol="1" anchor="t" anchorCtr="0" compatLnSpc="1">
            <a:prstTxWarp prst="textNoShape">
              <a:avLst/>
            </a:prstTxWarp>
          </a:bodyPr>
          <a:lstStyle>
            <a:lvl1pPr defTabSz="917632">
              <a:defRPr sz="1200" b="0"/>
            </a:lvl1pPr>
          </a:lstStyle>
          <a:p>
            <a:endParaRPr lang="en-US" altLang="en-US"/>
          </a:p>
        </p:txBody>
      </p:sp>
      <p:sp>
        <p:nvSpPr>
          <p:cNvPr id="30723" name="Rectangle 3"/>
          <p:cNvSpPr>
            <a:spLocks noGrp="1" noChangeArrowheads="1"/>
          </p:cNvSpPr>
          <p:nvPr>
            <p:ph type="dt" idx="1"/>
          </p:nvPr>
        </p:nvSpPr>
        <p:spPr bwMode="auto">
          <a:xfrm>
            <a:off x="3966069" y="1"/>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5" tIns="45898" rIns="91795" bIns="45898" numCol="1" anchor="t" anchorCtr="0" compatLnSpc="1">
            <a:prstTxWarp prst="textNoShape">
              <a:avLst/>
            </a:prstTxWarp>
          </a:bodyPr>
          <a:lstStyle>
            <a:lvl1pPr algn="r" defTabSz="917632">
              <a:defRPr sz="1200" b="0"/>
            </a:lvl1pPr>
          </a:lstStyle>
          <a:p>
            <a:endParaRPr lang="en-US" altLang="en-US"/>
          </a:p>
        </p:txBody>
      </p:sp>
      <p:sp>
        <p:nvSpPr>
          <p:cNvPr id="30724" name="Rectangle 4"/>
          <p:cNvSpPr>
            <a:spLocks noGrp="1" noRot="1" noChangeAspect="1" noChangeArrowheads="1" noTextEdit="1"/>
          </p:cNvSpPr>
          <p:nvPr>
            <p:ph type="sldImg" idx="2"/>
          </p:nvPr>
        </p:nvSpPr>
        <p:spPr bwMode="auto">
          <a:xfrm>
            <a:off x="1193800" y="690563"/>
            <a:ext cx="4630738" cy="35274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15248" y="4448123"/>
            <a:ext cx="5184776" cy="414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5" tIns="45898" rIns="91795" bIns="4589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6" name="Rectangle 6"/>
          <p:cNvSpPr>
            <a:spLocks noGrp="1" noChangeArrowheads="1"/>
          </p:cNvSpPr>
          <p:nvPr>
            <p:ph type="ftr" sz="quarter" idx="4"/>
          </p:nvPr>
        </p:nvSpPr>
        <p:spPr bwMode="auto">
          <a:xfrm>
            <a:off x="0" y="8819415"/>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5" tIns="45898" rIns="91795" bIns="45898" numCol="1" anchor="b" anchorCtr="0" compatLnSpc="1">
            <a:prstTxWarp prst="textNoShape">
              <a:avLst/>
            </a:prstTxWarp>
          </a:bodyPr>
          <a:lstStyle>
            <a:lvl1pPr defTabSz="917632">
              <a:defRPr sz="1200" b="0"/>
            </a:lvl1pPr>
          </a:lstStyle>
          <a:p>
            <a:endParaRPr lang="en-US" altLang="en-US"/>
          </a:p>
        </p:txBody>
      </p:sp>
      <p:sp>
        <p:nvSpPr>
          <p:cNvPr id="30727" name="Rectangle 7"/>
          <p:cNvSpPr>
            <a:spLocks noGrp="1" noChangeArrowheads="1"/>
          </p:cNvSpPr>
          <p:nvPr>
            <p:ph type="sldNum" sz="quarter" idx="5"/>
          </p:nvPr>
        </p:nvSpPr>
        <p:spPr bwMode="auto">
          <a:xfrm>
            <a:off x="3966069" y="8819415"/>
            <a:ext cx="3050822" cy="46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5" tIns="45898" rIns="91795" bIns="45898" numCol="1" anchor="b" anchorCtr="0" compatLnSpc="1">
            <a:prstTxWarp prst="textNoShape">
              <a:avLst/>
            </a:prstTxWarp>
          </a:bodyPr>
          <a:lstStyle>
            <a:lvl1pPr algn="r" defTabSz="917632">
              <a:defRPr sz="1200" b="0"/>
            </a:lvl1pPr>
          </a:lstStyle>
          <a:p>
            <a:fld id="{058DFC2B-7366-42C5-A8F3-CCA55DF168E9}" type="slidenum">
              <a:rPr lang="en-US" altLang="en-US"/>
              <a:pPr/>
              <a:t>‹#›</a:t>
            </a:fld>
            <a:endParaRPr lang="en-US" altLang="en-US"/>
          </a:p>
        </p:txBody>
      </p:sp>
    </p:spTree>
    <p:extLst>
      <p:ext uri="{BB962C8B-B14F-4D97-AF65-F5344CB8AC3E}">
        <p14:creationId xmlns:p14="http://schemas.microsoft.com/office/powerpoint/2010/main" val="1452173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Steven</a:t>
            </a:r>
            <a:r>
              <a:rPr lang="en-US" baseline="0" dirty="0" smtClean="0"/>
              <a:t> </a:t>
            </a:r>
            <a:r>
              <a:rPr lang="en-US" baseline="0" dirty="0" err="1" smtClean="0"/>
              <a:t>Rattner</a:t>
            </a:r>
            <a:r>
              <a:rPr lang="en-US" baseline="0" dirty="0" smtClean="0"/>
              <a:t> quote from http://online.wsj.com/article/SB118212541231038534.html</a:t>
            </a:r>
            <a:endParaRPr lang="en-US" dirty="0" smtClean="0"/>
          </a:p>
          <a:p>
            <a:r>
              <a:rPr lang="en-US" baseline="0" dirty="0" smtClean="0"/>
              <a:t>The </a:t>
            </a:r>
            <a:r>
              <a:rPr lang="en-US" baseline="0" dirty="0" err="1" smtClean="0"/>
              <a:t>Bookstaber</a:t>
            </a:r>
            <a:r>
              <a:rPr lang="en-US" baseline="0" dirty="0" smtClean="0"/>
              <a:t> quote is from Rick </a:t>
            </a:r>
            <a:r>
              <a:rPr lang="en-US" baseline="0" dirty="0" err="1" smtClean="0"/>
              <a:t>Bookstaber</a:t>
            </a:r>
            <a:r>
              <a:rPr lang="en-US" baseline="0" dirty="0" smtClean="0"/>
              <a:t>, </a:t>
            </a:r>
            <a:r>
              <a:rPr lang="en-US" i="1" baseline="0" dirty="0" smtClean="0"/>
              <a:t>A Demon of Our Own Design, </a:t>
            </a:r>
            <a:r>
              <a:rPr lang="en-US" i="0" baseline="0" dirty="0" err="1" smtClean="0"/>
              <a:t>pg</a:t>
            </a:r>
            <a:r>
              <a:rPr lang="en-US" i="0" baseline="0" dirty="0" smtClean="0"/>
              <a:t> 93. </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a:t>
            </a:fld>
            <a:endParaRPr lang="en-US" altLang="en-US"/>
          </a:p>
        </p:txBody>
      </p:sp>
    </p:spTree>
    <p:extLst>
      <p:ext uri="{BB962C8B-B14F-4D97-AF65-F5344CB8AC3E}">
        <p14:creationId xmlns:p14="http://schemas.microsoft.com/office/powerpoint/2010/main" val="70455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1 assets</a:t>
            </a:r>
            <a:r>
              <a:rPr lang="en-US" baseline="0" dirty="0" smtClean="0"/>
              <a:t> from </a:t>
            </a:r>
            <a:r>
              <a:rPr lang="en-US" dirty="0" smtClean="0"/>
              <a:t>http://www.bis.org/publ/bcbs188.pdf pg. 8 (</a:t>
            </a:r>
            <a:r>
              <a:rPr lang="en-US" dirty="0" err="1" smtClean="0"/>
              <a:t>para</a:t>
            </a:r>
            <a:r>
              <a:rPr lang="en-US" dirty="0" smtClean="0"/>
              <a:t> 40)</a:t>
            </a:r>
          </a:p>
          <a:p>
            <a:r>
              <a:rPr lang="en-US" dirty="0" smtClean="0"/>
              <a:t>Level 2 assets from http://www.bis.org/publ/bcbs188.pdf </a:t>
            </a:r>
            <a:r>
              <a:rPr lang="en-US" dirty="0" err="1" smtClean="0"/>
              <a:t>pp</a:t>
            </a:r>
            <a:r>
              <a:rPr lang="en-US" baseline="0" dirty="0" smtClean="0"/>
              <a:t> 9-10 (</a:t>
            </a:r>
            <a:r>
              <a:rPr lang="en-US" baseline="0" dirty="0" err="1" smtClean="0"/>
              <a:t>para</a:t>
            </a:r>
            <a:r>
              <a:rPr lang="en-US" baseline="0" dirty="0" smtClean="0"/>
              <a:t> 42)</a:t>
            </a:r>
          </a:p>
          <a:p>
            <a:r>
              <a:rPr lang="en-US" baseline="0" dirty="0" smtClean="0"/>
              <a:t>Agency MBS and comment from http://economicsofcontempt.blogspot.com/2010/08/basel-iii-liquidity-requirements.html</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10</a:t>
            </a:fld>
            <a:endParaRPr lang="en-US" altLang="en-US"/>
          </a:p>
        </p:txBody>
      </p:sp>
    </p:spTree>
    <p:extLst>
      <p:ext uri="{BB962C8B-B14F-4D97-AF65-F5344CB8AC3E}">
        <p14:creationId xmlns:p14="http://schemas.microsoft.com/office/powerpoint/2010/main" val="3296195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http://www.bis.org/publ/bcbs188.pdf, pg. 42</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11</a:t>
            </a:fld>
            <a:endParaRPr lang="en-US" altLang="en-US"/>
          </a:p>
        </p:txBody>
      </p:sp>
    </p:spTree>
    <p:extLst>
      <p:ext uri="{BB962C8B-B14F-4D97-AF65-F5344CB8AC3E}">
        <p14:creationId xmlns:p14="http://schemas.microsoft.com/office/powerpoint/2010/main" val="330682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http://www.bis.org/publ/bcbs186.pdf, pg.</a:t>
            </a:r>
            <a:r>
              <a:rPr lang="en-US" baseline="0" dirty="0" smtClean="0"/>
              <a:t> 20</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12</a:t>
            </a:fld>
            <a:endParaRPr lang="en-US" altLang="en-US"/>
          </a:p>
        </p:txBody>
      </p:sp>
    </p:spTree>
    <p:extLst>
      <p:ext uri="{BB962C8B-B14F-4D97-AF65-F5344CB8AC3E}">
        <p14:creationId xmlns:p14="http://schemas.microsoft.com/office/powerpoint/2010/main" val="104489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 point</a:t>
            </a:r>
            <a:r>
              <a:rPr lang="en-US" baseline="0" dirty="0" smtClean="0"/>
              <a:t> from </a:t>
            </a:r>
            <a:r>
              <a:rPr lang="en-US" dirty="0" smtClean="0"/>
              <a:t>www.bis.org/publ/bcbs188.pdf, pg. 12</a:t>
            </a:r>
            <a:r>
              <a:rPr lang="en-US" baseline="0" dirty="0" smtClean="0"/>
              <a:t> (</a:t>
            </a:r>
            <a:r>
              <a:rPr lang="en-US" baseline="0" dirty="0" err="1" smtClean="0"/>
              <a:t>para</a:t>
            </a:r>
            <a:r>
              <a:rPr lang="en-US" baseline="0" dirty="0" smtClean="0"/>
              <a:t> 50)</a:t>
            </a:r>
          </a:p>
          <a:p>
            <a:r>
              <a:rPr lang="en-US" baseline="0" dirty="0" smtClean="0"/>
              <a:t>Second bullet point from http://economicsofcontempt.blogspot.com/2010/08/basel-iii-liquidity-requirements.html</a:t>
            </a:r>
          </a:p>
          <a:p>
            <a:pPr defTabSz="927291">
              <a:defRPr/>
            </a:pPr>
            <a:r>
              <a:rPr lang="en-US" baseline="0" dirty="0" smtClean="0"/>
              <a:t>Third bullet point from </a:t>
            </a:r>
            <a:r>
              <a:rPr lang="en-US" dirty="0" smtClean="0"/>
              <a:t>www.bis.org/publ/bcbs188.pdf, pg. 1</a:t>
            </a:r>
            <a:r>
              <a:rPr lang="en-US" baseline="0" dirty="0" smtClean="0"/>
              <a:t> (</a:t>
            </a:r>
            <a:r>
              <a:rPr lang="en-US" baseline="0" dirty="0" err="1" smtClean="0"/>
              <a:t>para</a:t>
            </a:r>
            <a:r>
              <a:rPr lang="en-US" baseline="0" dirty="0" smtClean="0"/>
              <a:t> 2)</a:t>
            </a:r>
          </a:p>
          <a:p>
            <a:pPr defTabSz="927291">
              <a:defRPr/>
            </a:pPr>
            <a:r>
              <a:rPr lang="en-US" baseline="0" dirty="0" smtClean="0"/>
              <a:t>Fourth bullet point from </a:t>
            </a:r>
            <a:r>
              <a:rPr lang="en-US" dirty="0" smtClean="0"/>
              <a:t>www.bis.org/publ/bcbs188.pdf, pg. 12</a:t>
            </a:r>
            <a:r>
              <a:rPr lang="en-US" baseline="0" dirty="0" smtClean="0"/>
              <a:t> (</a:t>
            </a:r>
            <a:r>
              <a:rPr lang="en-US" baseline="0" dirty="0" err="1" smtClean="0"/>
              <a:t>para</a:t>
            </a:r>
            <a:r>
              <a:rPr lang="en-US" baseline="0" dirty="0" smtClean="0"/>
              <a:t> 50)</a:t>
            </a:r>
          </a:p>
          <a:p>
            <a:pPr defTabSz="927291">
              <a:defRPr/>
            </a:pPr>
            <a:r>
              <a:rPr lang="en-US" baseline="0" dirty="0" smtClean="0"/>
              <a:t>Fifth bullet point from Robert Fiedler, </a:t>
            </a:r>
            <a:r>
              <a:rPr lang="en-US" i="1" baseline="0" dirty="0" smtClean="0"/>
              <a:t>Liquidity </a:t>
            </a:r>
            <a:r>
              <a:rPr lang="en-US" i="1" baseline="0" dirty="0" err="1" smtClean="0"/>
              <a:t>Modelling</a:t>
            </a:r>
            <a:r>
              <a:rPr lang="en-US" baseline="0" dirty="0" smtClean="0"/>
              <a:t>, pg. 253</a:t>
            </a:r>
          </a:p>
          <a:p>
            <a:pPr defTabSz="927291">
              <a:defRPr/>
            </a:pPr>
            <a:endParaRPr lang="en-US" baseline="0" dirty="0" smtClean="0"/>
          </a:p>
          <a:p>
            <a:pPr defTabSz="927291">
              <a:defRPr/>
            </a:pPr>
            <a:endParaRPr lang="en-US" baseline="0" dirty="0" smtClean="0"/>
          </a:p>
          <a:p>
            <a:pPr defTabSz="927291">
              <a:defRPr/>
            </a:pP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13</a:t>
            </a:fld>
            <a:endParaRPr lang="en-US" altLang="en-US"/>
          </a:p>
        </p:txBody>
      </p:sp>
    </p:spTree>
    <p:extLst>
      <p:ext uri="{BB962C8B-B14F-4D97-AF65-F5344CB8AC3E}">
        <p14:creationId xmlns:p14="http://schemas.microsoft.com/office/powerpoint/2010/main" val="181595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master bullet point and sub bullet points</a:t>
            </a:r>
            <a:r>
              <a:rPr lang="en-US" baseline="0" dirty="0" smtClean="0"/>
              <a:t> from </a:t>
            </a:r>
            <a:r>
              <a:rPr lang="en-US" dirty="0" smtClean="0"/>
              <a:t>www.bis.org/publ/bcbs188.pdf, pg. 12</a:t>
            </a:r>
            <a:r>
              <a:rPr lang="en-US" baseline="0" dirty="0" smtClean="0"/>
              <a:t> (</a:t>
            </a:r>
            <a:r>
              <a:rPr lang="en-US" baseline="0" dirty="0" err="1" smtClean="0"/>
              <a:t>para</a:t>
            </a:r>
            <a:r>
              <a:rPr lang="en-US" baseline="0" dirty="0" smtClean="0"/>
              <a:t> 56 and 57)</a:t>
            </a:r>
          </a:p>
          <a:p>
            <a:pPr defTabSz="927291">
              <a:defRPr/>
            </a:pPr>
            <a:r>
              <a:rPr lang="en-US" dirty="0" smtClean="0"/>
              <a:t>Second master bullet point and sub bullet points</a:t>
            </a:r>
            <a:r>
              <a:rPr lang="en-US" baseline="0" dirty="0" smtClean="0"/>
              <a:t> from </a:t>
            </a:r>
            <a:r>
              <a:rPr lang="en-US" dirty="0" smtClean="0"/>
              <a:t>www.bis.org/publ/bcbs188.pdf, pg. 14-17</a:t>
            </a:r>
            <a:r>
              <a:rPr lang="en-US" baseline="0" dirty="0" smtClean="0"/>
              <a:t> (</a:t>
            </a:r>
            <a:r>
              <a:rPr lang="en-US" baseline="0" dirty="0" err="1" smtClean="0"/>
              <a:t>para</a:t>
            </a:r>
            <a:r>
              <a:rPr lang="en-US" baseline="0" dirty="0" smtClean="0"/>
              <a:t> 69-83)</a:t>
            </a:r>
          </a:p>
          <a:p>
            <a:pPr defTabSz="927291">
              <a:defRPr/>
            </a:pPr>
            <a:r>
              <a:rPr lang="en-US" baseline="0" dirty="0" smtClean="0"/>
              <a:t>“Controversial assumption” bullet point from http://economicsofcontempt.blogspot.com/2010/08/basel-iii-liquidity-requirements.html</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14</a:t>
            </a:fld>
            <a:endParaRPr lang="en-US" altLang="en-US"/>
          </a:p>
        </p:txBody>
      </p:sp>
    </p:spTree>
    <p:extLst>
      <p:ext uri="{BB962C8B-B14F-4D97-AF65-F5344CB8AC3E}">
        <p14:creationId xmlns:p14="http://schemas.microsoft.com/office/powerpoint/2010/main" val="234507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master bullet point and sub bullet points</a:t>
            </a:r>
            <a:r>
              <a:rPr lang="en-US" baseline="0" dirty="0" smtClean="0"/>
              <a:t> from </a:t>
            </a:r>
            <a:r>
              <a:rPr lang="en-US" dirty="0" smtClean="0"/>
              <a:t>www.bis.org/publ/bcbs188.pdf, pg. 17-19</a:t>
            </a:r>
            <a:r>
              <a:rPr lang="en-US" baseline="0" dirty="0" smtClean="0"/>
              <a:t> (</a:t>
            </a:r>
            <a:r>
              <a:rPr lang="en-US" baseline="0" dirty="0" err="1" smtClean="0"/>
              <a:t>para</a:t>
            </a:r>
            <a:r>
              <a:rPr lang="en-US" baseline="0" dirty="0" smtClean="0"/>
              <a:t> 84-90)</a:t>
            </a:r>
          </a:p>
          <a:p>
            <a:pPr defTabSz="927291">
              <a:defRPr/>
            </a:pPr>
            <a:r>
              <a:rPr lang="en-US" dirty="0" smtClean="0"/>
              <a:t>Second master bullet point </a:t>
            </a:r>
            <a:r>
              <a:rPr lang="en-US" baseline="0" dirty="0" smtClean="0"/>
              <a:t>from </a:t>
            </a:r>
            <a:r>
              <a:rPr lang="en-US" dirty="0" smtClean="0"/>
              <a:t>www.bis.org/publ/bcbs188.pdf, pg. 19</a:t>
            </a:r>
            <a:r>
              <a:rPr lang="en-US" baseline="0" dirty="0" smtClean="0"/>
              <a:t> (</a:t>
            </a:r>
            <a:r>
              <a:rPr lang="en-US" baseline="0" dirty="0" err="1" smtClean="0"/>
              <a:t>para</a:t>
            </a:r>
            <a:r>
              <a:rPr lang="en-US" baseline="0" dirty="0" smtClean="0"/>
              <a:t> 91)</a:t>
            </a:r>
          </a:p>
          <a:p>
            <a:pPr defTabSz="927291">
              <a:defRPr/>
            </a:pPr>
            <a:r>
              <a:rPr lang="en-US" dirty="0" smtClean="0"/>
              <a:t>Third master bullet from www.bis.org/publ/bcbs188.pdf, pg. 19</a:t>
            </a:r>
            <a:r>
              <a:rPr lang="en-US" baseline="0" dirty="0" smtClean="0"/>
              <a:t> (</a:t>
            </a:r>
            <a:r>
              <a:rPr lang="en-US" baseline="0" dirty="0" err="1" smtClean="0"/>
              <a:t>para</a:t>
            </a:r>
            <a:r>
              <a:rPr lang="en-US" baseline="0" dirty="0" smtClean="0"/>
              <a:t> 92)</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15</a:t>
            </a:fld>
            <a:endParaRPr lang="en-US" altLang="en-US"/>
          </a:p>
        </p:txBody>
      </p:sp>
    </p:spTree>
    <p:extLst>
      <p:ext uri="{BB962C8B-B14F-4D97-AF65-F5344CB8AC3E}">
        <p14:creationId xmlns:p14="http://schemas.microsoft.com/office/powerpoint/2010/main" val="199237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master bullet point and all sub bullet points </a:t>
            </a:r>
            <a:r>
              <a:rPr lang="en-US" baseline="0" dirty="0" smtClean="0"/>
              <a:t>from </a:t>
            </a:r>
            <a:r>
              <a:rPr lang="en-US" dirty="0" smtClean="0"/>
              <a:t>www.bis.org/publ/bcbs188.pdf, pg. 21</a:t>
            </a:r>
            <a:r>
              <a:rPr lang="en-US" baseline="0" dirty="0" smtClean="0"/>
              <a:t> (</a:t>
            </a:r>
            <a:r>
              <a:rPr lang="en-US" baseline="0" dirty="0" err="1" smtClean="0"/>
              <a:t>para</a:t>
            </a:r>
            <a:r>
              <a:rPr lang="en-US" baseline="0" dirty="0" smtClean="0"/>
              <a:t> 97)</a:t>
            </a:r>
          </a:p>
          <a:p>
            <a:pPr defTabSz="927291">
              <a:defRPr/>
            </a:pPr>
            <a:r>
              <a:rPr lang="en-US" baseline="0" dirty="0" smtClean="0"/>
              <a:t>Second bullet point from </a:t>
            </a:r>
            <a:r>
              <a:rPr lang="en-US" dirty="0" smtClean="0"/>
              <a:t>www.bis.org/publ/bcbs188.pdf, pg. 22</a:t>
            </a:r>
            <a:r>
              <a:rPr lang="en-US" baseline="0" dirty="0" smtClean="0"/>
              <a:t> (</a:t>
            </a:r>
            <a:r>
              <a:rPr lang="en-US" baseline="0" dirty="0" err="1" smtClean="0"/>
              <a:t>para</a:t>
            </a:r>
            <a:r>
              <a:rPr lang="en-US" baseline="0" dirty="0" smtClean="0"/>
              <a:t> 104)</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16</a:t>
            </a:fld>
            <a:endParaRPr lang="en-US" altLang="en-US"/>
          </a:p>
        </p:txBody>
      </p:sp>
    </p:spTree>
    <p:extLst>
      <p:ext uri="{BB962C8B-B14F-4D97-AF65-F5344CB8AC3E}">
        <p14:creationId xmlns:p14="http://schemas.microsoft.com/office/powerpoint/2010/main" val="4099961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http://www.bis.org/publ/bcbs188.pdf, </a:t>
            </a:r>
            <a:r>
              <a:rPr lang="en-US" dirty="0" err="1" smtClean="0"/>
              <a:t>pp</a:t>
            </a:r>
            <a:r>
              <a:rPr lang="en-US" dirty="0" smtClean="0"/>
              <a:t> 42-44</a:t>
            </a:r>
          </a:p>
          <a:p>
            <a:pPr defTabSz="927291">
              <a:defRPr/>
            </a:pPr>
            <a:r>
              <a:rPr lang="en-US" dirty="0" smtClean="0"/>
              <a:t>Market valuation changes</a:t>
            </a:r>
            <a:r>
              <a:rPr lang="en-US" baseline="0" dirty="0" smtClean="0"/>
              <a:t> on derivatives transactions comments from http://economicsofcontempt.blogspot.com/2011/04/two-major-tests-for-bank-regulators.html</a:t>
            </a:r>
            <a:endParaRPr lang="en-US" dirty="0" smtClean="0"/>
          </a:p>
          <a:p>
            <a:pPr defTabSz="927291">
              <a:defRPr/>
            </a:pPr>
            <a:r>
              <a:rPr lang="en-US" dirty="0" smtClean="0"/>
              <a:t>Other contingent funding liabilities</a:t>
            </a:r>
            <a:r>
              <a:rPr lang="en-US" baseline="0" dirty="0" smtClean="0"/>
              <a:t> from http://economicsofcontempt.blogspot.com/2011/04/citigroup-rule.html and http://economicsofcontempt.blogspot.com/2011/07/collateral-transformation-services-what.html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17</a:t>
            </a:fld>
            <a:endParaRPr lang="en-US" altLang="en-US"/>
          </a:p>
        </p:txBody>
      </p:sp>
    </p:spTree>
    <p:extLst>
      <p:ext uri="{BB962C8B-B14F-4D97-AF65-F5344CB8AC3E}">
        <p14:creationId xmlns:p14="http://schemas.microsoft.com/office/powerpoint/2010/main" val="246150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www.bis.org/publ/bcbs188.pdf, pg. 23</a:t>
            </a:r>
            <a:r>
              <a:rPr lang="en-US" baseline="0" dirty="0" smtClean="0"/>
              <a:t> (</a:t>
            </a:r>
            <a:r>
              <a:rPr lang="en-US" baseline="0" dirty="0" err="1" smtClean="0"/>
              <a:t>para</a:t>
            </a:r>
            <a:r>
              <a:rPr lang="en-US" baseline="0" dirty="0" smtClean="0"/>
              <a:t> 105)</a:t>
            </a:r>
          </a:p>
          <a:p>
            <a:pPr defTabSz="927291">
              <a:defRPr/>
            </a:pPr>
            <a:r>
              <a:rPr lang="en-US" dirty="0" smtClean="0"/>
              <a:t>Second bullet point</a:t>
            </a:r>
            <a:r>
              <a:rPr lang="en-US" baseline="0" dirty="0" smtClean="0"/>
              <a:t> from </a:t>
            </a:r>
            <a:r>
              <a:rPr lang="en-US" dirty="0" smtClean="0"/>
              <a:t>www.bis.org/publ/bcbs188.pdf, pg. 23</a:t>
            </a:r>
            <a:r>
              <a:rPr lang="en-US" baseline="0" dirty="0" smtClean="0"/>
              <a:t> (</a:t>
            </a:r>
            <a:r>
              <a:rPr lang="en-US" baseline="0" dirty="0" err="1" smtClean="0"/>
              <a:t>para</a:t>
            </a:r>
            <a:r>
              <a:rPr lang="en-US" baseline="0" dirty="0" smtClean="0"/>
              <a:t> 108)</a:t>
            </a:r>
          </a:p>
          <a:p>
            <a:pPr defTabSz="927291">
              <a:defRPr/>
            </a:pPr>
            <a:r>
              <a:rPr lang="en-US" baseline="0" dirty="0" smtClean="0"/>
              <a:t>Third bullet point from </a:t>
            </a:r>
            <a:r>
              <a:rPr lang="en-US" dirty="0" smtClean="0"/>
              <a:t>www.bis.org/publ/bcbs188.pdf, pg. 23</a:t>
            </a:r>
            <a:r>
              <a:rPr lang="en-US" baseline="0" dirty="0" smtClean="0"/>
              <a:t> (</a:t>
            </a:r>
            <a:r>
              <a:rPr lang="en-US" baseline="0" dirty="0" err="1" smtClean="0"/>
              <a:t>para</a:t>
            </a:r>
            <a:r>
              <a:rPr lang="en-US" baseline="0" dirty="0" smtClean="0"/>
              <a:t> 109 and 110)</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18</a:t>
            </a:fld>
            <a:endParaRPr lang="en-US" altLang="en-US"/>
          </a:p>
        </p:txBody>
      </p:sp>
    </p:spTree>
    <p:extLst>
      <p:ext uri="{BB962C8B-B14F-4D97-AF65-F5344CB8AC3E}">
        <p14:creationId xmlns:p14="http://schemas.microsoft.com/office/powerpoint/2010/main" val="373129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www.bis.org/publ/bcbs188.pdf, pg. 24</a:t>
            </a:r>
            <a:r>
              <a:rPr lang="en-US" baseline="0" dirty="0" smtClean="0"/>
              <a:t> (</a:t>
            </a:r>
            <a:r>
              <a:rPr lang="en-US" baseline="0" dirty="0" err="1" smtClean="0"/>
              <a:t>para</a:t>
            </a:r>
            <a:r>
              <a:rPr lang="en-US" baseline="0" dirty="0" smtClean="0"/>
              <a:t> 111) / inconsistent commentary from http://economicsofcontempt.blogspot.com/2010/10/latest-basel-iii-controversy.html</a:t>
            </a:r>
          </a:p>
          <a:p>
            <a:pPr defTabSz="927291">
              <a:defRPr/>
            </a:pPr>
            <a:r>
              <a:rPr lang="en-US" dirty="0" smtClean="0"/>
              <a:t>Second bullet point</a:t>
            </a:r>
            <a:r>
              <a:rPr lang="en-US" baseline="0" dirty="0" smtClean="0"/>
              <a:t> from </a:t>
            </a:r>
            <a:r>
              <a:rPr lang="en-US" dirty="0" smtClean="0"/>
              <a:t>www.bis.org/publ/bcbs188.pdf, pg. 24</a:t>
            </a:r>
            <a:r>
              <a:rPr lang="en-US" baseline="0" dirty="0" smtClean="0"/>
              <a:t> (</a:t>
            </a:r>
            <a:r>
              <a:rPr lang="en-US" baseline="0" dirty="0" err="1" smtClean="0"/>
              <a:t>para</a:t>
            </a:r>
            <a:r>
              <a:rPr lang="en-US" baseline="0" dirty="0" smtClean="0"/>
              <a:t> 113) </a:t>
            </a:r>
          </a:p>
          <a:p>
            <a:pPr defTabSz="927291">
              <a:defRPr/>
            </a:pPr>
            <a:r>
              <a:rPr lang="en-US" dirty="0" smtClean="0"/>
              <a:t>Third bullet point</a:t>
            </a:r>
            <a:r>
              <a:rPr lang="en-US" baseline="0" dirty="0" smtClean="0"/>
              <a:t> and sub bullet points from </a:t>
            </a:r>
            <a:r>
              <a:rPr lang="en-US" dirty="0" smtClean="0"/>
              <a:t>www.bis.org/publ/bcbs188.pdf, pg. 24</a:t>
            </a:r>
            <a:r>
              <a:rPr lang="en-US" baseline="0" dirty="0" smtClean="0"/>
              <a:t> (</a:t>
            </a:r>
            <a:r>
              <a:rPr lang="en-US" baseline="0" dirty="0" err="1" smtClean="0"/>
              <a:t>para</a:t>
            </a:r>
            <a:r>
              <a:rPr lang="en-US" baseline="0" dirty="0" smtClean="0"/>
              <a:t> 114-116) </a:t>
            </a:r>
          </a:p>
          <a:p>
            <a:pPr defTabSz="927291">
              <a:defRPr/>
            </a:pPr>
            <a:r>
              <a:rPr lang="en-US" dirty="0" smtClean="0"/>
              <a:t>Fourth bullet point</a:t>
            </a:r>
            <a:r>
              <a:rPr lang="en-US" baseline="0" dirty="0" smtClean="0"/>
              <a:t> from </a:t>
            </a:r>
            <a:r>
              <a:rPr lang="en-US" dirty="0" smtClean="0"/>
              <a:t>www.bis.org/publ/bcbs188.pdf, pg. 24</a:t>
            </a:r>
            <a:r>
              <a:rPr lang="en-US" baseline="0" dirty="0" smtClean="0"/>
              <a:t> (</a:t>
            </a:r>
            <a:r>
              <a:rPr lang="en-US" baseline="0" dirty="0" err="1" smtClean="0"/>
              <a:t>para</a:t>
            </a:r>
            <a:r>
              <a:rPr lang="en-US" baseline="0" dirty="0" smtClean="0"/>
              <a:t> 117) </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19</a:t>
            </a:fld>
            <a:endParaRPr lang="en-US" altLang="en-US"/>
          </a:p>
        </p:txBody>
      </p:sp>
    </p:spTree>
    <p:extLst>
      <p:ext uri="{BB962C8B-B14F-4D97-AF65-F5344CB8AC3E}">
        <p14:creationId xmlns:p14="http://schemas.microsoft.com/office/powerpoint/2010/main" val="352368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F819B-33D8-4F95-B5A4-E98EE8D387A7}" type="slidenum">
              <a:rPr lang="en-US" altLang="en-US"/>
              <a:pPr/>
              <a:t>2</a:t>
            </a:fld>
            <a:endParaRPr lang="en-US" alt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pPr defTabSz="927291">
              <a:defRP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http://www.bis.org/publ/bcbs188.pdf, </a:t>
            </a:r>
            <a:r>
              <a:rPr lang="en-US" dirty="0" err="1" smtClean="0"/>
              <a:t>pp</a:t>
            </a:r>
            <a:r>
              <a:rPr lang="en-US" dirty="0" smtClean="0"/>
              <a:t> 44-45</a:t>
            </a:r>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20</a:t>
            </a:fld>
            <a:endParaRPr lang="en-US" altLang="en-US"/>
          </a:p>
        </p:txBody>
      </p:sp>
    </p:spTree>
    <p:extLst>
      <p:ext uri="{BB962C8B-B14F-4D97-AF65-F5344CB8AC3E}">
        <p14:creationId xmlns:p14="http://schemas.microsoft.com/office/powerpoint/2010/main" val="319721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http://www.bis.org/publ/bcbs186.pdf, pg.</a:t>
            </a:r>
            <a:r>
              <a:rPr lang="en-US" baseline="0" dirty="0" smtClean="0"/>
              <a:t> 18</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21</a:t>
            </a:fld>
            <a:endParaRPr lang="en-US" altLang="en-US"/>
          </a:p>
        </p:txBody>
      </p:sp>
    </p:spTree>
    <p:extLst>
      <p:ext uri="{BB962C8B-B14F-4D97-AF65-F5344CB8AC3E}">
        <p14:creationId xmlns:p14="http://schemas.microsoft.com/office/powerpoint/2010/main" val="3023049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http://www.bis.org/publ/bcbs186.pdf, pg.</a:t>
            </a:r>
            <a:r>
              <a:rPr lang="en-US" baseline="0" dirty="0" smtClean="0"/>
              <a:t> 19</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22</a:t>
            </a:fld>
            <a:endParaRPr lang="en-US" altLang="en-US"/>
          </a:p>
        </p:txBody>
      </p:sp>
    </p:spTree>
    <p:extLst>
      <p:ext uri="{BB962C8B-B14F-4D97-AF65-F5344CB8AC3E}">
        <p14:creationId xmlns:p14="http://schemas.microsoft.com/office/powerpoint/2010/main" val="1553587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 from </a:t>
            </a:r>
            <a:r>
              <a:rPr lang="en-US" baseline="0" dirty="0" smtClean="0"/>
              <a:t>http://www.bis.org/publ/bcbs165/jpmorganchase.pdf, pg. 5</a:t>
            </a:r>
            <a:endParaRPr lang="en-US" dirty="0" smtClean="0"/>
          </a:p>
          <a:p>
            <a:pPr defTabSz="927291">
              <a:defRPr/>
            </a:pPr>
            <a:r>
              <a:rPr lang="en-US" dirty="0" smtClean="0"/>
              <a:t>Second bullet point from </a:t>
            </a:r>
            <a:r>
              <a:rPr lang="en-US" baseline="0" dirty="0" smtClean="0"/>
              <a:t>http://www.bis.org/publ/bcbs165/jpmorganchase.pdf, pg. 6-7</a:t>
            </a:r>
            <a:endParaRPr lang="en-US" dirty="0" smtClean="0"/>
          </a:p>
          <a:p>
            <a:pPr defTabSz="927291">
              <a:defRPr/>
            </a:pPr>
            <a:r>
              <a:rPr lang="en-US" dirty="0" smtClean="0"/>
              <a:t>Third</a:t>
            </a:r>
            <a:r>
              <a:rPr lang="en-US" baseline="0" dirty="0" smtClean="0"/>
              <a:t> </a:t>
            </a:r>
            <a:r>
              <a:rPr lang="en-US" dirty="0" smtClean="0"/>
              <a:t>bullet point from </a:t>
            </a:r>
            <a:r>
              <a:rPr lang="en-US" baseline="0" dirty="0" smtClean="0"/>
              <a:t>http://www.bis.org/publ/bcbs165/jpmorganchase.pdf, pg. 1</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23</a:t>
            </a:fld>
            <a:endParaRPr lang="en-US" altLang="en-US"/>
          </a:p>
        </p:txBody>
      </p:sp>
    </p:spTree>
    <p:extLst>
      <p:ext uri="{BB962C8B-B14F-4D97-AF65-F5344CB8AC3E}">
        <p14:creationId xmlns:p14="http://schemas.microsoft.com/office/powerpoint/2010/main" val="179147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Reproduced</a:t>
            </a:r>
            <a:r>
              <a:rPr lang="en-US" baseline="0" dirty="0" smtClean="0"/>
              <a:t> </a:t>
            </a:r>
            <a:r>
              <a:rPr lang="en-US" dirty="0" smtClean="0"/>
              <a:t>from </a:t>
            </a:r>
            <a:r>
              <a:rPr lang="en-US" i="1" dirty="0" smtClean="0"/>
              <a:t>Liquidity </a:t>
            </a:r>
            <a:r>
              <a:rPr lang="en-US" i="1" dirty="0" err="1" smtClean="0"/>
              <a:t>Modelling</a:t>
            </a:r>
            <a:r>
              <a:rPr lang="en-US" dirty="0" smtClean="0"/>
              <a:t>, </a:t>
            </a:r>
            <a:r>
              <a:rPr lang="en-US" baseline="0" dirty="0" smtClean="0"/>
              <a:t>pg. 260</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24</a:t>
            </a:fld>
            <a:endParaRPr lang="en-US" altLang="en-US"/>
          </a:p>
        </p:txBody>
      </p:sp>
    </p:spTree>
    <p:extLst>
      <p:ext uri="{BB962C8B-B14F-4D97-AF65-F5344CB8AC3E}">
        <p14:creationId xmlns:p14="http://schemas.microsoft.com/office/powerpoint/2010/main" val="208483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 point reproduced from Robert Fiedler, </a:t>
            </a:r>
            <a:r>
              <a:rPr lang="en-US" i="1" dirty="0" smtClean="0"/>
              <a:t>Liquidity</a:t>
            </a:r>
            <a:r>
              <a:rPr lang="en-US" i="1" baseline="0" dirty="0" smtClean="0"/>
              <a:t> </a:t>
            </a:r>
            <a:r>
              <a:rPr lang="en-US" i="1" baseline="0" dirty="0" err="1" smtClean="0"/>
              <a:t>Modelling</a:t>
            </a:r>
            <a:r>
              <a:rPr lang="en-US" baseline="0" dirty="0" smtClean="0"/>
              <a:t> pg. 266</a:t>
            </a:r>
          </a:p>
          <a:p>
            <a:pPr defTabSz="927291">
              <a:defRPr/>
            </a:pPr>
            <a:r>
              <a:rPr lang="en-US" baseline="0" dirty="0" smtClean="0"/>
              <a:t>Second bullet point from </a:t>
            </a:r>
            <a:r>
              <a:rPr lang="en-US" dirty="0" smtClean="0"/>
              <a:t>Robert Fiedler, </a:t>
            </a:r>
            <a:r>
              <a:rPr lang="en-US" i="1" dirty="0" smtClean="0"/>
              <a:t>Liquidity</a:t>
            </a:r>
            <a:r>
              <a:rPr lang="en-US" i="1" baseline="0" dirty="0" smtClean="0"/>
              <a:t> </a:t>
            </a:r>
            <a:r>
              <a:rPr lang="en-US" i="1" baseline="0" dirty="0" err="1" smtClean="0"/>
              <a:t>Modelling</a:t>
            </a:r>
            <a:r>
              <a:rPr lang="en-US" baseline="0" dirty="0" smtClean="0"/>
              <a:t> pg. 266</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25</a:t>
            </a:fld>
            <a:endParaRPr lang="en-US" altLang="en-US"/>
          </a:p>
        </p:txBody>
      </p:sp>
    </p:spTree>
    <p:extLst>
      <p:ext uri="{BB962C8B-B14F-4D97-AF65-F5344CB8AC3E}">
        <p14:creationId xmlns:p14="http://schemas.microsoft.com/office/powerpoint/2010/main" val="299316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www.bis.org/publ/bcbs188.pdf, pg. 2</a:t>
            </a:r>
            <a:r>
              <a:rPr lang="en-US" baseline="0" dirty="0" smtClean="0"/>
              <a:t> (</a:t>
            </a:r>
            <a:r>
              <a:rPr lang="en-US" baseline="0" dirty="0" err="1" smtClean="0"/>
              <a:t>para</a:t>
            </a:r>
            <a:r>
              <a:rPr lang="en-US" baseline="0" dirty="0" smtClean="0"/>
              <a:t> 5) </a:t>
            </a:r>
          </a:p>
          <a:p>
            <a:pPr defTabSz="927291">
              <a:defRPr/>
            </a:pPr>
            <a:r>
              <a:rPr lang="en-US" dirty="0" smtClean="0"/>
              <a:t>Second bullet point</a:t>
            </a:r>
            <a:r>
              <a:rPr lang="en-US" baseline="0" dirty="0" smtClean="0"/>
              <a:t> from </a:t>
            </a:r>
            <a:r>
              <a:rPr lang="en-US" dirty="0" smtClean="0"/>
              <a:t>www.bis.org/publ/bcbs188.pdf, pg. 25</a:t>
            </a:r>
            <a:r>
              <a:rPr lang="en-US" baseline="0" dirty="0" smtClean="0"/>
              <a:t> (</a:t>
            </a:r>
            <a:r>
              <a:rPr lang="en-US" baseline="0" dirty="0" err="1" smtClean="0"/>
              <a:t>para</a:t>
            </a:r>
            <a:r>
              <a:rPr lang="en-US" baseline="0" dirty="0" smtClean="0"/>
              <a:t> 119 and 120) </a:t>
            </a:r>
          </a:p>
          <a:p>
            <a:pPr defTabSz="927291">
              <a:defRPr/>
            </a:pPr>
            <a:r>
              <a:rPr lang="en-US" baseline="0" dirty="0" smtClean="0"/>
              <a:t>Third bullet point from </a:t>
            </a:r>
            <a:r>
              <a:rPr lang="en-US" dirty="0" smtClean="0"/>
              <a:t>www.bis.org/publ/bcbs188.pdf, pg. 25</a:t>
            </a:r>
            <a:r>
              <a:rPr lang="en-US" baseline="0" dirty="0" smtClean="0"/>
              <a:t> (</a:t>
            </a:r>
            <a:r>
              <a:rPr lang="en-US" baseline="0" dirty="0" err="1" smtClean="0"/>
              <a:t>para</a:t>
            </a:r>
            <a:r>
              <a:rPr lang="en-US" baseline="0" dirty="0" smtClean="0"/>
              <a:t> 121)</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26</a:t>
            </a:fld>
            <a:endParaRPr lang="en-US" altLang="en-US"/>
          </a:p>
        </p:txBody>
      </p:sp>
    </p:spTree>
    <p:extLst>
      <p:ext uri="{BB962C8B-B14F-4D97-AF65-F5344CB8AC3E}">
        <p14:creationId xmlns:p14="http://schemas.microsoft.com/office/powerpoint/2010/main" val="2285214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www.bis.org/publ/bcbs188.pdf, pg. 25</a:t>
            </a:r>
            <a:r>
              <a:rPr lang="en-US" baseline="0" dirty="0" smtClean="0"/>
              <a:t> (</a:t>
            </a:r>
            <a:r>
              <a:rPr lang="en-US" baseline="0" dirty="0" err="1" smtClean="0"/>
              <a:t>para</a:t>
            </a:r>
            <a:r>
              <a:rPr lang="en-US" baseline="0" dirty="0" smtClean="0"/>
              <a:t> 122)</a:t>
            </a:r>
            <a:endParaRPr lang="en-US" dirty="0" smtClean="0"/>
          </a:p>
          <a:p>
            <a:pPr defTabSz="927291">
              <a:defRPr/>
            </a:pPr>
            <a:r>
              <a:rPr lang="en-US" dirty="0" smtClean="0"/>
              <a:t>Second bullet point</a:t>
            </a:r>
            <a:r>
              <a:rPr lang="en-US" baseline="0" dirty="0" smtClean="0"/>
              <a:t> from </a:t>
            </a:r>
            <a:r>
              <a:rPr lang="en-US" dirty="0" smtClean="0"/>
              <a:t>www.bis.org/publ/bcbs188.pdf, pg. 26</a:t>
            </a:r>
            <a:r>
              <a:rPr lang="en-US" baseline="0" dirty="0" smtClean="0"/>
              <a:t> (</a:t>
            </a:r>
            <a:r>
              <a:rPr lang="en-US" baseline="0" dirty="0" err="1" smtClean="0"/>
              <a:t>para</a:t>
            </a:r>
            <a:r>
              <a:rPr lang="en-US" baseline="0" dirty="0" smtClean="0"/>
              <a:t> 126)</a:t>
            </a:r>
            <a:endParaRPr lang="en-US" dirty="0" smtClean="0"/>
          </a:p>
          <a:p>
            <a:r>
              <a:rPr lang="en-US" dirty="0" smtClean="0"/>
              <a:t>Third bullet point</a:t>
            </a:r>
            <a:r>
              <a:rPr lang="en-US" baseline="0" dirty="0" smtClean="0"/>
              <a:t> from </a:t>
            </a:r>
            <a:r>
              <a:rPr lang="en-US" dirty="0" smtClean="0"/>
              <a:t>www.bis.org/publ/bcbs188.pdf, pg. 26</a:t>
            </a:r>
            <a:r>
              <a:rPr lang="en-US" baseline="0" dirty="0" smtClean="0"/>
              <a:t> (</a:t>
            </a:r>
            <a:r>
              <a:rPr lang="en-US" baseline="0" dirty="0" err="1" smtClean="0"/>
              <a:t>para</a:t>
            </a:r>
            <a:r>
              <a:rPr lang="en-US" baseline="0" dirty="0" smtClean="0"/>
              <a:t> 125)</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27</a:t>
            </a:fld>
            <a:endParaRPr lang="en-US" altLang="en-US"/>
          </a:p>
        </p:txBody>
      </p:sp>
    </p:spTree>
    <p:extLst>
      <p:ext uri="{BB962C8B-B14F-4D97-AF65-F5344CB8AC3E}">
        <p14:creationId xmlns:p14="http://schemas.microsoft.com/office/powerpoint/2010/main" val="3559647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http://www.bis.org/publ/bcbs188.pdf, </a:t>
            </a:r>
            <a:r>
              <a:rPr lang="en-US" dirty="0" err="1" smtClean="0"/>
              <a:t>pp</a:t>
            </a:r>
            <a:r>
              <a:rPr lang="en-US" dirty="0" smtClean="0"/>
              <a:t> 46-47</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28</a:t>
            </a:fld>
            <a:endParaRPr lang="en-US" altLang="en-US"/>
          </a:p>
        </p:txBody>
      </p:sp>
    </p:spTree>
    <p:extLst>
      <p:ext uri="{BB962C8B-B14F-4D97-AF65-F5344CB8AC3E}">
        <p14:creationId xmlns:p14="http://schemas.microsoft.com/office/powerpoint/2010/main" val="1328182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www.bis.org/publ/bcbs188.pdf, pg. 28</a:t>
            </a:r>
            <a:r>
              <a:rPr lang="en-US" baseline="0" dirty="0" smtClean="0"/>
              <a:t> (</a:t>
            </a:r>
            <a:r>
              <a:rPr lang="en-US" baseline="0" dirty="0" err="1" smtClean="0"/>
              <a:t>para</a:t>
            </a:r>
            <a:r>
              <a:rPr lang="en-US" baseline="0" dirty="0" smtClean="0"/>
              <a:t> 129)</a:t>
            </a:r>
            <a:endParaRPr lang="en-US" dirty="0" smtClean="0"/>
          </a:p>
          <a:p>
            <a:pPr defTabSz="927291">
              <a:defRPr/>
            </a:pPr>
            <a:r>
              <a:rPr lang="en-US" dirty="0" smtClean="0"/>
              <a:t>Second bullet point</a:t>
            </a:r>
            <a:r>
              <a:rPr lang="en-US" baseline="0" dirty="0" smtClean="0"/>
              <a:t> from </a:t>
            </a:r>
            <a:r>
              <a:rPr lang="en-US" dirty="0" smtClean="0"/>
              <a:t>www.bis.org/publ/bcbs188.pdf, pg. 28</a:t>
            </a:r>
            <a:r>
              <a:rPr lang="en-US" baseline="0" dirty="0" smtClean="0"/>
              <a:t> (</a:t>
            </a:r>
            <a:r>
              <a:rPr lang="en-US" baseline="0" dirty="0" err="1" smtClean="0"/>
              <a:t>para</a:t>
            </a:r>
            <a:r>
              <a:rPr lang="en-US" baseline="0" dirty="0" smtClean="0"/>
              <a:t> 129)</a:t>
            </a:r>
          </a:p>
          <a:p>
            <a:pPr defTabSz="927291">
              <a:defRPr/>
            </a:pPr>
            <a:r>
              <a:rPr lang="en-US" dirty="0" smtClean="0"/>
              <a:t>Third bullet point</a:t>
            </a:r>
            <a:r>
              <a:rPr lang="en-US" baseline="0" dirty="0" smtClean="0"/>
              <a:t> from </a:t>
            </a:r>
            <a:r>
              <a:rPr lang="en-US" dirty="0" smtClean="0"/>
              <a:t>www.bis.org/publ/bcbs188.pdf, pg. 28</a:t>
            </a:r>
            <a:r>
              <a:rPr lang="en-US" baseline="0" dirty="0" smtClean="0"/>
              <a:t> (</a:t>
            </a:r>
            <a:r>
              <a:rPr lang="en-US" baseline="0" dirty="0" err="1" smtClean="0"/>
              <a:t>para</a:t>
            </a:r>
            <a:r>
              <a:rPr lang="en-US" baseline="0" dirty="0" smtClean="0"/>
              <a:t> 130)</a:t>
            </a:r>
            <a:endParaRPr lang="en-US" dirty="0" smtClean="0"/>
          </a:p>
          <a:p>
            <a:pPr defTabSz="927291">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29</a:t>
            </a:fld>
            <a:endParaRPr lang="en-US" altLang="en-US"/>
          </a:p>
        </p:txBody>
      </p:sp>
    </p:spTree>
    <p:extLst>
      <p:ext uri="{BB962C8B-B14F-4D97-AF65-F5344CB8AC3E}">
        <p14:creationId xmlns:p14="http://schemas.microsoft.com/office/powerpoint/2010/main" val="114365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FBB14-3EC4-4502-B4BA-5D0DC1E3DCF7}" type="slidenum">
              <a:rPr lang="en-US" altLang="en-US"/>
              <a:pPr/>
              <a:t>3</a:t>
            </a:fld>
            <a:endParaRPr lang="en-US" alt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From http://www.bis.org/publ/bcbs188.pdf, </a:t>
            </a:r>
            <a:r>
              <a:rPr lang="en-US" dirty="0" err="1" smtClean="0"/>
              <a:t>pp</a:t>
            </a:r>
            <a:r>
              <a:rPr lang="en-US" dirty="0" smtClean="0"/>
              <a:t> 46-47</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30</a:t>
            </a:fld>
            <a:endParaRPr lang="en-US" altLang="en-US"/>
          </a:p>
        </p:txBody>
      </p:sp>
    </p:spTree>
    <p:extLst>
      <p:ext uri="{BB962C8B-B14F-4D97-AF65-F5344CB8AC3E}">
        <p14:creationId xmlns:p14="http://schemas.microsoft.com/office/powerpoint/2010/main" val="1560527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http://www.bis.org/publ/bcbs186.pdf, pg.</a:t>
            </a:r>
            <a:r>
              <a:rPr lang="en-US" baseline="0" dirty="0" smtClean="0"/>
              <a:t> 21</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31</a:t>
            </a:fld>
            <a:endParaRPr lang="en-US" altLang="en-US"/>
          </a:p>
        </p:txBody>
      </p:sp>
    </p:spTree>
    <p:extLst>
      <p:ext uri="{BB962C8B-B14F-4D97-AF65-F5344CB8AC3E}">
        <p14:creationId xmlns:p14="http://schemas.microsoft.com/office/powerpoint/2010/main" val="3683614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 point from Robert Fiedler, </a:t>
            </a:r>
            <a:r>
              <a:rPr lang="en-US" i="1" dirty="0" smtClean="0"/>
              <a:t>Liquidity</a:t>
            </a:r>
            <a:r>
              <a:rPr lang="en-US" i="1" baseline="0" dirty="0" smtClean="0"/>
              <a:t> </a:t>
            </a:r>
            <a:r>
              <a:rPr lang="en-US" i="1" baseline="0" dirty="0" err="1" smtClean="0"/>
              <a:t>Modelling</a:t>
            </a:r>
            <a:r>
              <a:rPr lang="en-US" baseline="0" dirty="0" smtClean="0"/>
              <a:t>, pg. 274-5</a:t>
            </a:r>
          </a:p>
          <a:p>
            <a:r>
              <a:rPr lang="en-US" baseline="0" dirty="0" smtClean="0"/>
              <a:t>Second bullet point from http://www.bis.org/publ/bcbs165/jpmorganchase.pdf, pg. 9 and http://www.bis.org/publ/bcbs165/rbosl.pdf pg. 12</a:t>
            </a:r>
          </a:p>
          <a:p>
            <a:r>
              <a:rPr lang="en-US" baseline="0" dirty="0" smtClean="0"/>
              <a:t>Third bullet point from http://www.bis.org/publ/bcbs165/wellsfargo.pdf pg. 21-2, http://www.bis.org/publ/bcbs165/citigroup.pdf pg.2, and http://www.bis.org/publ/bcbs165/barclaysliquidi.pdf pg. 11</a:t>
            </a:r>
          </a:p>
          <a:p>
            <a:r>
              <a:rPr lang="en-US" baseline="0" dirty="0" smtClean="0"/>
              <a:t>“Amount of total” from http://www.bis.org/publ/bcbs165/rbosl.pdf pg. 12 and http://www.bis.org/publ/bcbs165/ubs.pdf pg. 28</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32</a:t>
            </a:fld>
            <a:endParaRPr lang="en-US" altLang="en-US"/>
          </a:p>
        </p:txBody>
      </p:sp>
    </p:spTree>
    <p:extLst>
      <p:ext uri="{BB962C8B-B14F-4D97-AF65-F5344CB8AC3E}">
        <p14:creationId xmlns:p14="http://schemas.microsoft.com/office/powerpoint/2010/main" val="3086357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http://zerohedge.blogspot.com/2009/05/exuberance-glut-or-dollar-euro-short.html, based on ideas from here http://www.instrategy.com/docs/products/New_Monetarism260406.pdf</a:t>
            </a:r>
          </a:p>
          <a:p>
            <a:endParaRPr lang="en-US" dirty="0" smtClean="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33</a:t>
            </a:fld>
            <a:endParaRPr lang="en-US" altLang="en-US"/>
          </a:p>
        </p:txBody>
      </p:sp>
    </p:spTree>
    <p:extLst>
      <p:ext uri="{BB962C8B-B14F-4D97-AF65-F5344CB8AC3E}">
        <p14:creationId xmlns:p14="http://schemas.microsoft.com/office/powerpoint/2010/main" val="3817967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 point</a:t>
            </a:r>
            <a:r>
              <a:rPr lang="en-US" baseline="0" dirty="0" smtClean="0"/>
              <a:t> from Robert Fiedler, </a:t>
            </a:r>
            <a:r>
              <a:rPr lang="en-US" i="1" baseline="0" dirty="0" smtClean="0"/>
              <a:t>Liquidity </a:t>
            </a:r>
            <a:r>
              <a:rPr lang="en-US" i="1" baseline="0" dirty="0" err="1" smtClean="0"/>
              <a:t>Modelling</a:t>
            </a:r>
            <a:r>
              <a:rPr lang="en-US" baseline="0" dirty="0" smtClean="0"/>
              <a:t>, pg. 79</a:t>
            </a:r>
          </a:p>
          <a:p>
            <a:r>
              <a:rPr lang="en-US" baseline="0" dirty="0" smtClean="0"/>
              <a:t>“Scenario-driven, as” from Robert Fiedler, Liquidity </a:t>
            </a:r>
            <a:r>
              <a:rPr lang="en-US" baseline="0" dirty="0" err="1" smtClean="0"/>
              <a:t>Modelling</a:t>
            </a:r>
            <a:r>
              <a:rPr lang="en-US" baseline="0" dirty="0" smtClean="0"/>
              <a:t>, pg. 39,  and pg. 28</a:t>
            </a:r>
          </a:p>
          <a:p>
            <a:pPr defTabSz="927291">
              <a:defRPr/>
            </a:pPr>
            <a:r>
              <a:rPr lang="en-US" baseline="0" dirty="0" smtClean="0"/>
              <a:t>“Ties in with Basel III” from </a:t>
            </a:r>
            <a:r>
              <a:rPr lang="en-US" dirty="0" smtClean="0"/>
              <a:t>www.bis.org/publ/bcbs188.pdf, pg. 32</a:t>
            </a:r>
            <a:r>
              <a:rPr lang="en-US" baseline="0" dirty="0" smtClean="0"/>
              <a:t> (</a:t>
            </a:r>
            <a:r>
              <a:rPr lang="en-US" baseline="0" dirty="0" err="1" smtClean="0"/>
              <a:t>para</a:t>
            </a:r>
            <a:r>
              <a:rPr lang="en-US" baseline="0" dirty="0" smtClean="0"/>
              <a:t> 140)</a:t>
            </a:r>
          </a:p>
          <a:p>
            <a:r>
              <a:rPr lang="en-US" baseline="0" dirty="0" smtClean="0"/>
              <a:t>“Model of forthcoming payments” from </a:t>
            </a:r>
            <a:r>
              <a:rPr lang="en-US" dirty="0" smtClean="0"/>
              <a:t>Robert Fiedler, </a:t>
            </a:r>
            <a:r>
              <a:rPr lang="en-US" i="1" baseline="0" dirty="0" smtClean="0"/>
              <a:t>Liquidity </a:t>
            </a:r>
            <a:r>
              <a:rPr lang="en-US" i="1" baseline="0" dirty="0" err="1" smtClean="0"/>
              <a:t>Modelling</a:t>
            </a:r>
            <a:r>
              <a:rPr lang="en-US" i="1" baseline="0" dirty="0" smtClean="0"/>
              <a:t>, </a:t>
            </a:r>
            <a:r>
              <a:rPr lang="en-US" i="0" baseline="0" dirty="0" smtClean="0"/>
              <a:t>pg. 41</a:t>
            </a:r>
            <a:endParaRPr lang="en-US" baseline="0" dirty="0" smtClean="0"/>
          </a:p>
          <a:p>
            <a:r>
              <a:rPr lang="en-US" baseline="0" dirty="0" smtClean="0"/>
              <a:t>“Represents changes to the bank’s </a:t>
            </a:r>
            <a:r>
              <a:rPr lang="en-US" baseline="0" dirty="0" err="1" smtClean="0"/>
              <a:t>nostro</a:t>
            </a:r>
            <a:r>
              <a:rPr lang="en-US" baseline="0" dirty="0" smtClean="0"/>
              <a:t> account”, from </a:t>
            </a:r>
            <a:r>
              <a:rPr lang="en-US" dirty="0" smtClean="0"/>
              <a:t>Robert Fiedler, </a:t>
            </a:r>
            <a:r>
              <a:rPr lang="en-US" i="1" baseline="0" dirty="0" smtClean="0"/>
              <a:t>Liquidity </a:t>
            </a:r>
            <a:r>
              <a:rPr lang="en-US" i="1" baseline="0" dirty="0" err="1" smtClean="0"/>
              <a:t>Modelling</a:t>
            </a:r>
            <a:r>
              <a:rPr lang="en-US" i="1" baseline="0" dirty="0" smtClean="0"/>
              <a:t>, </a:t>
            </a:r>
            <a:r>
              <a:rPr lang="en-US" i="0" baseline="0" dirty="0" smtClean="0"/>
              <a:t>pg. 6</a:t>
            </a:r>
          </a:p>
          <a:p>
            <a:pPr defTabSz="927291">
              <a:defRPr/>
            </a:pPr>
            <a:r>
              <a:rPr lang="en-US" baseline="0" dirty="0" smtClean="0"/>
              <a:t>“Model of bank’s ability” from </a:t>
            </a:r>
            <a:r>
              <a:rPr lang="en-US" dirty="0" smtClean="0"/>
              <a:t>Robert Fiedler, </a:t>
            </a:r>
            <a:r>
              <a:rPr lang="en-US" i="1" baseline="0" dirty="0" smtClean="0"/>
              <a:t>Liquidity </a:t>
            </a:r>
            <a:r>
              <a:rPr lang="en-US" i="1" baseline="0" dirty="0" err="1" smtClean="0"/>
              <a:t>Modelling</a:t>
            </a:r>
            <a:r>
              <a:rPr lang="en-US" i="1" baseline="0" dirty="0" smtClean="0"/>
              <a:t>, </a:t>
            </a:r>
            <a:r>
              <a:rPr lang="en-US" i="0" baseline="0" dirty="0" smtClean="0"/>
              <a:t>pg. 45</a:t>
            </a:r>
          </a:p>
          <a:p>
            <a:pPr defTabSz="927291">
              <a:defRPr/>
            </a:pPr>
            <a:r>
              <a:rPr lang="en-US" i="0" baseline="0" dirty="0" smtClean="0"/>
              <a:t>“Typically stems…” </a:t>
            </a:r>
            <a:r>
              <a:rPr lang="en-US" baseline="0" dirty="0" smtClean="0"/>
              <a:t>from Robert Fiedler, </a:t>
            </a:r>
            <a:r>
              <a:rPr lang="en-US" i="1" baseline="0" dirty="0" smtClean="0"/>
              <a:t>Liquidity </a:t>
            </a:r>
            <a:r>
              <a:rPr lang="en-US" i="1" baseline="0" dirty="0" err="1" smtClean="0"/>
              <a:t>Modelling</a:t>
            </a:r>
            <a:r>
              <a:rPr lang="en-US" baseline="0" dirty="0" smtClean="0"/>
              <a:t>,  pg. 48</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34</a:t>
            </a:fld>
            <a:endParaRPr lang="en-US" altLang="en-US"/>
          </a:p>
        </p:txBody>
      </p:sp>
    </p:spTree>
    <p:extLst>
      <p:ext uri="{BB962C8B-B14F-4D97-AF65-F5344CB8AC3E}">
        <p14:creationId xmlns:p14="http://schemas.microsoft.com/office/powerpoint/2010/main" val="891040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and second bullet points from Robert Fiedler, </a:t>
            </a:r>
            <a:r>
              <a:rPr lang="en-US" i="1" baseline="0" dirty="0" smtClean="0"/>
              <a:t>Liquidity </a:t>
            </a:r>
            <a:r>
              <a:rPr lang="en-US" i="1" baseline="0" dirty="0" err="1" smtClean="0"/>
              <a:t>Modelling</a:t>
            </a:r>
            <a:r>
              <a:rPr lang="en-US" baseline="0" dirty="0" smtClean="0"/>
              <a:t>, pg. 119</a:t>
            </a:r>
          </a:p>
          <a:p>
            <a:r>
              <a:rPr lang="en-US" baseline="0" dirty="0" smtClean="0"/>
              <a:t>Third through fifth bullet points from Robert Fiedler, </a:t>
            </a:r>
            <a:r>
              <a:rPr lang="en-US" i="1" baseline="0" dirty="0" smtClean="0"/>
              <a:t>Liquidity </a:t>
            </a:r>
            <a:r>
              <a:rPr lang="en-US" i="1" baseline="0" dirty="0" err="1" smtClean="0"/>
              <a:t>Modelling</a:t>
            </a:r>
            <a:r>
              <a:rPr lang="en-US" baseline="0" dirty="0" smtClean="0"/>
              <a:t>,  pg. 50</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35</a:t>
            </a:fld>
            <a:endParaRPr lang="en-US" altLang="en-US"/>
          </a:p>
        </p:txBody>
      </p:sp>
    </p:spTree>
    <p:extLst>
      <p:ext uri="{BB962C8B-B14F-4D97-AF65-F5344CB8AC3E}">
        <p14:creationId xmlns:p14="http://schemas.microsoft.com/office/powerpoint/2010/main" val="1703868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All bullet </a:t>
            </a:r>
            <a:r>
              <a:rPr lang="en-US" baseline="0" dirty="0" smtClean="0"/>
              <a:t>points from Robert Fiedler, </a:t>
            </a:r>
            <a:r>
              <a:rPr lang="en-US" i="1" baseline="0" dirty="0" smtClean="0"/>
              <a:t>Liquidity </a:t>
            </a:r>
            <a:r>
              <a:rPr lang="en-US" i="1" baseline="0" dirty="0" err="1" smtClean="0"/>
              <a:t>Modelling</a:t>
            </a:r>
            <a:r>
              <a:rPr lang="en-US" baseline="0" dirty="0" smtClean="0"/>
              <a:t>, pg. 89</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36</a:t>
            </a:fld>
            <a:endParaRPr lang="en-US" altLang="en-US"/>
          </a:p>
        </p:txBody>
      </p:sp>
    </p:spTree>
    <p:extLst>
      <p:ext uri="{BB962C8B-B14F-4D97-AF65-F5344CB8AC3E}">
        <p14:creationId xmlns:p14="http://schemas.microsoft.com/office/powerpoint/2010/main" val="451279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Robert Fiedler, </a:t>
            </a:r>
            <a:r>
              <a:rPr lang="en-US" i="1" baseline="0" dirty="0" smtClean="0"/>
              <a:t>Liquidity </a:t>
            </a:r>
            <a:r>
              <a:rPr lang="en-US" i="1" baseline="0" dirty="0" err="1" smtClean="0"/>
              <a:t>Modelling</a:t>
            </a:r>
            <a:r>
              <a:rPr lang="en-US" baseline="0" dirty="0" smtClean="0"/>
              <a:t>, pg. 80 and 86</a:t>
            </a:r>
          </a:p>
          <a:p>
            <a:pPr defTabSz="927291">
              <a:defRPr/>
            </a:pPr>
            <a:r>
              <a:rPr lang="en-US" baseline="0" dirty="0" smtClean="0"/>
              <a:t>Second and third bullet points from Robert Fiedler, </a:t>
            </a:r>
            <a:r>
              <a:rPr lang="en-US" i="1" baseline="0" dirty="0" smtClean="0"/>
              <a:t>Liquidity </a:t>
            </a:r>
            <a:r>
              <a:rPr lang="en-US" i="1" baseline="0" dirty="0" err="1" smtClean="0"/>
              <a:t>Modelling</a:t>
            </a:r>
            <a:r>
              <a:rPr lang="en-US" baseline="0" dirty="0" smtClean="0"/>
              <a:t>, pg. 81</a:t>
            </a:r>
          </a:p>
          <a:p>
            <a:pPr defTabSz="927291">
              <a:defRPr/>
            </a:pPr>
            <a:r>
              <a:rPr lang="en-US" baseline="0" dirty="0" smtClean="0"/>
              <a:t>Fourth bullet point from Robert Fiedler, </a:t>
            </a:r>
            <a:r>
              <a:rPr lang="en-US" i="1" baseline="0" dirty="0" smtClean="0"/>
              <a:t>Liquidity </a:t>
            </a:r>
            <a:r>
              <a:rPr lang="en-US" i="1" baseline="0" dirty="0" err="1" smtClean="0"/>
              <a:t>Modelling</a:t>
            </a:r>
            <a:r>
              <a:rPr lang="en-US" baseline="0" dirty="0" smtClean="0"/>
              <a:t>, pg. 87</a:t>
            </a:r>
          </a:p>
          <a:p>
            <a:pPr defTabSz="927291">
              <a:defRPr/>
            </a:pPr>
            <a:endParaRPr lang="en-US" baseline="0" dirty="0" smtClean="0"/>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37</a:t>
            </a:fld>
            <a:endParaRPr lang="en-US" altLang="en-US"/>
          </a:p>
        </p:txBody>
      </p:sp>
    </p:spTree>
    <p:extLst>
      <p:ext uri="{BB962C8B-B14F-4D97-AF65-F5344CB8AC3E}">
        <p14:creationId xmlns:p14="http://schemas.microsoft.com/office/powerpoint/2010/main" val="3239515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a:t>
            </a:r>
            <a:r>
              <a:rPr lang="en-US" baseline="0" dirty="0" smtClean="0"/>
              <a:t> bullet point from Robert Fiedler, </a:t>
            </a:r>
            <a:r>
              <a:rPr lang="en-US" i="1" baseline="0" dirty="0" smtClean="0"/>
              <a:t>Liquidity </a:t>
            </a:r>
            <a:r>
              <a:rPr lang="en-US" i="1" baseline="0" dirty="0" err="1" smtClean="0"/>
              <a:t>Modelling</a:t>
            </a:r>
            <a:r>
              <a:rPr lang="en-US" baseline="0" dirty="0" smtClean="0"/>
              <a:t>, pp. 82-85</a:t>
            </a:r>
          </a:p>
          <a:p>
            <a:pPr defTabSz="927291">
              <a:defRPr/>
            </a:pPr>
            <a:r>
              <a:rPr lang="en-US" baseline="0" dirty="0" smtClean="0"/>
              <a:t>Second bullet points from Robert Fiedler, </a:t>
            </a:r>
            <a:r>
              <a:rPr lang="en-US" i="1" baseline="0" dirty="0" smtClean="0"/>
              <a:t>Liquidity </a:t>
            </a:r>
            <a:r>
              <a:rPr lang="en-US" i="1" baseline="0" dirty="0" err="1" smtClean="0"/>
              <a:t>Modelling</a:t>
            </a:r>
            <a:r>
              <a:rPr lang="en-US" baseline="0" dirty="0" smtClean="0"/>
              <a:t>, pg. 99-108</a:t>
            </a:r>
          </a:p>
          <a:p>
            <a:pPr defTabSz="927291">
              <a:defRPr/>
            </a:pPr>
            <a:r>
              <a:rPr lang="en-US" dirty="0" smtClean="0"/>
              <a:t>Third bullet point</a:t>
            </a:r>
            <a:r>
              <a:rPr lang="en-US" baseline="0" dirty="0" smtClean="0"/>
              <a:t> from Robert Fiedler, </a:t>
            </a:r>
            <a:r>
              <a:rPr lang="en-US" i="1" baseline="0" dirty="0" smtClean="0"/>
              <a:t>Liquidity </a:t>
            </a:r>
            <a:r>
              <a:rPr lang="en-US" i="1" baseline="0" dirty="0" err="1" smtClean="0"/>
              <a:t>Modelling</a:t>
            </a:r>
            <a:r>
              <a:rPr lang="en-US" baseline="0" dirty="0" smtClean="0"/>
              <a:t>, pg. 93</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38</a:t>
            </a:fld>
            <a:endParaRPr lang="en-US" altLang="en-US"/>
          </a:p>
        </p:txBody>
      </p:sp>
    </p:spTree>
    <p:extLst>
      <p:ext uri="{BB962C8B-B14F-4D97-AF65-F5344CB8AC3E}">
        <p14:creationId xmlns:p14="http://schemas.microsoft.com/office/powerpoint/2010/main" val="3385134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i="1" dirty="0" smtClean="0"/>
              <a:t>Liquidity </a:t>
            </a:r>
            <a:r>
              <a:rPr lang="en-US" i="1" dirty="0" err="1" smtClean="0"/>
              <a:t>Modelling</a:t>
            </a:r>
            <a:r>
              <a:rPr lang="en-US" dirty="0" smtClean="0"/>
              <a:t>, pg. 101</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39</a:t>
            </a:fld>
            <a:endParaRPr lang="en-US" altLang="en-US"/>
          </a:p>
        </p:txBody>
      </p:sp>
    </p:spTree>
    <p:extLst>
      <p:ext uri="{BB962C8B-B14F-4D97-AF65-F5344CB8AC3E}">
        <p14:creationId xmlns:p14="http://schemas.microsoft.com/office/powerpoint/2010/main" val="339770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Definitions</a:t>
            </a:r>
            <a:r>
              <a:rPr lang="en-US" baseline="0" dirty="0" smtClean="0"/>
              <a:t> of liquidity from </a:t>
            </a:r>
            <a:r>
              <a:rPr lang="en-US" dirty="0" smtClean="0"/>
              <a:t>Robert</a:t>
            </a:r>
            <a:r>
              <a:rPr lang="en-US" baseline="0" dirty="0" smtClean="0"/>
              <a:t> Fiedler </a:t>
            </a:r>
            <a:r>
              <a:rPr lang="en-US" i="1" baseline="0" dirty="0" smtClean="0"/>
              <a:t>Liquidity </a:t>
            </a:r>
            <a:r>
              <a:rPr lang="en-US" i="1" baseline="0" dirty="0" err="1" smtClean="0"/>
              <a:t>Modelling</a:t>
            </a:r>
            <a:r>
              <a:rPr lang="en-US" i="1" baseline="0" dirty="0" smtClean="0"/>
              <a:t>, </a:t>
            </a:r>
            <a:r>
              <a:rPr lang="en-US" baseline="0" dirty="0" smtClean="0"/>
              <a:t>pg. xi</a:t>
            </a:r>
          </a:p>
          <a:p>
            <a:pPr defTabSz="927291">
              <a:defRPr/>
            </a:pPr>
            <a:r>
              <a:rPr lang="en-US" baseline="0" dirty="0" smtClean="0"/>
              <a:t>The </a:t>
            </a:r>
            <a:r>
              <a:rPr lang="en-US" baseline="0" dirty="0" err="1" smtClean="0"/>
              <a:t>Bookstaber</a:t>
            </a:r>
            <a:r>
              <a:rPr lang="en-US" baseline="0" dirty="0" smtClean="0"/>
              <a:t> quote is from Rick </a:t>
            </a:r>
            <a:r>
              <a:rPr lang="en-US" baseline="0" dirty="0" err="1" smtClean="0"/>
              <a:t>Bookstaber</a:t>
            </a:r>
            <a:r>
              <a:rPr lang="en-US" baseline="0" dirty="0" smtClean="0"/>
              <a:t>, </a:t>
            </a:r>
            <a:r>
              <a:rPr lang="en-US" i="1" baseline="0" dirty="0" smtClean="0"/>
              <a:t>A Demon of Our Own Design, </a:t>
            </a:r>
            <a:r>
              <a:rPr lang="en-US" i="0" baseline="0" dirty="0" err="1" smtClean="0"/>
              <a:t>pg</a:t>
            </a:r>
            <a:r>
              <a:rPr lang="en-US" i="0" baseline="0" dirty="0" smtClean="0"/>
              <a:t> 213.  </a:t>
            </a:r>
            <a:r>
              <a:rPr lang="en-US" baseline="0" dirty="0" smtClean="0"/>
              <a:t>Two exceptionally good discourses on liquidity are on </a:t>
            </a:r>
            <a:r>
              <a:rPr lang="en-US" baseline="0" dirty="0" err="1" smtClean="0"/>
              <a:t>pp</a:t>
            </a:r>
            <a:r>
              <a:rPr lang="en-US" baseline="0" dirty="0" smtClean="0"/>
              <a:t> 93</a:t>
            </a:r>
            <a:r>
              <a:rPr lang="en-US" i="0" baseline="0" dirty="0" smtClean="0"/>
              <a:t>-95 and 212-215</a:t>
            </a:r>
            <a:endParaRPr lang="en-US" i="1"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a:t>
            </a:fld>
            <a:endParaRPr lang="en-US" altLang="en-US"/>
          </a:p>
        </p:txBody>
      </p:sp>
    </p:spTree>
    <p:extLst>
      <p:ext uri="{BB962C8B-B14F-4D97-AF65-F5344CB8AC3E}">
        <p14:creationId xmlns:p14="http://schemas.microsoft.com/office/powerpoint/2010/main" val="1492445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a:t>
            </a:r>
            <a:r>
              <a:rPr lang="en-US" baseline="0" dirty="0" smtClean="0"/>
              <a:t> bullet point from Robert Fiedler, </a:t>
            </a:r>
            <a:r>
              <a:rPr lang="en-US" i="1" baseline="0" dirty="0" smtClean="0"/>
              <a:t>Liquidity </a:t>
            </a:r>
            <a:r>
              <a:rPr lang="en-US" i="1" baseline="0" dirty="0" err="1" smtClean="0"/>
              <a:t>Modelling</a:t>
            </a:r>
            <a:r>
              <a:rPr lang="en-US" baseline="0" dirty="0" smtClean="0"/>
              <a:t>, pp. 118</a:t>
            </a:r>
          </a:p>
          <a:p>
            <a:pPr defTabSz="927291">
              <a:defRPr/>
            </a:pPr>
            <a:r>
              <a:rPr lang="en-US" dirty="0" smtClean="0"/>
              <a:t>Second </a:t>
            </a:r>
            <a:r>
              <a:rPr lang="en-US" baseline="0" dirty="0" smtClean="0"/>
              <a:t>bullet point from Robert Fiedler, </a:t>
            </a:r>
            <a:r>
              <a:rPr lang="en-US" i="1" baseline="0" dirty="0" smtClean="0"/>
              <a:t>Liquidity </a:t>
            </a:r>
            <a:r>
              <a:rPr lang="en-US" i="1" baseline="0" dirty="0" err="1" smtClean="0"/>
              <a:t>Modelling</a:t>
            </a:r>
            <a:r>
              <a:rPr lang="en-US" baseline="0" dirty="0" smtClean="0"/>
              <a:t>, pp. 121-4</a:t>
            </a:r>
          </a:p>
          <a:p>
            <a:pPr defTabSz="927291">
              <a:defRPr/>
            </a:pPr>
            <a:endParaRPr lang="en-US" baseline="0" dirty="0" smtClean="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40</a:t>
            </a:fld>
            <a:endParaRPr lang="en-US" altLang="en-US"/>
          </a:p>
        </p:txBody>
      </p:sp>
    </p:spTree>
    <p:extLst>
      <p:ext uri="{BB962C8B-B14F-4D97-AF65-F5344CB8AC3E}">
        <p14:creationId xmlns:p14="http://schemas.microsoft.com/office/powerpoint/2010/main" val="2566381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a:t>
            </a:r>
            <a:r>
              <a:rPr lang="en-US" baseline="0" dirty="0" smtClean="0"/>
              <a:t>bullet point from Robert Fiedler, </a:t>
            </a:r>
            <a:r>
              <a:rPr lang="en-US" i="1" baseline="0" dirty="0" smtClean="0"/>
              <a:t>Liquidity </a:t>
            </a:r>
            <a:r>
              <a:rPr lang="en-US" i="1" baseline="0" dirty="0" err="1" smtClean="0"/>
              <a:t>Modelling</a:t>
            </a:r>
            <a:r>
              <a:rPr lang="en-US" baseline="0" dirty="0" smtClean="0"/>
              <a:t>, pp. 120-121 and 138</a:t>
            </a:r>
          </a:p>
          <a:p>
            <a:pPr defTabSz="927291">
              <a:defRPr/>
            </a:pPr>
            <a:r>
              <a:rPr lang="en-US" dirty="0" smtClean="0"/>
              <a:t>Second </a:t>
            </a:r>
            <a:r>
              <a:rPr lang="en-US" baseline="0" dirty="0" smtClean="0"/>
              <a:t>bullet point from Robert Fiedler, </a:t>
            </a:r>
            <a:r>
              <a:rPr lang="en-US" i="1" baseline="0" dirty="0" smtClean="0"/>
              <a:t>Liquidity </a:t>
            </a:r>
            <a:r>
              <a:rPr lang="en-US" i="1" baseline="0" dirty="0" err="1" smtClean="0"/>
              <a:t>Modelling</a:t>
            </a:r>
            <a:r>
              <a:rPr lang="en-US" baseline="0" dirty="0" smtClean="0"/>
              <a:t>, pp. 120</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41</a:t>
            </a:fld>
            <a:endParaRPr lang="en-US" altLang="en-US"/>
          </a:p>
        </p:txBody>
      </p:sp>
    </p:spTree>
    <p:extLst>
      <p:ext uri="{BB962C8B-B14F-4D97-AF65-F5344CB8AC3E}">
        <p14:creationId xmlns:p14="http://schemas.microsoft.com/office/powerpoint/2010/main" val="21181766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a:t>
            </a:r>
            <a:r>
              <a:rPr lang="en-US" baseline="0" dirty="0" smtClean="0"/>
              <a:t>bullet point from adapted Robert Fiedler, </a:t>
            </a:r>
            <a:r>
              <a:rPr lang="en-US" i="1" baseline="0" dirty="0" smtClean="0"/>
              <a:t>Liquidity </a:t>
            </a:r>
            <a:r>
              <a:rPr lang="en-US" i="1" baseline="0" dirty="0" err="1" smtClean="0"/>
              <a:t>Modelling</a:t>
            </a:r>
            <a:r>
              <a:rPr lang="en-US" baseline="0" dirty="0" smtClean="0"/>
              <a:t>, pp. 137-142</a:t>
            </a:r>
          </a:p>
          <a:p>
            <a:pPr defTabSz="927291">
              <a:defRPr/>
            </a:pPr>
            <a:r>
              <a:rPr lang="en-US" dirty="0" smtClean="0"/>
              <a:t>Second </a:t>
            </a:r>
            <a:r>
              <a:rPr lang="en-US" baseline="0" dirty="0" smtClean="0"/>
              <a:t>bullet point from adapted Robert Fiedler, </a:t>
            </a:r>
            <a:r>
              <a:rPr lang="en-US" i="1" baseline="0" dirty="0" smtClean="0"/>
              <a:t>Liquidity </a:t>
            </a:r>
            <a:r>
              <a:rPr lang="en-US" i="1" baseline="0" dirty="0" err="1" smtClean="0"/>
              <a:t>Modelling</a:t>
            </a:r>
            <a:r>
              <a:rPr lang="en-US" baseline="0" dirty="0" smtClean="0"/>
              <a:t>, pp. 126-137</a:t>
            </a:r>
          </a:p>
          <a:p>
            <a:pPr defTabSz="927291">
              <a:defRPr/>
            </a:pPr>
            <a:r>
              <a:rPr lang="en-US" dirty="0" smtClean="0"/>
              <a:t>Third </a:t>
            </a:r>
            <a:r>
              <a:rPr lang="en-US" baseline="0" dirty="0" smtClean="0"/>
              <a:t>bullet point adapted from Robert Fiedler, </a:t>
            </a:r>
            <a:r>
              <a:rPr lang="en-US" i="1" baseline="0" dirty="0" smtClean="0"/>
              <a:t>Liquidity </a:t>
            </a:r>
            <a:r>
              <a:rPr lang="en-US" i="1" baseline="0" dirty="0" err="1" smtClean="0"/>
              <a:t>Modelling</a:t>
            </a:r>
            <a:r>
              <a:rPr lang="en-US" baseline="0" dirty="0" smtClean="0"/>
              <a:t>, pp. 126-137</a:t>
            </a:r>
          </a:p>
          <a:p>
            <a:pPr defTabSz="927291">
              <a:defRPr/>
            </a:pPr>
            <a:r>
              <a:rPr lang="en-US" baseline="0" dirty="0" smtClean="0"/>
              <a:t>Fourth bullet point adapted from Robert Fiedler,</a:t>
            </a:r>
            <a:r>
              <a:rPr lang="en-US" i="1" baseline="0" dirty="0" smtClean="0"/>
              <a:t> Liquidity </a:t>
            </a:r>
            <a:r>
              <a:rPr lang="en-US" i="1" baseline="0" dirty="0" err="1" smtClean="0"/>
              <a:t>Modelling</a:t>
            </a:r>
            <a:r>
              <a:rPr lang="en-US" baseline="0" dirty="0" smtClean="0"/>
              <a:t>,  pp. 144-145</a:t>
            </a:r>
          </a:p>
          <a:p>
            <a:pPr defTabSz="927291">
              <a:defRPr/>
            </a:pPr>
            <a:r>
              <a:rPr lang="en-US" baseline="0" dirty="0" smtClean="0"/>
              <a:t>Fifth bullet point adapted from Robert Fiedler,</a:t>
            </a:r>
            <a:r>
              <a:rPr lang="en-US" i="1" baseline="0" dirty="0" smtClean="0"/>
              <a:t> Liquidity </a:t>
            </a:r>
            <a:r>
              <a:rPr lang="en-US" i="1" baseline="0" dirty="0" err="1" smtClean="0"/>
              <a:t>Modelling</a:t>
            </a:r>
            <a:r>
              <a:rPr lang="en-US" baseline="0" dirty="0" smtClean="0"/>
              <a:t>,  pp. 145</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42</a:t>
            </a:fld>
            <a:endParaRPr lang="en-US" altLang="en-US"/>
          </a:p>
        </p:txBody>
      </p:sp>
    </p:spTree>
    <p:extLst>
      <p:ext uri="{BB962C8B-B14F-4D97-AF65-F5344CB8AC3E}">
        <p14:creationId xmlns:p14="http://schemas.microsoft.com/office/powerpoint/2010/main" val="3680122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several different</a:t>
            </a:r>
            <a:r>
              <a:rPr lang="en-US" baseline="0" dirty="0" smtClean="0"/>
              <a:t> tables </a:t>
            </a:r>
            <a:r>
              <a:rPr lang="en-US" dirty="0" smtClean="0"/>
              <a:t>in </a:t>
            </a:r>
            <a:r>
              <a:rPr lang="en-US" i="1" dirty="0" smtClean="0"/>
              <a:t>Liquidity </a:t>
            </a:r>
            <a:r>
              <a:rPr lang="en-US" i="1" dirty="0" err="1" smtClean="0"/>
              <a:t>Modelling</a:t>
            </a:r>
            <a:r>
              <a:rPr lang="en-US" dirty="0" smtClean="0"/>
              <a:t>, </a:t>
            </a:r>
            <a:r>
              <a:rPr lang="en-US" baseline="0" dirty="0" smtClean="0"/>
              <a:t>pg. 127, 128, 130, 153</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43</a:t>
            </a:fld>
            <a:endParaRPr lang="en-US" altLang="en-US"/>
          </a:p>
        </p:txBody>
      </p:sp>
    </p:spTree>
    <p:extLst>
      <p:ext uri="{BB962C8B-B14F-4D97-AF65-F5344CB8AC3E}">
        <p14:creationId xmlns:p14="http://schemas.microsoft.com/office/powerpoint/2010/main" val="1777935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baseline="0" dirty="0" smtClean="0"/>
              <a:t>All bullet points adapted from Robert Fiedler,</a:t>
            </a:r>
            <a:r>
              <a:rPr lang="en-US" i="1" baseline="0" dirty="0" smtClean="0"/>
              <a:t> Liquidity </a:t>
            </a:r>
            <a:r>
              <a:rPr lang="en-US" i="1" baseline="0" dirty="0" err="1" smtClean="0"/>
              <a:t>Modelling</a:t>
            </a:r>
            <a:r>
              <a:rPr lang="en-US" baseline="0" dirty="0" smtClean="0"/>
              <a:t>,  pp. 84 and 157</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44</a:t>
            </a:fld>
            <a:endParaRPr lang="en-US" altLang="en-US"/>
          </a:p>
        </p:txBody>
      </p:sp>
    </p:spTree>
    <p:extLst>
      <p:ext uri="{BB962C8B-B14F-4D97-AF65-F5344CB8AC3E}">
        <p14:creationId xmlns:p14="http://schemas.microsoft.com/office/powerpoint/2010/main" val="1225397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1</a:t>
            </a:r>
            <a:r>
              <a:rPr lang="en-US" baseline="30000" dirty="0" smtClean="0"/>
              <a:t>st</a:t>
            </a:r>
            <a:r>
              <a:rPr lang="en-US" dirty="0" smtClean="0"/>
              <a:t> bullet</a:t>
            </a:r>
            <a:r>
              <a:rPr lang="en-US" baseline="0" dirty="0" smtClean="0"/>
              <a:t> point adapted from </a:t>
            </a:r>
            <a:r>
              <a:rPr lang="en-US" dirty="0" smtClean="0"/>
              <a:t>Robert Fiedler, </a:t>
            </a:r>
            <a:r>
              <a:rPr lang="en-US" i="1" baseline="0" dirty="0" smtClean="0"/>
              <a:t>Liquidity </a:t>
            </a:r>
            <a:r>
              <a:rPr lang="en-US" i="1" baseline="0" dirty="0" err="1" smtClean="0"/>
              <a:t>Modelling</a:t>
            </a:r>
            <a:r>
              <a:rPr lang="en-US" baseline="0" dirty="0" smtClean="0"/>
              <a:t>, </a:t>
            </a:r>
            <a:r>
              <a:rPr lang="en-US" baseline="0" dirty="0" err="1" smtClean="0"/>
              <a:t>pp</a:t>
            </a:r>
            <a:r>
              <a:rPr lang="en-US" baseline="0" dirty="0" smtClean="0"/>
              <a:t> 83, 120 and 124</a:t>
            </a:r>
            <a:endParaRPr lang="en-US" dirty="0" smtClean="0"/>
          </a:p>
          <a:p>
            <a:pPr defTabSz="927291">
              <a:defRPr/>
            </a:pPr>
            <a:r>
              <a:rPr lang="en-US" dirty="0" smtClean="0"/>
              <a:t>2</a:t>
            </a:r>
            <a:r>
              <a:rPr lang="en-US" baseline="30000" dirty="0" smtClean="0"/>
              <a:t>nd</a:t>
            </a:r>
            <a:r>
              <a:rPr lang="en-US" dirty="0" smtClean="0"/>
              <a:t> bullet point adapted from Robert Fiedler, </a:t>
            </a:r>
            <a:r>
              <a:rPr lang="en-US" i="1" baseline="0" dirty="0" smtClean="0"/>
              <a:t>Liquidity </a:t>
            </a:r>
            <a:r>
              <a:rPr lang="en-US" i="1" baseline="0" dirty="0" err="1" smtClean="0"/>
              <a:t>Modelling</a:t>
            </a:r>
            <a:r>
              <a:rPr lang="en-US" baseline="0" dirty="0" smtClean="0"/>
              <a:t>, pp. 84 and 91</a:t>
            </a:r>
            <a:endParaRPr lang="en-US" dirty="0" smtClean="0"/>
          </a:p>
          <a:p>
            <a:pPr defTabSz="927291">
              <a:defRPr/>
            </a:pPr>
            <a:r>
              <a:rPr lang="en-US" dirty="0" smtClean="0"/>
              <a:t>3</a:t>
            </a:r>
            <a:r>
              <a:rPr lang="en-US" baseline="30000" dirty="0" smtClean="0"/>
              <a:t>rd</a:t>
            </a:r>
            <a:r>
              <a:rPr lang="en-US" dirty="0" smtClean="0"/>
              <a:t> bullet </a:t>
            </a:r>
            <a:r>
              <a:rPr lang="en-US" baseline="0" dirty="0" smtClean="0"/>
              <a:t>point from Robert Fiedler, </a:t>
            </a:r>
            <a:r>
              <a:rPr lang="en-US" i="1" baseline="0" dirty="0" smtClean="0"/>
              <a:t>Liquidity </a:t>
            </a:r>
            <a:r>
              <a:rPr lang="en-US" i="1" baseline="0" dirty="0" err="1" smtClean="0"/>
              <a:t>Modelling</a:t>
            </a:r>
            <a:r>
              <a:rPr lang="en-US" baseline="0" dirty="0" smtClean="0"/>
              <a:t>, pg. 138</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45</a:t>
            </a:fld>
            <a:endParaRPr lang="en-US" altLang="en-US"/>
          </a:p>
        </p:txBody>
      </p:sp>
    </p:spTree>
    <p:extLst>
      <p:ext uri="{BB962C8B-B14F-4D97-AF65-F5344CB8AC3E}">
        <p14:creationId xmlns:p14="http://schemas.microsoft.com/office/powerpoint/2010/main" val="317615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4</a:t>
            </a:r>
            <a:r>
              <a:rPr lang="en-US" baseline="30000" dirty="0" smtClean="0"/>
              <a:t>th</a:t>
            </a:r>
            <a:r>
              <a:rPr lang="en-US" dirty="0" smtClean="0"/>
              <a:t> bullet </a:t>
            </a:r>
            <a:r>
              <a:rPr lang="en-US" baseline="0" dirty="0" smtClean="0"/>
              <a:t>point adapted from Robert Fiedler, </a:t>
            </a:r>
            <a:r>
              <a:rPr lang="en-US" i="1" baseline="0" dirty="0" smtClean="0"/>
              <a:t>Liquidity </a:t>
            </a:r>
            <a:r>
              <a:rPr lang="en-US" i="1" baseline="0" dirty="0" err="1" smtClean="0"/>
              <a:t>Modelling</a:t>
            </a:r>
            <a:r>
              <a:rPr lang="en-US" baseline="0" dirty="0" smtClean="0"/>
              <a:t>, pp. 138 and 139</a:t>
            </a:r>
          </a:p>
          <a:p>
            <a:pPr defTabSz="927291">
              <a:defRPr/>
            </a:pPr>
            <a:r>
              <a:rPr lang="en-US" baseline="0" dirty="0" smtClean="0"/>
              <a:t>5</a:t>
            </a:r>
            <a:r>
              <a:rPr lang="en-US" baseline="30000" dirty="0" smtClean="0"/>
              <a:t>th</a:t>
            </a:r>
            <a:r>
              <a:rPr lang="en-US" baseline="0" dirty="0" smtClean="0"/>
              <a:t> bullet point adapted from Robert Fiedler, </a:t>
            </a:r>
            <a:r>
              <a:rPr lang="en-US" i="1" baseline="0" dirty="0" smtClean="0"/>
              <a:t>Liquidity </a:t>
            </a:r>
            <a:r>
              <a:rPr lang="en-US" i="1" baseline="0" dirty="0" err="1" smtClean="0"/>
              <a:t>Modelling</a:t>
            </a:r>
            <a:r>
              <a:rPr lang="en-US" baseline="0" dirty="0" smtClean="0"/>
              <a:t>, pp. 158</a:t>
            </a:r>
          </a:p>
          <a:p>
            <a:pPr defTabSz="927291">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46</a:t>
            </a:fld>
            <a:endParaRPr lang="en-US" altLang="en-US"/>
          </a:p>
        </p:txBody>
      </p:sp>
    </p:spTree>
    <p:extLst>
      <p:ext uri="{BB962C8B-B14F-4D97-AF65-F5344CB8AC3E}">
        <p14:creationId xmlns:p14="http://schemas.microsoft.com/office/powerpoint/2010/main" val="3028852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a chart in </a:t>
            </a:r>
            <a:r>
              <a:rPr lang="en-US" i="1" dirty="0" smtClean="0"/>
              <a:t>Liquidity </a:t>
            </a:r>
            <a:r>
              <a:rPr lang="en-US" i="1" dirty="0" err="1" smtClean="0"/>
              <a:t>Modelling</a:t>
            </a:r>
            <a:r>
              <a:rPr lang="en-US" dirty="0" smtClean="0"/>
              <a:t>,  pg. 159</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47</a:t>
            </a:fld>
            <a:endParaRPr lang="en-US" altLang="en-US"/>
          </a:p>
        </p:txBody>
      </p:sp>
    </p:spTree>
    <p:extLst>
      <p:ext uri="{BB962C8B-B14F-4D97-AF65-F5344CB8AC3E}">
        <p14:creationId xmlns:p14="http://schemas.microsoft.com/office/powerpoint/2010/main" val="1226725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baseline="0" dirty="0" smtClean="0"/>
              <a:t>All bullet points from Robert Fiedler,</a:t>
            </a:r>
            <a:r>
              <a:rPr lang="en-US" i="1" baseline="0" dirty="0" smtClean="0"/>
              <a:t> Liquidity </a:t>
            </a:r>
            <a:r>
              <a:rPr lang="en-US" i="1" baseline="0" dirty="0" err="1" smtClean="0"/>
              <a:t>Modelling</a:t>
            </a:r>
            <a:r>
              <a:rPr lang="en-US" baseline="0" dirty="0" smtClean="0"/>
              <a:t>,  pp. 254</a:t>
            </a:r>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48</a:t>
            </a:fld>
            <a:endParaRPr lang="en-US" altLang="en-US"/>
          </a:p>
        </p:txBody>
      </p:sp>
    </p:spTree>
    <p:extLst>
      <p:ext uri="{BB962C8B-B14F-4D97-AF65-F5344CB8AC3E}">
        <p14:creationId xmlns:p14="http://schemas.microsoft.com/office/powerpoint/2010/main" val="2402024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i="1" dirty="0" smtClean="0"/>
              <a:t>Liquidity </a:t>
            </a:r>
            <a:r>
              <a:rPr lang="en-US" i="1" dirty="0" err="1" smtClean="0"/>
              <a:t>Modelling</a:t>
            </a:r>
            <a:r>
              <a:rPr lang="en-US" dirty="0" smtClean="0"/>
              <a:t>, </a:t>
            </a:r>
            <a:r>
              <a:rPr lang="en-US" baseline="0" dirty="0" smtClean="0"/>
              <a:t> pg. 255</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49</a:t>
            </a:fld>
            <a:endParaRPr lang="en-US" altLang="en-US"/>
          </a:p>
        </p:txBody>
      </p:sp>
    </p:spTree>
    <p:extLst>
      <p:ext uri="{BB962C8B-B14F-4D97-AF65-F5344CB8AC3E}">
        <p14:creationId xmlns:p14="http://schemas.microsoft.com/office/powerpoint/2010/main" val="149049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Second bullet point (and its </a:t>
            </a:r>
            <a:r>
              <a:rPr lang="en-US" dirty="0" err="1" smtClean="0"/>
              <a:t>subpoints</a:t>
            </a:r>
            <a:r>
              <a:rPr lang="en-US" dirty="0" smtClean="0"/>
              <a:t>) from Robert Fiedler, </a:t>
            </a:r>
            <a:r>
              <a:rPr lang="en-US" i="1" baseline="0" dirty="0" smtClean="0"/>
              <a:t>Liquidity </a:t>
            </a:r>
            <a:r>
              <a:rPr lang="en-US" i="1" baseline="0" dirty="0" err="1" smtClean="0"/>
              <a:t>Modelling</a:t>
            </a:r>
            <a:r>
              <a:rPr lang="en-US" i="1" baseline="0" dirty="0" smtClean="0"/>
              <a:t>, </a:t>
            </a:r>
            <a:r>
              <a:rPr lang="en-US" baseline="0" dirty="0" smtClean="0"/>
              <a:t>pg. 1, 19-20</a:t>
            </a:r>
          </a:p>
          <a:p>
            <a:pPr defTabSz="927291">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5</a:t>
            </a:fld>
            <a:endParaRPr lang="en-US" altLang="en-US"/>
          </a:p>
        </p:txBody>
      </p:sp>
    </p:spTree>
    <p:extLst>
      <p:ext uri="{BB962C8B-B14F-4D97-AF65-F5344CB8AC3E}">
        <p14:creationId xmlns:p14="http://schemas.microsoft.com/office/powerpoint/2010/main" val="2865241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t>
            </a:r>
            <a:r>
              <a:rPr lang="en-US" dirty="0" smtClean="0"/>
              <a:t>http://ycharts.com/companies/BAC/price_to_book_value#series=type:company,id:BAC,calc:price_to_book_value,,id:C,type:company,calc:price_to_book_value,,id:JPM,type:company,calc:price_to_book_value,,id:GS,type:company,calc:price_to_book_value,,id:WFC,type:company,calc:price_to_book_value,,id:MS,type:company,calc:price_to_book_value&amp;zoom=5&amp;startDate=&amp;endDate=&amp;format=real&amp;recessions=false</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50</a:t>
            </a:fld>
            <a:endParaRPr lang="en-US" altLang="en-US"/>
          </a:p>
        </p:txBody>
      </p:sp>
    </p:spTree>
    <p:extLst>
      <p:ext uri="{BB962C8B-B14F-4D97-AF65-F5344CB8AC3E}">
        <p14:creationId xmlns:p14="http://schemas.microsoft.com/office/powerpoint/2010/main" val="2536798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http://people.stern.nyu.edu/igiddy/ABS/BaselII_Nomura.pdf, pg.</a:t>
            </a:r>
            <a:r>
              <a:rPr lang="en-US" baseline="0" dirty="0" smtClean="0"/>
              <a:t> 5</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52</a:t>
            </a:fld>
            <a:endParaRPr lang="en-US" altLang="en-US"/>
          </a:p>
        </p:txBody>
      </p:sp>
    </p:spTree>
    <p:extLst>
      <p:ext uri="{BB962C8B-B14F-4D97-AF65-F5344CB8AC3E}">
        <p14:creationId xmlns:p14="http://schemas.microsoft.com/office/powerpoint/2010/main" val="69758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Illiquidity</a:t>
            </a:r>
            <a:r>
              <a:rPr lang="en-US" baseline="0" dirty="0" smtClean="0"/>
              <a:t> not being treated with historical distributions from Robert Fiedler, </a:t>
            </a:r>
            <a:r>
              <a:rPr lang="en-US" i="1" baseline="0" dirty="0" smtClean="0"/>
              <a:t>Liquidity </a:t>
            </a:r>
            <a:r>
              <a:rPr lang="en-US" i="1" baseline="0" dirty="0" err="1" smtClean="0"/>
              <a:t>Modelling</a:t>
            </a:r>
            <a:r>
              <a:rPr lang="en-US" baseline="0" dirty="0" smtClean="0"/>
              <a:t>, pg. 28</a:t>
            </a:r>
            <a:endParaRPr lang="en-US" dirty="0" smtClean="0"/>
          </a:p>
          <a:p>
            <a:r>
              <a:rPr lang="en-US" dirty="0" smtClean="0"/>
              <a:t>Illiquidity being binary from Robert Fiedler,</a:t>
            </a:r>
            <a:r>
              <a:rPr lang="en-US" baseline="0" dirty="0" smtClean="0"/>
              <a:t> </a:t>
            </a:r>
            <a:r>
              <a:rPr lang="en-US" i="1" baseline="0" dirty="0" smtClean="0"/>
              <a:t>Liquidity </a:t>
            </a:r>
            <a:r>
              <a:rPr lang="en-US" i="1" baseline="0" dirty="0" err="1" smtClean="0"/>
              <a:t>Modell</a:t>
            </a:r>
            <a:r>
              <a:rPr lang="en-US" baseline="0" dirty="0" err="1" smtClean="0"/>
              <a:t>ing</a:t>
            </a:r>
            <a:r>
              <a:rPr lang="en-US" baseline="0" dirty="0" smtClean="0"/>
              <a:t>, pg. 5</a:t>
            </a:r>
            <a:endParaRPr lang="en-US" dirty="0" smtClean="0"/>
          </a:p>
          <a:p>
            <a:r>
              <a:rPr lang="en-US" dirty="0" smtClean="0"/>
              <a:t>Example</a:t>
            </a:r>
            <a:r>
              <a:rPr lang="en-US" baseline="0" dirty="0" smtClean="0"/>
              <a:t> </a:t>
            </a:r>
            <a:r>
              <a:rPr lang="en-US" baseline="0" dirty="0" err="1" smtClean="0"/>
              <a:t>nostro</a:t>
            </a:r>
            <a:r>
              <a:rPr lang="en-US" baseline="0" dirty="0" smtClean="0"/>
              <a:t> account from Robert Fiedler, </a:t>
            </a:r>
            <a:r>
              <a:rPr lang="en-US" i="1" baseline="0" dirty="0" smtClean="0"/>
              <a:t>Liquidity </a:t>
            </a:r>
            <a:r>
              <a:rPr lang="en-US" i="1" baseline="0" dirty="0" err="1" smtClean="0"/>
              <a:t>Modelling</a:t>
            </a:r>
            <a:r>
              <a:rPr lang="en-US" baseline="0" dirty="0" smtClean="0"/>
              <a:t>, pg. 28</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6</a:t>
            </a:fld>
            <a:endParaRPr lang="en-US" altLang="en-US"/>
          </a:p>
        </p:txBody>
      </p:sp>
    </p:spTree>
    <p:extLst>
      <p:ext uri="{BB962C8B-B14F-4D97-AF65-F5344CB8AC3E}">
        <p14:creationId xmlns:p14="http://schemas.microsoft.com/office/powerpoint/2010/main" val="345810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yellow</a:t>
            </a:r>
            <a:r>
              <a:rPr lang="en-US" baseline="0" dirty="0" smtClean="0"/>
              <a:t> bullet point and sub point come from Robert Fiedler, </a:t>
            </a:r>
            <a:r>
              <a:rPr lang="en-US" i="1" baseline="0" dirty="0" smtClean="0"/>
              <a:t>Liquidity </a:t>
            </a:r>
            <a:r>
              <a:rPr lang="en-US" i="1" baseline="0" dirty="0" err="1" smtClean="0"/>
              <a:t>Modelling</a:t>
            </a:r>
            <a:r>
              <a:rPr lang="en-US" baseline="0" dirty="0" smtClean="0"/>
              <a:t>, pg. 31</a:t>
            </a:r>
          </a:p>
          <a:p>
            <a:r>
              <a:rPr lang="en-US" baseline="0" dirty="0" smtClean="0"/>
              <a:t>Second yellow bullet point entirely from </a:t>
            </a:r>
            <a:r>
              <a:rPr lang="en-US" dirty="0" smtClean="0"/>
              <a:t>http://www.interfluidity.com/v2/716.html, but also influenced</a:t>
            </a:r>
            <a:r>
              <a:rPr lang="en-US" baseline="0" dirty="0" smtClean="0"/>
              <a:t> by discussion from </a:t>
            </a:r>
            <a:r>
              <a:rPr lang="en-US" dirty="0" smtClean="0"/>
              <a:t>Robert Fiedler, </a:t>
            </a:r>
            <a:r>
              <a:rPr lang="en-US" i="1" baseline="0" dirty="0" smtClean="0"/>
              <a:t>Liquidity </a:t>
            </a:r>
            <a:r>
              <a:rPr lang="en-US" i="1" baseline="0" dirty="0" err="1" smtClean="0"/>
              <a:t>Modelling</a:t>
            </a:r>
            <a:r>
              <a:rPr lang="en-US" i="1" baseline="0" dirty="0" smtClean="0"/>
              <a:t>, </a:t>
            </a:r>
            <a:r>
              <a:rPr lang="en-US" i="0" baseline="0" dirty="0" smtClean="0"/>
              <a:t>pg. 16</a:t>
            </a: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7</a:t>
            </a:fld>
            <a:endParaRPr lang="en-US" altLang="en-US"/>
          </a:p>
        </p:txBody>
      </p:sp>
    </p:spTree>
    <p:extLst>
      <p:ext uri="{BB962C8B-B14F-4D97-AF65-F5344CB8AC3E}">
        <p14:creationId xmlns:p14="http://schemas.microsoft.com/office/powerpoint/2010/main" val="101975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 point from http://economicsofcontempt.blogspot.com/2010/08/basel-iii-liquidity-requirements.html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Second </a:t>
            </a:r>
            <a:r>
              <a:rPr lang="en-US" baseline="0" dirty="0" smtClean="0"/>
              <a:t>bullet point from </a:t>
            </a:r>
            <a:r>
              <a:rPr lang="en-US" dirty="0" smtClean="0"/>
              <a:t>http://www.bis.org/publ/bcbs188.pdf, pg. 2 (</a:t>
            </a:r>
            <a:r>
              <a:rPr lang="en-US" dirty="0" err="1" smtClean="0"/>
              <a:t>para</a:t>
            </a:r>
            <a:r>
              <a:rPr lang="en-US" dirty="0" smtClean="0"/>
              <a:t> 9)</a:t>
            </a:r>
          </a:p>
          <a:p>
            <a:r>
              <a:rPr lang="en-US" dirty="0" smtClean="0"/>
              <a:t>Third bullet point from</a:t>
            </a:r>
            <a:r>
              <a:rPr lang="en-US" baseline="0" dirty="0" smtClean="0"/>
              <a:t> http://economicsofcontempt.blogspot.com/2011/04/two-major-tests-for-bank-regulators.html</a:t>
            </a:r>
            <a:endParaRPr lang="en-US" dirty="0" smtClean="0"/>
          </a:p>
          <a:p>
            <a:r>
              <a:rPr lang="en-US" dirty="0" smtClean="0"/>
              <a:t>“The</a:t>
            </a:r>
            <a:r>
              <a:rPr lang="en-US" baseline="0" dirty="0" smtClean="0"/>
              <a:t> liquidity requirements..” from http://economicsofcontempt.blogspot.com/2011/04/basel-iii-liquidity-requirements-not.html</a:t>
            </a:r>
            <a:endParaRPr lang="en-US" dirty="0" smtClean="0"/>
          </a:p>
          <a:p>
            <a:pPr defTabSz="927291">
              <a:defRPr/>
            </a:pPr>
            <a:r>
              <a:rPr lang="en-US" dirty="0" smtClean="0"/>
              <a:t>Fourth bullet pint from http://www.bis.org/publ/bcbs188.pdf, pg.</a:t>
            </a:r>
            <a:r>
              <a:rPr lang="en-US" baseline="0" dirty="0" smtClean="0"/>
              <a:t> 3 (</a:t>
            </a:r>
            <a:r>
              <a:rPr lang="en-US" baseline="0" dirty="0" err="1" smtClean="0"/>
              <a:t>para</a:t>
            </a:r>
            <a:r>
              <a:rPr lang="en-US" baseline="0" dirty="0" smtClean="0"/>
              <a:t> 16)</a:t>
            </a:r>
            <a:endParaRPr lang="en-US" dirty="0" smtClean="0"/>
          </a:p>
          <a:p>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8</a:t>
            </a:fld>
            <a:endParaRPr lang="en-US" altLang="en-US"/>
          </a:p>
        </p:txBody>
      </p:sp>
    </p:spTree>
    <p:extLst>
      <p:ext uri="{BB962C8B-B14F-4D97-AF65-F5344CB8AC3E}">
        <p14:creationId xmlns:p14="http://schemas.microsoft.com/office/powerpoint/2010/main" val="85864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291">
              <a:defRPr/>
            </a:pPr>
            <a:r>
              <a:rPr lang="en-US" dirty="0" smtClean="0"/>
              <a:t>First bullet point</a:t>
            </a:r>
            <a:r>
              <a:rPr lang="en-US" baseline="0" dirty="0" smtClean="0"/>
              <a:t> from </a:t>
            </a:r>
            <a:r>
              <a:rPr lang="en-US" dirty="0" smtClean="0"/>
              <a:t>http://www.bis.org/publ/bcbs188.pdf, pg. 5</a:t>
            </a:r>
            <a:r>
              <a:rPr lang="en-US" baseline="0" dirty="0" smtClean="0"/>
              <a:t> (</a:t>
            </a:r>
            <a:r>
              <a:rPr lang="en-US" baseline="0" dirty="0" err="1" smtClean="0"/>
              <a:t>para</a:t>
            </a:r>
            <a:r>
              <a:rPr lang="en-US" baseline="0" dirty="0" smtClean="0"/>
              <a:t> 22)</a:t>
            </a:r>
          </a:p>
          <a:p>
            <a:pPr defTabSz="927291">
              <a:defRPr/>
            </a:pPr>
            <a:r>
              <a:rPr lang="en-US" baseline="0" dirty="0" smtClean="0"/>
              <a:t>Second bullet point from </a:t>
            </a:r>
            <a:r>
              <a:rPr lang="en-US" dirty="0" smtClean="0"/>
              <a:t>http://www.bis.org/publ/bcbs188.pdf, pg. 5 (</a:t>
            </a:r>
            <a:r>
              <a:rPr lang="en-US" dirty="0" err="1" smtClean="0"/>
              <a:t>para</a:t>
            </a:r>
            <a:r>
              <a:rPr lang="en-US" baseline="0" dirty="0" smtClean="0"/>
              <a:t> 22)</a:t>
            </a:r>
          </a:p>
          <a:p>
            <a:pPr defTabSz="927291">
              <a:defRPr/>
            </a:pPr>
            <a:r>
              <a:rPr lang="en-US" baseline="0" dirty="0" smtClean="0"/>
              <a:t>Red highlight comes from Robert Fiedler, </a:t>
            </a:r>
            <a:r>
              <a:rPr lang="en-US" i="1" baseline="0" dirty="0" smtClean="0"/>
              <a:t>Liquidity </a:t>
            </a:r>
            <a:r>
              <a:rPr lang="en-US" i="1" baseline="0" dirty="0" err="1" smtClean="0"/>
              <a:t>Modelling</a:t>
            </a:r>
            <a:r>
              <a:rPr lang="en-US" baseline="0" dirty="0" smtClean="0"/>
              <a:t>, pg. 251</a:t>
            </a:r>
          </a:p>
          <a:p>
            <a:pPr defTabSz="927291">
              <a:defRPr/>
            </a:pPr>
            <a:r>
              <a:rPr lang="en-US" baseline="0" dirty="0" smtClean="0"/>
              <a:t>Unencumbered comes from </a:t>
            </a:r>
            <a:r>
              <a:rPr lang="en-US" dirty="0" smtClean="0"/>
              <a:t>http://www.bis.org/publ/bcbs188.pdf pg. 6 (</a:t>
            </a:r>
            <a:r>
              <a:rPr lang="en-US" dirty="0" err="1" smtClean="0"/>
              <a:t>para</a:t>
            </a:r>
            <a:r>
              <a:rPr lang="en-US" dirty="0" smtClean="0"/>
              <a:t> 27)</a:t>
            </a:r>
          </a:p>
          <a:p>
            <a:pPr defTabSz="927291">
              <a:defRPr/>
            </a:pPr>
            <a:endParaRPr lang="en-US" dirty="0"/>
          </a:p>
        </p:txBody>
      </p:sp>
      <p:sp>
        <p:nvSpPr>
          <p:cNvPr id="4" name="Slide Number Placeholder 3"/>
          <p:cNvSpPr>
            <a:spLocks noGrp="1"/>
          </p:cNvSpPr>
          <p:nvPr>
            <p:ph type="sldNum" sz="quarter" idx="10"/>
          </p:nvPr>
        </p:nvSpPr>
        <p:spPr/>
        <p:txBody>
          <a:bodyPr/>
          <a:lstStyle/>
          <a:p>
            <a:fld id="{058DFC2B-7366-42C5-A8F3-CCA55DF168E9}" type="slidenum">
              <a:rPr lang="en-US" altLang="en-US" smtClean="0"/>
              <a:pPr/>
              <a:t>9</a:t>
            </a:fld>
            <a:endParaRPr lang="en-US" altLang="en-US"/>
          </a:p>
        </p:txBody>
      </p:sp>
    </p:spTree>
    <p:extLst>
      <p:ext uri="{BB962C8B-B14F-4D97-AF65-F5344CB8AC3E}">
        <p14:creationId xmlns:p14="http://schemas.microsoft.com/office/powerpoint/2010/main" val="128967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4690" name="Rectangle 2"/>
          <p:cNvSpPr>
            <a:spLocks noGrp="1" noChangeArrowheads="1"/>
          </p:cNvSpPr>
          <p:nvPr>
            <p:ph type="ctrTitle"/>
          </p:nvPr>
        </p:nvSpPr>
        <p:spPr>
          <a:xfrm>
            <a:off x="685800" y="2438400"/>
            <a:ext cx="8229600" cy="1219200"/>
          </a:xfrm>
        </p:spPr>
        <p:txBody>
          <a:bodyPr/>
          <a:lstStyle>
            <a:lvl1pPr>
              <a:defRPr/>
            </a:lvl1pPr>
          </a:lstStyle>
          <a:p>
            <a:pPr lvl="0"/>
            <a:r>
              <a:rPr lang="en-US" noProof="0" smtClean="0"/>
              <a:t>Click to edit Master title style</a:t>
            </a:r>
          </a:p>
        </p:txBody>
      </p:sp>
      <p:sp>
        <p:nvSpPr>
          <p:cNvPr id="754691" name="Rectangle 3"/>
          <p:cNvSpPr>
            <a:spLocks noGrp="1" noChangeArrowheads="1"/>
          </p:cNvSpPr>
          <p:nvPr>
            <p:ph type="subTitle" idx="1"/>
          </p:nvPr>
        </p:nvSpPr>
        <p:spPr>
          <a:xfrm>
            <a:off x="1447800" y="4114800"/>
            <a:ext cx="6705600" cy="19050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34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1963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99198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834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936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474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978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711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726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895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9" name="Rectangle 45"/>
          <p:cNvSpPr>
            <a:spLocks noGrp="1" noChangeArrowheads="1"/>
          </p:cNvSpPr>
          <p:nvPr>
            <p:ph type="title"/>
          </p:nvPr>
        </p:nvSpPr>
        <p:spPr bwMode="auto">
          <a:xfrm>
            <a:off x="685800" y="609600"/>
            <a:ext cx="777240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70" name="Rectangle 4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66788" rtl="0" eaLnBrk="0" fontAlgn="base" hangingPunct="0">
        <a:lnSpc>
          <a:spcPct val="95000"/>
        </a:lnSpc>
        <a:spcBef>
          <a:spcPct val="0"/>
        </a:spcBef>
        <a:spcAft>
          <a:spcPct val="0"/>
        </a:spcAft>
        <a:defRPr sz="3600">
          <a:solidFill>
            <a:srgbClr val="000099"/>
          </a:solidFill>
          <a:latin typeface="+mj-lt"/>
          <a:ea typeface="+mj-ea"/>
          <a:cs typeface="+mj-cs"/>
        </a:defRPr>
      </a:lvl1pPr>
      <a:lvl2pPr algn="ctr" defTabSz="966788" rtl="0" eaLnBrk="0" fontAlgn="base" hangingPunct="0">
        <a:lnSpc>
          <a:spcPct val="95000"/>
        </a:lnSpc>
        <a:spcBef>
          <a:spcPct val="0"/>
        </a:spcBef>
        <a:spcAft>
          <a:spcPct val="0"/>
        </a:spcAft>
        <a:defRPr sz="3600">
          <a:solidFill>
            <a:srgbClr val="000099"/>
          </a:solidFill>
          <a:latin typeface="Arial Black" pitchFamily="34" charset="0"/>
        </a:defRPr>
      </a:lvl2pPr>
      <a:lvl3pPr algn="ctr" defTabSz="966788" rtl="0" eaLnBrk="0" fontAlgn="base" hangingPunct="0">
        <a:lnSpc>
          <a:spcPct val="95000"/>
        </a:lnSpc>
        <a:spcBef>
          <a:spcPct val="0"/>
        </a:spcBef>
        <a:spcAft>
          <a:spcPct val="0"/>
        </a:spcAft>
        <a:defRPr sz="3600">
          <a:solidFill>
            <a:srgbClr val="000099"/>
          </a:solidFill>
          <a:latin typeface="Arial Black" pitchFamily="34" charset="0"/>
        </a:defRPr>
      </a:lvl3pPr>
      <a:lvl4pPr algn="ctr" defTabSz="966788" rtl="0" eaLnBrk="0" fontAlgn="base" hangingPunct="0">
        <a:lnSpc>
          <a:spcPct val="95000"/>
        </a:lnSpc>
        <a:spcBef>
          <a:spcPct val="0"/>
        </a:spcBef>
        <a:spcAft>
          <a:spcPct val="0"/>
        </a:spcAft>
        <a:defRPr sz="3600">
          <a:solidFill>
            <a:srgbClr val="000099"/>
          </a:solidFill>
          <a:latin typeface="Arial Black" pitchFamily="34" charset="0"/>
        </a:defRPr>
      </a:lvl4pPr>
      <a:lvl5pPr algn="ctr" defTabSz="966788" rtl="0" eaLnBrk="0" fontAlgn="base" hangingPunct="0">
        <a:lnSpc>
          <a:spcPct val="95000"/>
        </a:lnSpc>
        <a:spcBef>
          <a:spcPct val="0"/>
        </a:spcBef>
        <a:spcAft>
          <a:spcPct val="0"/>
        </a:spcAft>
        <a:defRPr sz="3600">
          <a:solidFill>
            <a:srgbClr val="000099"/>
          </a:solidFill>
          <a:latin typeface="Arial Black" pitchFamily="34" charset="0"/>
        </a:defRPr>
      </a:lvl5pPr>
      <a:lvl6pPr marL="457200" algn="ctr" defTabSz="966788" rtl="0" eaLnBrk="0" fontAlgn="base" hangingPunct="0">
        <a:lnSpc>
          <a:spcPct val="95000"/>
        </a:lnSpc>
        <a:spcBef>
          <a:spcPct val="0"/>
        </a:spcBef>
        <a:spcAft>
          <a:spcPct val="0"/>
        </a:spcAft>
        <a:defRPr sz="3600">
          <a:solidFill>
            <a:srgbClr val="000099"/>
          </a:solidFill>
          <a:latin typeface="Arial Black" pitchFamily="34" charset="0"/>
        </a:defRPr>
      </a:lvl6pPr>
      <a:lvl7pPr marL="914400" algn="ctr" defTabSz="966788" rtl="0" eaLnBrk="0" fontAlgn="base" hangingPunct="0">
        <a:lnSpc>
          <a:spcPct val="95000"/>
        </a:lnSpc>
        <a:spcBef>
          <a:spcPct val="0"/>
        </a:spcBef>
        <a:spcAft>
          <a:spcPct val="0"/>
        </a:spcAft>
        <a:defRPr sz="3600">
          <a:solidFill>
            <a:srgbClr val="000099"/>
          </a:solidFill>
          <a:latin typeface="Arial Black" pitchFamily="34" charset="0"/>
        </a:defRPr>
      </a:lvl7pPr>
      <a:lvl8pPr marL="1371600" algn="ctr" defTabSz="966788" rtl="0" eaLnBrk="0" fontAlgn="base" hangingPunct="0">
        <a:lnSpc>
          <a:spcPct val="95000"/>
        </a:lnSpc>
        <a:spcBef>
          <a:spcPct val="0"/>
        </a:spcBef>
        <a:spcAft>
          <a:spcPct val="0"/>
        </a:spcAft>
        <a:defRPr sz="3600">
          <a:solidFill>
            <a:srgbClr val="000099"/>
          </a:solidFill>
          <a:latin typeface="Arial Black" pitchFamily="34" charset="0"/>
        </a:defRPr>
      </a:lvl8pPr>
      <a:lvl9pPr marL="1828800" algn="ctr" defTabSz="966788" rtl="0" eaLnBrk="0" fontAlgn="base" hangingPunct="0">
        <a:lnSpc>
          <a:spcPct val="95000"/>
        </a:lnSpc>
        <a:spcBef>
          <a:spcPct val="0"/>
        </a:spcBef>
        <a:spcAft>
          <a:spcPct val="0"/>
        </a:spcAft>
        <a:defRPr sz="3600">
          <a:solidFill>
            <a:srgbClr val="000099"/>
          </a:solidFill>
          <a:latin typeface="Arial Black" pitchFamily="34" charset="0"/>
        </a:defRPr>
      </a:lvl9pPr>
    </p:titleStyle>
    <p:bodyStyle>
      <a:lvl1pPr marL="361950" indent="-361950" algn="l" defTabSz="966788" rtl="0" eaLnBrk="0" fontAlgn="base" hangingPunct="0">
        <a:spcBef>
          <a:spcPct val="20000"/>
        </a:spcBef>
        <a:spcAft>
          <a:spcPct val="0"/>
        </a:spcAft>
        <a:buClr>
          <a:srgbClr val="000099"/>
        </a:buClr>
        <a:buFont typeface="Wingdings" pitchFamily="2" charset="2"/>
        <a:buChar char="l"/>
        <a:defRPr sz="2400" b="1">
          <a:solidFill>
            <a:schemeClr val="tx1"/>
          </a:solidFill>
          <a:latin typeface="+mn-lt"/>
          <a:ea typeface="+mn-ea"/>
          <a:cs typeface="+mn-cs"/>
        </a:defRPr>
      </a:lvl1pPr>
      <a:lvl2pPr marL="785813" indent="-303213" algn="l" defTabSz="966788" rtl="0" eaLnBrk="0" fontAlgn="base" hangingPunct="0">
        <a:spcBef>
          <a:spcPct val="20000"/>
        </a:spcBef>
        <a:spcAft>
          <a:spcPct val="0"/>
        </a:spcAft>
        <a:buClr>
          <a:srgbClr val="FFCC00"/>
        </a:buClr>
        <a:buFont typeface="Wingdings" pitchFamily="2" charset="2"/>
        <a:buChar char="w"/>
        <a:defRPr>
          <a:solidFill>
            <a:schemeClr val="tx1"/>
          </a:solidFill>
          <a:latin typeface="+mj-lt"/>
        </a:defRPr>
      </a:lvl2pPr>
      <a:lvl3pPr marL="1208088" indent="-241300" algn="l" defTabSz="966788" rtl="0" eaLnBrk="0" fontAlgn="base" hangingPunct="0">
        <a:spcBef>
          <a:spcPct val="20000"/>
        </a:spcBef>
        <a:spcAft>
          <a:spcPct val="0"/>
        </a:spcAft>
        <a:buClr>
          <a:srgbClr val="000099"/>
        </a:buClr>
        <a:buFont typeface="Wingdings" pitchFamily="2" charset="2"/>
        <a:buChar char=""/>
        <a:defRPr sz="2000" b="1">
          <a:solidFill>
            <a:schemeClr val="tx1"/>
          </a:solidFill>
          <a:latin typeface="+mn-lt"/>
        </a:defRPr>
      </a:lvl3pPr>
      <a:lvl4pPr marL="1692275" indent="-242888" algn="l" defTabSz="966788" rtl="0" eaLnBrk="0" fontAlgn="base" hangingPunct="0">
        <a:spcBef>
          <a:spcPct val="20000"/>
        </a:spcBef>
        <a:spcAft>
          <a:spcPct val="0"/>
        </a:spcAft>
        <a:buChar char="–"/>
        <a:defRPr sz="2000">
          <a:solidFill>
            <a:schemeClr val="tx1"/>
          </a:solidFill>
          <a:latin typeface="Arial" charset="0"/>
        </a:defRPr>
      </a:lvl4pPr>
      <a:lvl5pPr marL="2174875" indent="-241300" algn="l" defTabSz="966788" rtl="0" eaLnBrk="0" fontAlgn="base" hangingPunct="0">
        <a:spcBef>
          <a:spcPct val="20000"/>
        </a:spcBef>
        <a:spcAft>
          <a:spcPct val="0"/>
        </a:spcAft>
        <a:buFont typeface="Wingdings" pitchFamily="2" charset="2"/>
        <a:buChar char=""/>
        <a:defRPr>
          <a:solidFill>
            <a:schemeClr val="tx1"/>
          </a:solidFill>
          <a:latin typeface="Arial" charset="0"/>
        </a:defRPr>
      </a:lvl5pPr>
      <a:lvl6pPr marL="2632075" indent="-241300" algn="l" defTabSz="966788" rtl="0" eaLnBrk="0" fontAlgn="base" hangingPunct="0">
        <a:spcBef>
          <a:spcPct val="20000"/>
        </a:spcBef>
        <a:spcAft>
          <a:spcPct val="0"/>
        </a:spcAft>
        <a:buFont typeface="Wingdings" pitchFamily="2" charset="2"/>
        <a:buChar char=""/>
        <a:defRPr>
          <a:solidFill>
            <a:schemeClr val="tx1"/>
          </a:solidFill>
          <a:latin typeface="Arial" charset="0"/>
        </a:defRPr>
      </a:lvl6pPr>
      <a:lvl7pPr marL="3089275" indent="-241300" algn="l" defTabSz="966788" rtl="0" eaLnBrk="0" fontAlgn="base" hangingPunct="0">
        <a:spcBef>
          <a:spcPct val="20000"/>
        </a:spcBef>
        <a:spcAft>
          <a:spcPct val="0"/>
        </a:spcAft>
        <a:buFont typeface="Wingdings" pitchFamily="2" charset="2"/>
        <a:buChar char=""/>
        <a:defRPr>
          <a:solidFill>
            <a:schemeClr val="tx1"/>
          </a:solidFill>
          <a:latin typeface="Arial" charset="0"/>
        </a:defRPr>
      </a:lvl7pPr>
      <a:lvl8pPr marL="3546475" indent="-241300" algn="l" defTabSz="966788" rtl="0" eaLnBrk="0" fontAlgn="base" hangingPunct="0">
        <a:spcBef>
          <a:spcPct val="20000"/>
        </a:spcBef>
        <a:spcAft>
          <a:spcPct val="0"/>
        </a:spcAft>
        <a:buFont typeface="Wingdings" pitchFamily="2" charset="2"/>
        <a:buChar char=""/>
        <a:defRPr>
          <a:solidFill>
            <a:schemeClr val="tx1"/>
          </a:solidFill>
          <a:latin typeface="Arial" charset="0"/>
        </a:defRPr>
      </a:lvl8pPr>
      <a:lvl9pPr marL="4003675" indent="-241300" algn="l" defTabSz="966788" rtl="0" eaLnBrk="0" fontAlgn="base" hangingPunct="0">
        <a:spcBef>
          <a:spcPct val="20000"/>
        </a:spcBef>
        <a:spcAft>
          <a:spcPct val="0"/>
        </a:spcAft>
        <a:buFont typeface="Wingdings" pitchFamily="2" charset="2"/>
        <a:buChar char=""/>
        <a:defRPr>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s.reuters.com/emanuelderman/2011/10/21/maybe-markets-need-more-principles-and-less-regul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www.bis.org/publ/bcbs165/barclaysliquidi.pdf" TargetMode="External"/><Relationship Id="rId13" Type="http://schemas.openxmlformats.org/officeDocument/2006/relationships/hyperlink" Target="http://economicsofcontempt.blogspot.com/2010/08/basel-iii-liquidity-requirements.html" TargetMode="External"/><Relationship Id="rId18" Type="http://schemas.openxmlformats.org/officeDocument/2006/relationships/hyperlink" Target="http://economicsofcontempt.blogspot.com/2011/07/collateral-transformation-services-what.html" TargetMode="External"/><Relationship Id="rId3" Type="http://schemas.openxmlformats.org/officeDocument/2006/relationships/hyperlink" Target="http://www.bis.org/publ/bcbs188.pdf" TargetMode="External"/><Relationship Id="rId7" Type="http://schemas.openxmlformats.org/officeDocument/2006/relationships/hyperlink" Target="http://www.bis.org/publ/bcbs165/citigroup.pdf" TargetMode="External"/><Relationship Id="rId12" Type="http://schemas.openxmlformats.org/officeDocument/2006/relationships/hyperlink" Target="http://economicsofcontempt.blogspot.com/" TargetMode="External"/><Relationship Id="rId17" Type="http://schemas.openxmlformats.org/officeDocument/2006/relationships/hyperlink" Target="http://economicsofcontempt.blogspot.com/2011/04/citigroup-rule.html" TargetMode="External"/><Relationship Id="rId2" Type="http://schemas.openxmlformats.org/officeDocument/2006/relationships/hyperlink" Target="http://www.bis.org/publ/bcbs188.htm" TargetMode="External"/><Relationship Id="rId16" Type="http://schemas.openxmlformats.org/officeDocument/2006/relationships/hyperlink" Target="http://economicsofcontempt.blogspot.com/2011/04/two-major-tests-for-bank-regulators.html" TargetMode="External"/><Relationship Id="rId1" Type="http://schemas.openxmlformats.org/officeDocument/2006/relationships/slideLayout" Target="../slideLayouts/slideLayout2.xml"/><Relationship Id="rId6" Type="http://schemas.openxmlformats.org/officeDocument/2006/relationships/hyperlink" Target="http://www.bis.org/publ/bcbs165/jpmorganchase.pdf" TargetMode="External"/><Relationship Id="rId11" Type="http://schemas.openxmlformats.org/officeDocument/2006/relationships/hyperlink" Target="http://riskbooks.com/liquidity-modelling" TargetMode="External"/><Relationship Id="rId5" Type="http://schemas.openxmlformats.org/officeDocument/2006/relationships/hyperlink" Target="http://www.bis.org/publ/bcbs165/cacomments.htm" TargetMode="External"/><Relationship Id="rId15" Type="http://schemas.openxmlformats.org/officeDocument/2006/relationships/hyperlink" Target="http://economicsofcontempt.blogspot.com/2011/04/basel-iii-liquidity-requirements-not.html" TargetMode="External"/><Relationship Id="rId10" Type="http://schemas.openxmlformats.org/officeDocument/2006/relationships/hyperlink" Target="http://www.bis.org/publ/bcbs165/ubs.pdf" TargetMode="External"/><Relationship Id="rId4" Type="http://schemas.openxmlformats.org/officeDocument/2006/relationships/hyperlink" Target="http://www.bis.org/publ/bcbs186.htm" TargetMode="External"/><Relationship Id="rId9" Type="http://schemas.openxmlformats.org/officeDocument/2006/relationships/hyperlink" Target="http://www.bis.org/publ/bcbs165/wellsfargo.pdf" TargetMode="External"/><Relationship Id="rId14" Type="http://schemas.openxmlformats.org/officeDocument/2006/relationships/hyperlink" Target="http://economicsofcontempt.blogspot.com/2010/10/latest-basel-iii-controversy.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logs.reuters.com/emanuelderman/2011/10/21/maybe-markets-need-more-principles-and-less-regul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hereisthecity.com/2008/09/10/lehman_broth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1219200"/>
            <a:ext cx="6705600" cy="1846659"/>
          </a:xfrm>
          <a:prstGeom prst="rect">
            <a:avLst/>
          </a:prstGeom>
          <a:noFill/>
        </p:spPr>
        <p:txBody>
          <a:bodyPr wrap="square" rtlCol="0">
            <a:spAutoFit/>
          </a:bodyPr>
          <a:lstStyle/>
          <a:p>
            <a:r>
              <a:rPr lang="en-US" sz="1800" b="0" dirty="0"/>
              <a:t>No exaggeration is required to pronounce unequivocally that money is available today in quantities, at prices and on terms never before seen in the 100-plus years since U.S. financial markets reached full flower</a:t>
            </a:r>
            <a:r>
              <a:rPr lang="en-US" sz="1800" b="0" dirty="0" smtClean="0"/>
              <a:t>.</a:t>
            </a:r>
          </a:p>
          <a:p>
            <a:endParaRPr lang="en-US" b="0" dirty="0"/>
          </a:p>
          <a:p>
            <a:r>
              <a:rPr lang="en-US" b="0" dirty="0" smtClean="0"/>
              <a:t>Steven </a:t>
            </a:r>
            <a:r>
              <a:rPr lang="en-US" b="0" dirty="0" err="1" smtClean="0"/>
              <a:t>Rattner</a:t>
            </a:r>
            <a:r>
              <a:rPr lang="en-US" b="0" dirty="0" smtClean="0"/>
              <a:t>, Quadrangle Group</a:t>
            </a:r>
          </a:p>
          <a:p>
            <a:r>
              <a:rPr lang="en-US" b="0" i="1" dirty="0" smtClean="0"/>
              <a:t>“</a:t>
            </a:r>
            <a:r>
              <a:rPr lang="en-US" b="0" dirty="0" smtClean="0"/>
              <a:t>The Coming Credit Meltdown”  Wall Street Journal, June 18, 2007</a:t>
            </a:r>
            <a:endParaRPr lang="en-US" dirty="0"/>
          </a:p>
        </p:txBody>
      </p:sp>
      <p:sp>
        <p:nvSpPr>
          <p:cNvPr id="5" name="TextBox 4"/>
          <p:cNvSpPr txBox="1"/>
          <p:nvPr/>
        </p:nvSpPr>
        <p:spPr>
          <a:xfrm>
            <a:off x="1371600" y="3886200"/>
            <a:ext cx="6858000" cy="1846659"/>
          </a:xfrm>
          <a:prstGeom prst="rect">
            <a:avLst/>
          </a:prstGeom>
          <a:noFill/>
        </p:spPr>
        <p:txBody>
          <a:bodyPr wrap="square" rtlCol="0">
            <a:spAutoFit/>
          </a:bodyPr>
          <a:lstStyle/>
          <a:p>
            <a:r>
              <a:rPr lang="en-US" sz="1800" b="0" dirty="0" smtClean="0"/>
              <a:t>Liquidity means you can determine prices at every instant and you can demand cash on a moment’s notice, which means you are more willing to lend money against collateral.  Liquidity allows for ready leverage, but it also creates the means for crises.</a:t>
            </a:r>
          </a:p>
          <a:p>
            <a:endParaRPr lang="en-US" b="0" dirty="0"/>
          </a:p>
          <a:p>
            <a:r>
              <a:rPr lang="en-US" b="0" dirty="0" smtClean="0"/>
              <a:t>Rick </a:t>
            </a:r>
            <a:r>
              <a:rPr lang="en-US" b="0" dirty="0" err="1" smtClean="0"/>
              <a:t>Bookstaber</a:t>
            </a:r>
            <a:endParaRPr lang="en-US" b="0" dirty="0" smtClean="0"/>
          </a:p>
          <a:p>
            <a:r>
              <a:rPr lang="en-US" b="0" i="1" dirty="0" smtClean="0"/>
              <a:t>A Demon of Our Own Design </a:t>
            </a:r>
            <a:endParaRPr lang="en-US" dirty="0"/>
          </a:p>
        </p:txBody>
      </p:sp>
    </p:spTree>
    <p:extLst>
      <p:ext uri="{BB962C8B-B14F-4D97-AF65-F5344CB8AC3E}">
        <p14:creationId xmlns:p14="http://schemas.microsoft.com/office/powerpoint/2010/main" val="19066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High-Quality Liquid Assets</a:t>
            </a:r>
            <a:endParaRPr lang="en-US" dirty="0"/>
          </a:p>
        </p:txBody>
      </p:sp>
      <p:sp>
        <p:nvSpPr>
          <p:cNvPr id="3" name="Content Placeholder 2"/>
          <p:cNvSpPr>
            <a:spLocks noGrp="1"/>
          </p:cNvSpPr>
          <p:nvPr>
            <p:ph idx="1"/>
          </p:nvPr>
        </p:nvSpPr>
        <p:spPr>
          <a:xfrm>
            <a:off x="228600" y="1752600"/>
            <a:ext cx="9220200" cy="4343400"/>
          </a:xfrm>
        </p:spPr>
        <p:txBody>
          <a:bodyPr/>
          <a:lstStyle/>
          <a:p>
            <a:r>
              <a:rPr lang="en-US" dirty="0" smtClean="0"/>
              <a:t>Two levels of assets, Level 1 and Level 2:</a:t>
            </a:r>
          </a:p>
          <a:p>
            <a:pPr lvl="1"/>
            <a:r>
              <a:rPr lang="en-US" dirty="0" smtClean="0"/>
              <a:t>Level 1 assets have 0% haircut in value and include:</a:t>
            </a:r>
          </a:p>
          <a:p>
            <a:pPr lvl="2"/>
            <a:r>
              <a:rPr lang="en-US" dirty="0" smtClean="0"/>
              <a:t>Cash and central bank reserves</a:t>
            </a:r>
          </a:p>
          <a:p>
            <a:pPr lvl="2"/>
            <a:r>
              <a:rPr lang="en-US" dirty="0" smtClean="0"/>
              <a:t>Marketable securities issued by sovereigns, central banks, and non-central government public sector entities (IMF, ECB, etc.) with a 0% Basel II Risk Weighting</a:t>
            </a:r>
          </a:p>
          <a:p>
            <a:pPr lvl="1"/>
            <a:endParaRPr lang="en-US" dirty="0" smtClean="0"/>
          </a:p>
          <a:p>
            <a:pPr lvl="1"/>
            <a:r>
              <a:rPr lang="en-US" dirty="0" smtClean="0"/>
              <a:t>Level 2 assets have a 15% haircut in value and include:</a:t>
            </a:r>
          </a:p>
          <a:p>
            <a:pPr lvl="2"/>
            <a:r>
              <a:rPr lang="en-US" dirty="0" smtClean="0"/>
              <a:t>US Agency MBS (</a:t>
            </a:r>
            <a:r>
              <a:rPr lang="en-US" dirty="0" smtClean="0">
                <a:solidFill>
                  <a:srgbClr val="FF0000"/>
                </a:solidFill>
              </a:rPr>
              <a:t>originally excluded </a:t>
            </a:r>
            <a:r>
              <a:rPr lang="en-US" dirty="0" smtClean="0"/>
              <a:t>– a deliberate negotiating tactic?)</a:t>
            </a:r>
          </a:p>
          <a:p>
            <a:pPr lvl="2"/>
            <a:r>
              <a:rPr lang="en-US" dirty="0" smtClean="0"/>
              <a:t>Non-financial corporate bonds from entities rated AA- or higher</a:t>
            </a:r>
          </a:p>
          <a:p>
            <a:pPr lvl="2"/>
            <a:r>
              <a:rPr lang="en-US" dirty="0"/>
              <a:t>Marketable securities issued by sovereigns and public sector entities traditionally assigned a 20% Basel II Risk Weighting</a:t>
            </a:r>
          </a:p>
          <a:p>
            <a:pPr lvl="1"/>
            <a:endParaRPr lang="en-US" dirty="0" smtClean="0"/>
          </a:p>
          <a:p>
            <a:r>
              <a:rPr lang="en-US" dirty="0"/>
              <a:t>At least 60% of </a:t>
            </a:r>
            <a:r>
              <a:rPr lang="en-US" dirty="0" smtClean="0"/>
              <a:t>assets in the </a:t>
            </a:r>
            <a:r>
              <a:rPr lang="en-US" dirty="0"/>
              <a:t>HLA pool must be Level </a:t>
            </a:r>
            <a:r>
              <a:rPr lang="en-US" dirty="0" smtClean="0"/>
              <a:t>1</a:t>
            </a:r>
            <a:endParaRPr lang="en-US" dirty="0"/>
          </a:p>
          <a:p>
            <a:pPr lvl="1"/>
            <a:endParaRPr lang="en-US" dirty="0"/>
          </a:p>
        </p:txBody>
      </p:sp>
    </p:spTree>
    <p:extLst>
      <p:ext uri="{BB962C8B-B14F-4D97-AF65-F5344CB8AC3E}">
        <p14:creationId xmlns:p14="http://schemas.microsoft.com/office/powerpoint/2010/main" val="3497022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High-Quality Liquid Assets</a:t>
            </a:r>
            <a:endParaRPr lang="en-US" dirty="0"/>
          </a:p>
        </p:txBody>
      </p:sp>
      <p:sp>
        <p:nvSpPr>
          <p:cNvPr id="3" name="Content Placeholder 2"/>
          <p:cNvSpPr>
            <a:spLocks noGrp="1"/>
          </p:cNvSpPr>
          <p:nvPr>
            <p:ph idx="1"/>
          </p:nvPr>
        </p:nvSpPr>
        <p:spPr/>
        <p:txBody>
          <a:bodyPr/>
          <a:lstStyle/>
          <a:p>
            <a:r>
              <a:rPr lang="en-US" dirty="0" smtClean="0"/>
              <a:t>Template for calculating them: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66802187"/>
              </p:ext>
            </p:extLst>
          </p:nvPr>
        </p:nvGraphicFramePr>
        <p:xfrm>
          <a:off x="1828800" y="2743200"/>
          <a:ext cx="5867400" cy="3914775"/>
        </p:xfrm>
        <a:graphic>
          <a:graphicData uri="http://schemas.openxmlformats.org/drawingml/2006/table">
            <a:tbl>
              <a:tblPr/>
              <a:tblGrid>
                <a:gridCol w="444019"/>
                <a:gridCol w="2654602"/>
                <a:gridCol w="596255"/>
                <a:gridCol w="941956"/>
                <a:gridCol w="1230568"/>
              </a:tblGrid>
              <a:tr h="361950">
                <a:tc>
                  <a:txBody>
                    <a:bodyPr/>
                    <a:lstStyle/>
                    <a:p>
                      <a:pPr algn="l" fontAlgn="b"/>
                      <a:r>
                        <a:rPr lang="en-US" sz="1100" b="1" i="0" u="none" strike="noStrike" dirty="0">
                          <a:solidFill>
                            <a:srgbClr val="000000"/>
                          </a:solidFill>
                          <a:effectLst/>
                          <a:latin typeface="Calibri"/>
                        </a:rPr>
                        <a:t>Item</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dirty="0">
                          <a:solidFill>
                            <a:srgbClr val="000000"/>
                          </a:solidFill>
                          <a:effectLst/>
                          <a:latin typeface="Calibri"/>
                        </a:rPr>
                        <a:t>Factor</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Total amount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With factor applied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90500">
                <a:tc gridSpan="2">
                  <a:txBody>
                    <a:bodyPr/>
                    <a:lstStyle/>
                    <a:p>
                      <a:pPr algn="l" fontAlgn="b"/>
                      <a:r>
                        <a:rPr lang="en-US" sz="1100" b="0" i="0" u="none" strike="noStrike">
                          <a:solidFill>
                            <a:srgbClr val="000000"/>
                          </a:solidFill>
                          <a:effectLst/>
                          <a:latin typeface="Calibri"/>
                        </a:rPr>
                        <a:t>Level 1 assets: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Cash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Qualifying central bank reserves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292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Qualifying marketable securities from sovereigns, central banks, public sector entities and multilateral development banks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Domestic sovereign or central bank debt in domestic currency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Domestic sovereign debt for non-0% risk weighted sovereigns, issued in foreign currency, to the extent the debt matches the currency needs of the bank in that jurisdiction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2">
                  <a:txBody>
                    <a:bodyPr/>
                    <a:lstStyle/>
                    <a:p>
                      <a:pPr algn="l" fontAlgn="b"/>
                      <a:r>
                        <a:rPr lang="en-US" sz="1100" b="0" i="0" u="none" strike="noStrike">
                          <a:solidFill>
                            <a:srgbClr val="000000"/>
                          </a:solidFill>
                          <a:effectLst/>
                          <a:latin typeface="Calibri"/>
                        </a:rPr>
                        <a:t>Level 2 assets: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052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dirty="0">
                          <a:solidFill>
                            <a:srgbClr val="000000"/>
                          </a:solidFill>
                          <a:effectLst/>
                          <a:latin typeface="Calibri"/>
                        </a:rPr>
                        <a:t>Sovereign, central bank, and PSE assets qualifying for 20% risk weighting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Qualifying corporate bonds rated AA- or higher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07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Qualifying covered bonds rated AA- or higher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Calculation of 40% cap of liquid assets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2/3 HLA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1472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High Quality Liquid Assets</a:t>
            </a:r>
            <a:endParaRPr lang="en-US" dirty="0"/>
          </a:p>
        </p:txBody>
      </p:sp>
      <p:sp>
        <p:nvSpPr>
          <p:cNvPr id="3" name="Content Placeholder 2"/>
          <p:cNvSpPr>
            <a:spLocks noGrp="1"/>
          </p:cNvSpPr>
          <p:nvPr>
            <p:ph idx="1"/>
          </p:nvPr>
        </p:nvSpPr>
        <p:spPr>
          <a:xfrm>
            <a:off x="685800" y="1219200"/>
            <a:ext cx="7772400" cy="4114800"/>
          </a:xfrm>
        </p:spPr>
        <p:txBody>
          <a:bodyPr/>
          <a:lstStyle/>
          <a:p>
            <a:r>
              <a:rPr lang="en-US" sz="2000" dirty="0" smtClean="0"/>
              <a:t>From the Basel III Quantitative Impact Study (2010):</a:t>
            </a:r>
            <a:endParaRPr lang="en-US" sz="2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489" t="29067" r="26543" b="7471"/>
          <a:stretch/>
        </p:blipFill>
        <p:spPr bwMode="auto">
          <a:xfrm>
            <a:off x="1219200" y="1676400"/>
            <a:ext cx="669829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770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Total Net Cash Outflows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95400"/>
                <a:ext cx="9220200" cy="4114800"/>
              </a:xfrm>
            </p:spPr>
            <p:txBody>
              <a:bodyPr/>
              <a:lstStyle/>
              <a:p>
                <a:r>
                  <a:rPr lang="en-US" dirty="0" smtClean="0"/>
                  <a:t>Outflows and inflows </a:t>
                </a:r>
                <a:r>
                  <a:rPr lang="en-US" dirty="0"/>
                  <a:t>c</a:t>
                </a:r>
                <a:r>
                  <a:rPr lang="en-US" dirty="0" smtClean="0"/>
                  <a:t>alculated for 30 days into the future</a:t>
                </a:r>
              </a:p>
              <a:p>
                <a:endParaRPr lang="en-US" dirty="0" smtClean="0"/>
              </a:p>
              <a:p>
                <a:r>
                  <a:rPr lang="en-US" dirty="0" smtClean="0"/>
                  <a:t>Calculated using a very </a:t>
                </a:r>
                <a:r>
                  <a:rPr lang="en-US" dirty="0"/>
                  <a:t>conservative, controversial, and defined method of estimating outflows and </a:t>
                </a:r>
                <a:r>
                  <a:rPr lang="en-US" dirty="0" smtClean="0"/>
                  <a:t>inflows – run-off scenarios </a:t>
                </a:r>
              </a:p>
              <a:p>
                <a:pPr lvl="1"/>
                <a:r>
                  <a:rPr lang="en-US" dirty="0" smtClean="0"/>
                  <a:t>Percentages of maturing obligations that can’t be rolled</a:t>
                </a:r>
                <a:endParaRPr lang="en-US" dirty="0"/>
              </a:p>
              <a:p>
                <a:endParaRPr lang="en-US" dirty="0" smtClean="0"/>
              </a:p>
              <a:p>
                <a:r>
                  <a:rPr lang="en-US" dirty="0" smtClean="0"/>
                  <a:t>Supposed to model many shocks experienced starting in 2007</a:t>
                </a:r>
              </a:p>
              <a:p>
                <a:endParaRPr lang="en-US" dirty="0"/>
              </a:p>
              <a:p>
                <a:r>
                  <a:rPr lang="en-US" dirty="0" smtClean="0"/>
                  <a:t>Outflows mitigated by inflows, but with a </a:t>
                </a:r>
                <a:r>
                  <a:rPr lang="en-US" u="sng" dirty="0" smtClean="0"/>
                  <a:t>very important cap</a:t>
                </a:r>
                <a:r>
                  <a:rPr lang="en-US" dirty="0" smtClean="0"/>
                  <a:t>:</a:t>
                </a:r>
              </a:p>
              <a:p>
                <a:pPr marL="0" indent="0">
                  <a:buNone/>
                </a:pPr>
                <a:endParaRPr lang="en-US" sz="1800" i="1" dirty="0" smtClean="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𝑇𝑁𝐶𝑂</m:t>
                      </m:r>
                      <m:r>
                        <a:rPr lang="en-US" sz="1800" i="1">
                          <a:latin typeface="Cambria Math"/>
                        </a:rPr>
                        <m:t> </m:t>
                      </m:r>
                      <m:r>
                        <a:rPr lang="en-US" sz="1800" i="1">
                          <a:latin typeface="Cambria Math"/>
                        </a:rPr>
                        <m:t>𝑜𝑣𝑒𝑟</m:t>
                      </m:r>
                      <m:r>
                        <a:rPr lang="en-US" sz="1800" i="1">
                          <a:latin typeface="Cambria Math"/>
                        </a:rPr>
                        <m:t> </m:t>
                      </m:r>
                      <m:r>
                        <a:rPr lang="en-US" sz="1800" i="1">
                          <a:latin typeface="Cambria Math"/>
                        </a:rPr>
                        <m:t>𝑛𝑒𝑥𝑡</m:t>
                      </m:r>
                      <m:r>
                        <a:rPr lang="en-US" sz="1800" i="1">
                          <a:latin typeface="Cambria Math"/>
                        </a:rPr>
                        <m:t> 30 </m:t>
                      </m:r>
                      <m:r>
                        <a:rPr lang="en-US" sz="1800" i="1">
                          <a:latin typeface="Cambria Math"/>
                        </a:rPr>
                        <m:t>𝑑𝑎𝑦𝑠</m:t>
                      </m:r>
                      <m:r>
                        <a:rPr lang="en-US" sz="1800" i="1">
                          <a:latin typeface="Cambria Math"/>
                        </a:rPr>
                        <m:t>=</m:t>
                      </m:r>
                      <m:r>
                        <a:rPr lang="en-US" sz="1800" i="1">
                          <a:latin typeface="Cambria Math"/>
                        </a:rPr>
                        <m:t>𝑜𝑢𝑡𝑓𝑙𝑜𝑤𝑠</m:t>
                      </m:r>
                      <m:r>
                        <a:rPr lang="en-US" sz="1800" i="1">
                          <a:latin typeface="Cambria Math"/>
                        </a:rPr>
                        <m:t>− </m:t>
                      </m:r>
                      <m:func>
                        <m:funcPr>
                          <m:ctrlPr>
                            <a:rPr lang="en-US" sz="1800" i="1">
                              <a:latin typeface="Cambria Math"/>
                            </a:rPr>
                          </m:ctrlPr>
                        </m:funcPr>
                        <m:fName>
                          <m:limLow>
                            <m:limLowPr>
                              <m:ctrlPr>
                                <a:rPr lang="en-US" sz="1800" i="1">
                                  <a:latin typeface="Cambria Math"/>
                                </a:rPr>
                              </m:ctrlPr>
                            </m:limLowPr>
                            <m:e>
                              <m:r>
                                <m:rPr>
                                  <m:sty m:val="p"/>
                                </m:rPr>
                                <a:rPr lang="en-US" sz="1800">
                                  <a:latin typeface="Cambria Math"/>
                                </a:rPr>
                                <m:t>min</m:t>
                              </m:r>
                            </m:e>
                            <m:lim/>
                          </m:limLow>
                        </m:fName>
                        <m:e>
                          <m:d>
                            <m:dPr>
                              <m:ctrlPr>
                                <a:rPr lang="en-US" sz="1800" i="1">
                                  <a:latin typeface="Cambria Math"/>
                                </a:rPr>
                              </m:ctrlPr>
                            </m:dPr>
                            <m:e>
                              <m:r>
                                <a:rPr lang="en-US" sz="1800" i="1">
                                  <a:latin typeface="Cambria Math"/>
                                </a:rPr>
                                <m:t>𝑖𝑛𝑓𝑙𝑜𝑤𝑠</m:t>
                              </m:r>
                              <m:r>
                                <a:rPr lang="en-US" sz="1800" i="1">
                                  <a:latin typeface="Cambria Math"/>
                                </a:rPr>
                                <m:t>, 75% </m:t>
                              </m:r>
                              <m:r>
                                <a:rPr lang="en-US" sz="1800" b="0" i="1" smtClean="0">
                                  <a:latin typeface="Cambria Math"/>
                                </a:rPr>
                                <m:t>𝑜𝑓</m:t>
                              </m:r>
                              <m:r>
                                <a:rPr lang="en-US" sz="1800" b="1" i="1" smtClean="0">
                                  <a:latin typeface="Cambria Math"/>
                                </a:rPr>
                                <m:t> </m:t>
                              </m:r>
                              <m:r>
                                <a:rPr lang="en-US" sz="1800" i="1">
                                  <a:latin typeface="Cambria Math"/>
                                </a:rPr>
                                <m:t>𝑜𝑢𝑡𝑓𝑙𝑜𝑤𝑠</m:t>
                              </m:r>
                            </m:e>
                          </m:d>
                        </m:e>
                      </m:func>
                    </m:oMath>
                  </m:oMathPara>
                </a14:m>
                <a:endParaRPr lang="en-US" sz="1800" dirty="0" smtClean="0">
                  <a:latin typeface="Arial" pitchFamily="34" charset="0"/>
                  <a:cs typeface="Arial" pitchFamily="34" charset="0"/>
                </a:endParaRPr>
              </a:p>
              <a:p>
                <a:pPr marL="0" indent="0">
                  <a:buNone/>
                </a:pPr>
                <a:endParaRPr lang="en-US" sz="1800" dirty="0">
                  <a:latin typeface="Arial" pitchFamily="34" charset="0"/>
                  <a:cs typeface="Arial" pitchFamily="34" charset="0"/>
                </a:endParaRPr>
              </a:p>
              <a:p>
                <a:r>
                  <a:rPr lang="en-US" dirty="0" smtClean="0"/>
                  <a:t>Even if all outflows are perfectly matched by inflows, LCR </a:t>
                </a:r>
                <a:r>
                  <a:rPr lang="en-US" u="sng" dirty="0" smtClean="0"/>
                  <a:t>requires</a:t>
                </a:r>
                <a:r>
                  <a:rPr lang="en-US" dirty="0" smtClean="0"/>
                  <a:t> that 25% of outflows be covered by HLA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95400"/>
                <a:ext cx="9220200" cy="4114800"/>
              </a:xfrm>
              <a:blipFill rotWithShape="1">
                <a:blip r:embed="rId3"/>
                <a:stretch>
                  <a:fillRect l="-926" t="-1185" b="-39852"/>
                </a:stretch>
              </a:blipFill>
            </p:spPr>
            <p:txBody>
              <a:bodyPr/>
              <a:lstStyle/>
              <a:p>
                <a:r>
                  <a:rPr lang="en-US">
                    <a:noFill/>
                  </a:rPr>
                  <a:t> </a:t>
                </a:r>
              </a:p>
            </p:txBody>
          </p:sp>
        </mc:Fallback>
      </mc:AlternateContent>
    </p:spTree>
    <p:extLst>
      <p:ext uri="{BB962C8B-B14F-4D97-AF65-F5344CB8AC3E}">
        <p14:creationId xmlns:p14="http://schemas.microsoft.com/office/powerpoint/2010/main" val="183736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Outflows</a:t>
            </a:r>
            <a:endParaRPr lang="en-US" dirty="0"/>
          </a:p>
        </p:txBody>
      </p:sp>
      <p:sp>
        <p:nvSpPr>
          <p:cNvPr id="3" name="Content Placeholder 2"/>
          <p:cNvSpPr>
            <a:spLocks noGrp="1"/>
          </p:cNvSpPr>
          <p:nvPr>
            <p:ph idx="1"/>
          </p:nvPr>
        </p:nvSpPr>
        <p:spPr>
          <a:xfrm>
            <a:off x="304800" y="1981200"/>
            <a:ext cx="9067800" cy="4114800"/>
          </a:xfrm>
        </p:spPr>
        <p:txBody>
          <a:bodyPr/>
          <a:lstStyle/>
          <a:p>
            <a:r>
              <a:rPr lang="en-US" dirty="0" smtClean="0"/>
              <a:t>Retail deposit run-offs:</a:t>
            </a:r>
          </a:p>
          <a:p>
            <a:pPr lvl="1"/>
            <a:r>
              <a:rPr lang="en-US" sz="1400" dirty="0" smtClean="0"/>
              <a:t>5% of stable deposits (insured, with direct deposit transactions)</a:t>
            </a:r>
          </a:p>
          <a:p>
            <a:pPr lvl="1"/>
            <a:r>
              <a:rPr lang="en-US" sz="1400" dirty="0" smtClean="0"/>
              <a:t>10% of unstable deposits (high net worth / sophisticated / foreign currency)</a:t>
            </a:r>
          </a:p>
          <a:p>
            <a:pPr lvl="1"/>
            <a:endParaRPr lang="en-US" sz="1400" dirty="0"/>
          </a:p>
          <a:p>
            <a:r>
              <a:rPr lang="en-US" sz="2000" dirty="0" smtClean="0"/>
              <a:t>Unsecured wholesale funding run-off:</a:t>
            </a:r>
          </a:p>
          <a:p>
            <a:pPr lvl="1"/>
            <a:r>
              <a:rPr lang="en-US" sz="1400" dirty="0" smtClean="0"/>
              <a:t>5% / 10% small business customers (same breakdown as retail above)</a:t>
            </a:r>
          </a:p>
          <a:p>
            <a:pPr lvl="1"/>
            <a:r>
              <a:rPr lang="en-US" sz="1400" dirty="0" smtClean="0"/>
              <a:t>25% of funding with operational relationships (clearing / custody / cash </a:t>
            </a:r>
            <a:r>
              <a:rPr lang="en-US" sz="1400" dirty="0" err="1" smtClean="0"/>
              <a:t>mgmt</a:t>
            </a:r>
            <a:r>
              <a:rPr lang="en-US" sz="1400" dirty="0" smtClean="0"/>
              <a:t>)</a:t>
            </a:r>
          </a:p>
          <a:p>
            <a:pPr lvl="2"/>
            <a:r>
              <a:rPr lang="en-US" sz="1600" dirty="0" smtClean="0"/>
              <a:t>Does NOT include prime brokerage accounts</a:t>
            </a:r>
          </a:p>
          <a:p>
            <a:pPr lvl="2"/>
            <a:r>
              <a:rPr lang="en-US" sz="1600" dirty="0" smtClean="0"/>
              <a:t>If insured, assume 5%</a:t>
            </a:r>
          </a:p>
          <a:p>
            <a:pPr lvl="1"/>
            <a:r>
              <a:rPr lang="en-US" sz="1400" dirty="0" smtClean="0"/>
              <a:t>25% of deposits in cooperative banks </a:t>
            </a:r>
            <a:r>
              <a:rPr lang="en-US" sz="1400" dirty="0" err="1" smtClean="0"/>
              <a:t>wrt</a:t>
            </a:r>
            <a:r>
              <a:rPr lang="en-US" sz="1400" dirty="0" smtClean="0"/>
              <a:t> central institution</a:t>
            </a:r>
          </a:p>
          <a:p>
            <a:pPr lvl="1"/>
            <a:r>
              <a:rPr lang="en-US" sz="1400" dirty="0" smtClean="0"/>
              <a:t>75% of funding provided by non-financial corporates / sovereigns / central banks / public sector entities</a:t>
            </a:r>
          </a:p>
          <a:p>
            <a:pPr lvl="1"/>
            <a:r>
              <a:rPr lang="en-US" sz="1400" dirty="0" smtClean="0">
                <a:solidFill>
                  <a:srgbClr val="FF0000"/>
                </a:solidFill>
              </a:rPr>
              <a:t>100%</a:t>
            </a:r>
            <a:r>
              <a:rPr lang="en-US" sz="1400" dirty="0" smtClean="0"/>
              <a:t> of funding by banks, securities firms, insurance companies, and SPVs</a:t>
            </a:r>
          </a:p>
          <a:p>
            <a:pPr lvl="2"/>
            <a:r>
              <a:rPr lang="en-US" sz="1600" dirty="0" smtClean="0"/>
              <a:t>Includes all notes / bonds / debt securities issued by the bank, unless the holders are exclusively retail accounts</a:t>
            </a:r>
          </a:p>
          <a:p>
            <a:pPr lvl="2"/>
            <a:r>
              <a:rPr lang="en-US" sz="1600" dirty="0" smtClean="0"/>
              <a:t>Controversial assumption, but mirrored what happened during financial crisis</a:t>
            </a:r>
          </a:p>
          <a:p>
            <a:pPr lvl="1"/>
            <a:endParaRPr lang="en-US" sz="1400" dirty="0" smtClean="0"/>
          </a:p>
          <a:p>
            <a:pPr lvl="1"/>
            <a:endParaRPr lang="en-US" sz="1400" dirty="0" smtClean="0"/>
          </a:p>
          <a:p>
            <a:pPr lvl="1"/>
            <a:endParaRPr lang="en-US" sz="1400" dirty="0"/>
          </a:p>
        </p:txBody>
      </p:sp>
    </p:spTree>
    <p:extLst>
      <p:ext uri="{BB962C8B-B14F-4D97-AF65-F5344CB8AC3E}">
        <p14:creationId xmlns:p14="http://schemas.microsoft.com/office/powerpoint/2010/main" val="180148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Outflows</a:t>
            </a:r>
            <a:endParaRPr lang="en-US" dirty="0"/>
          </a:p>
        </p:txBody>
      </p:sp>
      <p:sp>
        <p:nvSpPr>
          <p:cNvPr id="3" name="Content Placeholder 2"/>
          <p:cNvSpPr>
            <a:spLocks noGrp="1"/>
          </p:cNvSpPr>
          <p:nvPr>
            <p:ph idx="1"/>
          </p:nvPr>
        </p:nvSpPr>
        <p:spPr>
          <a:xfrm>
            <a:off x="381000" y="1676400"/>
            <a:ext cx="8991600" cy="4419600"/>
          </a:xfrm>
        </p:spPr>
        <p:txBody>
          <a:bodyPr/>
          <a:lstStyle/>
          <a:p>
            <a:r>
              <a:rPr lang="en-US" dirty="0" smtClean="0"/>
              <a:t>Secured funding run-offs:</a:t>
            </a:r>
          </a:p>
          <a:p>
            <a:pPr lvl="1"/>
            <a:r>
              <a:rPr lang="en-US" dirty="0" smtClean="0"/>
              <a:t>0% of all repos / collateral swaps with HLA Level 1 assets</a:t>
            </a:r>
          </a:p>
          <a:p>
            <a:pPr lvl="1"/>
            <a:r>
              <a:rPr lang="en-US" dirty="0" smtClean="0"/>
              <a:t>15% of all maturing transactions backed by HLA Level 2 assets</a:t>
            </a:r>
          </a:p>
          <a:p>
            <a:pPr lvl="1"/>
            <a:r>
              <a:rPr lang="en-US" dirty="0" smtClean="0"/>
              <a:t>25% of all transactions with sovereigns and PSEs with a 20% Basel II risk weighting (</a:t>
            </a:r>
            <a:r>
              <a:rPr lang="en-US" dirty="0" err="1" smtClean="0"/>
              <a:t>eg</a:t>
            </a:r>
            <a:r>
              <a:rPr lang="en-US" dirty="0" smtClean="0"/>
              <a:t>. US Agency MBS)</a:t>
            </a:r>
          </a:p>
          <a:p>
            <a:pPr lvl="1"/>
            <a:r>
              <a:rPr lang="en-US" dirty="0" smtClean="0"/>
              <a:t>100% of everything else</a:t>
            </a:r>
          </a:p>
          <a:p>
            <a:pPr lvl="1"/>
            <a:r>
              <a:rPr lang="en-US" dirty="0" smtClean="0"/>
              <a:t>100% of all derivative payables</a:t>
            </a:r>
          </a:p>
          <a:p>
            <a:pPr lvl="1"/>
            <a:endParaRPr lang="en-US" dirty="0"/>
          </a:p>
          <a:p>
            <a:r>
              <a:rPr lang="en-US" dirty="0" smtClean="0">
                <a:solidFill>
                  <a:srgbClr val="FF0000"/>
                </a:solidFill>
              </a:rPr>
              <a:t>100%</a:t>
            </a:r>
            <a:r>
              <a:rPr lang="en-US" dirty="0" smtClean="0"/>
              <a:t> loss of funding on ABS, covered bonds, and structured financings issued by the bank itself and maturing in 30 days:</a:t>
            </a:r>
          </a:p>
          <a:p>
            <a:pPr lvl="1"/>
            <a:r>
              <a:rPr lang="en-US" dirty="0" smtClean="0"/>
              <a:t>Have to assume that refinancing market does not exist</a:t>
            </a:r>
          </a:p>
          <a:p>
            <a:pPr lvl="1"/>
            <a:endParaRPr lang="en-US" dirty="0"/>
          </a:p>
          <a:p>
            <a:r>
              <a:rPr lang="en-US" dirty="0" smtClean="0">
                <a:solidFill>
                  <a:srgbClr val="FF0000"/>
                </a:solidFill>
              </a:rPr>
              <a:t>100%</a:t>
            </a:r>
            <a:r>
              <a:rPr lang="en-US" dirty="0" smtClean="0"/>
              <a:t> loss of funding on ABCP, conduits, SIVs, and other financing facilities:</a:t>
            </a:r>
          </a:p>
          <a:p>
            <a:pPr lvl="1"/>
            <a:r>
              <a:rPr lang="en-US" dirty="0" smtClean="0"/>
              <a:t>Any and all “liquidity puts” are executed</a:t>
            </a:r>
          </a:p>
          <a:p>
            <a:endParaRPr lang="en-US" dirty="0" smtClean="0"/>
          </a:p>
          <a:p>
            <a:pPr lvl="1"/>
            <a:endParaRPr lang="en-US" dirty="0"/>
          </a:p>
        </p:txBody>
      </p:sp>
    </p:spTree>
    <p:extLst>
      <p:ext uri="{BB962C8B-B14F-4D97-AF65-F5344CB8AC3E}">
        <p14:creationId xmlns:p14="http://schemas.microsoft.com/office/powerpoint/2010/main" val="3200627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Outflows</a:t>
            </a:r>
            <a:endParaRPr lang="en-US" dirty="0"/>
          </a:p>
        </p:txBody>
      </p:sp>
      <p:sp>
        <p:nvSpPr>
          <p:cNvPr id="3" name="Content Placeholder 2"/>
          <p:cNvSpPr>
            <a:spLocks noGrp="1"/>
          </p:cNvSpPr>
          <p:nvPr>
            <p:ph idx="1"/>
          </p:nvPr>
        </p:nvSpPr>
        <p:spPr>
          <a:xfrm>
            <a:off x="685800" y="1981200"/>
            <a:ext cx="8610600" cy="4114800"/>
          </a:xfrm>
        </p:spPr>
        <p:txBody>
          <a:bodyPr/>
          <a:lstStyle/>
          <a:p>
            <a:r>
              <a:rPr lang="en-US" dirty="0" smtClean="0"/>
              <a:t>Committed credit and liquidity facilities:</a:t>
            </a:r>
          </a:p>
          <a:p>
            <a:pPr lvl="1"/>
            <a:r>
              <a:rPr lang="en-US" dirty="0" smtClean="0"/>
              <a:t>5% of all facilities to retail and small business customers</a:t>
            </a:r>
          </a:p>
          <a:p>
            <a:pPr lvl="1"/>
            <a:r>
              <a:rPr lang="en-US" dirty="0" smtClean="0"/>
              <a:t>10% of all credit facilities, and 100% of all liquidity facilities, to non-financial corporates, sovereigns, and PSEs</a:t>
            </a:r>
          </a:p>
          <a:p>
            <a:pPr lvl="1"/>
            <a:r>
              <a:rPr lang="en-US" dirty="0" smtClean="0">
                <a:solidFill>
                  <a:srgbClr val="FF0000"/>
                </a:solidFill>
              </a:rPr>
              <a:t>100%</a:t>
            </a:r>
            <a:r>
              <a:rPr lang="en-US" dirty="0" smtClean="0"/>
              <a:t> </a:t>
            </a:r>
            <a:r>
              <a:rPr lang="en-US" dirty="0" smtClean="0">
                <a:solidFill>
                  <a:srgbClr val="FF0000"/>
                </a:solidFill>
              </a:rPr>
              <a:t>of all </a:t>
            </a:r>
            <a:r>
              <a:rPr lang="en-US" dirty="0" smtClean="0"/>
              <a:t>facilities to banks, securities firms, insurance companies, conduits, SPVs, etc.</a:t>
            </a:r>
          </a:p>
          <a:p>
            <a:pPr lvl="1"/>
            <a:endParaRPr lang="en-US" dirty="0"/>
          </a:p>
          <a:p>
            <a:r>
              <a:rPr lang="en-US" dirty="0" smtClean="0"/>
              <a:t>Other contractual cash outflows, such as dividends:</a:t>
            </a:r>
          </a:p>
          <a:p>
            <a:pPr lvl="1"/>
            <a:r>
              <a:rPr lang="en-US" dirty="0" smtClean="0"/>
              <a:t>100%</a:t>
            </a:r>
          </a:p>
          <a:p>
            <a:pPr lvl="1"/>
            <a:endParaRPr lang="en-US" dirty="0"/>
          </a:p>
        </p:txBody>
      </p:sp>
    </p:spTree>
    <p:extLst>
      <p:ext uri="{BB962C8B-B14F-4D97-AF65-F5344CB8AC3E}">
        <p14:creationId xmlns:p14="http://schemas.microsoft.com/office/powerpoint/2010/main" val="3750424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Outflows</a:t>
            </a:r>
            <a:endParaRPr lang="en-US" dirty="0"/>
          </a:p>
        </p:txBody>
      </p:sp>
      <p:sp>
        <p:nvSpPr>
          <p:cNvPr id="5" name="Content Placeholder 2"/>
          <p:cNvSpPr>
            <a:spLocks noGrp="1"/>
          </p:cNvSpPr>
          <p:nvPr>
            <p:ph idx="1"/>
          </p:nvPr>
        </p:nvSpPr>
        <p:spPr>
          <a:xfrm>
            <a:off x="76200" y="838200"/>
            <a:ext cx="7772400" cy="4114800"/>
          </a:xfrm>
        </p:spPr>
        <p:txBody>
          <a:bodyPr/>
          <a:lstStyle/>
          <a:p>
            <a:r>
              <a:rPr lang="en-US" sz="1800" dirty="0" smtClean="0"/>
              <a:t>Template for</a:t>
            </a:r>
          </a:p>
          <a:p>
            <a:pPr marL="0" indent="0">
              <a:buNone/>
            </a:pPr>
            <a:r>
              <a:rPr lang="en-US" sz="1800" dirty="0" smtClean="0"/>
              <a:t>      </a:t>
            </a:r>
            <a:r>
              <a:rPr lang="en-US" sz="1800" dirty="0"/>
              <a:t>c</a:t>
            </a:r>
            <a:r>
              <a:rPr lang="en-US" sz="1800" dirty="0" smtClean="0"/>
              <a:t>alculating them: </a:t>
            </a:r>
          </a:p>
          <a:p>
            <a:pPr marL="423863" lvl="1" indent="0">
              <a:buNone/>
            </a:pPr>
            <a:endParaRPr lang="en-US" sz="1200" dirty="0"/>
          </a:p>
        </p:txBody>
      </p:sp>
      <p:graphicFrame>
        <p:nvGraphicFramePr>
          <p:cNvPr id="9" name="Table 8"/>
          <p:cNvGraphicFramePr>
            <a:graphicFrameLocks noGrp="1"/>
          </p:cNvGraphicFramePr>
          <p:nvPr>
            <p:extLst>
              <p:ext uri="{D42A27DB-BD31-4B8C-83A1-F6EECF244321}">
                <p14:modId xmlns:p14="http://schemas.microsoft.com/office/powerpoint/2010/main" val="1178426023"/>
              </p:ext>
            </p:extLst>
          </p:nvPr>
        </p:nvGraphicFramePr>
        <p:xfrm>
          <a:off x="2438400" y="914400"/>
          <a:ext cx="6781800" cy="6326239"/>
        </p:xfrm>
        <a:graphic>
          <a:graphicData uri="http://schemas.openxmlformats.org/drawingml/2006/table">
            <a:tbl>
              <a:tblPr/>
              <a:tblGrid>
                <a:gridCol w="470026"/>
                <a:gridCol w="4216802"/>
                <a:gridCol w="671465"/>
                <a:gridCol w="617749"/>
                <a:gridCol w="805758"/>
              </a:tblGrid>
              <a:tr h="335678">
                <a:tc>
                  <a:txBody>
                    <a:bodyPr/>
                    <a:lstStyle/>
                    <a:p>
                      <a:pPr algn="l" fontAlgn="b"/>
                      <a:r>
                        <a:rPr lang="en-US" sz="1000" b="1" i="0" u="none" strike="noStrike" dirty="0">
                          <a:solidFill>
                            <a:srgbClr val="000000"/>
                          </a:solidFill>
                          <a:effectLst/>
                          <a:latin typeface="Calibri"/>
                        </a:rPr>
                        <a:t>Item</a:t>
                      </a:r>
                    </a:p>
                  </a:txBody>
                  <a:tcPr marL="5761" marR="5761" marT="5761"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000" b="1" i="0" u="none" strike="noStrike">
                          <a:solidFill>
                            <a:srgbClr val="000000"/>
                          </a:solidFill>
                          <a:effectLst/>
                          <a:latin typeface="Calibri"/>
                        </a:rPr>
                        <a:t> </a:t>
                      </a:r>
                    </a:p>
                  </a:txBody>
                  <a:tcPr marL="5761" marR="5761" marT="5761"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000" b="1" i="0" u="none" strike="noStrike">
                          <a:solidFill>
                            <a:srgbClr val="000000"/>
                          </a:solidFill>
                          <a:effectLst/>
                          <a:latin typeface="Calibri"/>
                        </a:rPr>
                        <a:t>Factor</a:t>
                      </a:r>
                    </a:p>
                  </a:txBody>
                  <a:tcPr marL="5761" marR="5761" marT="5761"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Total amount</a:t>
                      </a:r>
                    </a:p>
                  </a:txBody>
                  <a:tcPr marL="5761" marR="5761" marT="5761"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With factor applied</a:t>
                      </a:r>
                    </a:p>
                  </a:txBody>
                  <a:tcPr marL="5761" marR="5761" marT="5761"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76521">
                <a:tc gridSpan="2">
                  <a:txBody>
                    <a:bodyPr/>
                    <a:lstStyle/>
                    <a:p>
                      <a:pPr algn="l" fontAlgn="b"/>
                      <a:r>
                        <a:rPr lang="en-US" sz="1000" b="0" i="0" u="none" strike="noStrike">
                          <a:solidFill>
                            <a:srgbClr val="000000"/>
                          </a:solidFill>
                          <a:effectLst/>
                          <a:latin typeface="Calibri"/>
                        </a:rPr>
                        <a:t>Retail deposits (maturity or notice period in 30 days):</a:t>
                      </a:r>
                    </a:p>
                  </a:txBody>
                  <a:tcPr marL="5761" marR="5761" marT="5761"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Stable</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Less stable</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73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Deposit with maturity greater than 30 days, and either a significant penalty or no legal right to withdraw</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gridSpan="2">
                  <a:txBody>
                    <a:bodyPr/>
                    <a:lstStyle/>
                    <a:p>
                      <a:pPr algn="l" fontAlgn="b"/>
                      <a:r>
                        <a:rPr lang="en-US" sz="1000" b="0" i="0" u="none" strike="noStrike">
                          <a:solidFill>
                            <a:srgbClr val="000000"/>
                          </a:solidFill>
                          <a:effectLst/>
                          <a:latin typeface="Calibri"/>
                        </a:rPr>
                        <a:t>Unsecured wholesale funding:</a:t>
                      </a:r>
                    </a:p>
                  </a:txBody>
                  <a:tcPr marL="5761" marR="5761" marT="5761"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Stable small business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Less stable</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Legal entities with operational relationships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25%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Cooperative banks wrt central institution</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25%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174">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Non-financial corporates, sovereigns, central banks and PSEs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75%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Other</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gridSpan="2">
                  <a:txBody>
                    <a:bodyPr/>
                    <a:lstStyle/>
                    <a:p>
                      <a:pPr algn="l" fontAlgn="b"/>
                      <a:r>
                        <a:rPr lang="en-US" sz="1000" b="0" i="0" u="none" strike="noStrike" dirty="0">
                          <a:solidFill>
                            <a:srgbClr val="000000"/>
                          </a:solidFill>
                          <a:effectLst/>
                          <a:latin typeface="Calibri"/>
                        </a:rPr>
                        <a:t>Secured funding:</a:t>
                      </a:r>
                    </a:p>
                  </a:txBody>
                  <a:tcPr marL="5761" marR="5761" marT="5761"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2252">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Transactions backed by HLA Level 1 assets, any counterparty</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48">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Transactions backed by HLA Level 2 assets, any counterparty</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912">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Transactions backed by non HLA eligible assets, but are domestic sovereigns, central banks, or PSEs as a counterparty</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25%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All other transactions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gridSpan="2">
                  <a:txBody>
                    <a:bodyPr/>
                    <a:lstStyle/>
                    <a:p>
                      <a:pPr algn="l" fontAlgn="b"/>
                      <a:r>
                        <a:rPr lang="en-US" sz="1000" b="0" i="0" u="none" strike="noStrike">
                          <a:solidFill>
                            <a:srgbClr val="000000"/>
                          </a:solidFill>
                          <a:effectLst/>
                          <a:latin typeface="Calibri"/>
                        </a:rPr>
                        <a:t>Additional:</a:t>
                      </a:r>
                    </a:p>
                  </a:txBody>
                  <a:tcPr marL="5761" marR="5761" marT="5761"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174">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Derivative collateral calls due to downgrade (up to 3 notches)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174">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dirty="0">
                          <a:solidFill>
                            <a:srgbClr val="FF0000"/>
                          </a:solidFill>
                          <a:effectLst/>
                          <a:latin typeface="Calibri"/>
                        </a:rPr>
                        <a:t>Market valuation changes on derivatives transactions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FF0000"/>
                          </a:solidFill>
                          <a:effectLst/>
                          <a:latin typeface="Calibri"/>
                        </a:rPr>
                        <a:t>Supervisor</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Valuation changes on posted, non HLA Level 1 assets securing derivatives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20%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174">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Liabilities on maturing ABCP, SIVs, SPVs, etc., as well as returnables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ABS (including covered bonds)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gridSpan="2">
                  <a:txBody>
                    <a:bodyPr/>
                    <a:lstStyle/>
                    <a:p>
                      <a:pPr algn="l" fontAlgn="b"/>
                      <a:r>
                        <a:rPr lang="en-US" sz="1000" b="0" i="0" u="none" strike="noStrike">
                          <a:solidFill>
                            <a:srgbClr val="000000"/>
                          </a:solidFill>
                          <a:effectLst/>
                          <a:latin typeface="Calibri"/>
                        </a:rPr>
                        <a:t>Credit and liquidity facilities:</a:t>
                      </a:r>
                    </a:p>
                  </a:txBody>
                  <a:tcPr marL="5761" marR="5761" marT="5761"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Retail and small business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5%</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5678">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Non-financial corporates, sovereigns, central banks and PSEs, credit / liquidity facilities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10% / 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Other credit and liquidity facilities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dirty="0">
                          <a:solidFill>
                            <a:srgbClr val="FF0000"/>
                          </a:solidFill>
                          <a:effectLst/>
                          <a:latin typeface="Calibri"/>
                        </a:rPr>
                        <a:t>Other </a:t>
                      </a:r>
                      <a:r>
                        <a:rPr lang="en-US" sz="1000" b="0" i="0" u="none" strike="noStrike" dirty="0" smtClean="0">
                          <a:solidFill>
                            <a:srgbClr val="FF0000"/>
                          </a:solidFill>
                          <a:effectLst/>
                          <a:latin typeface="Calibri"/>
                        </a:rPr>
                        <a:t>contingent </a:t>
                      </a:r>
                      <a:r>
                        <a:rPr lang="en-US" sz="1000" b="0" i="0" u="none" strike="noStrike" dirty="0">
                          <a:solidFill>
                            <a:srgbClr val="FF0000"/>
                          </a:solidFill>
                          <a:effectLst/>
                          <a:latin typeface="Calibri"/>
                        </a:rPr>
                        <a:t>funding liabilities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FF0000"/>
                          </a:solidFill>
                          <a:effectLst/>
                          <a:latin typeface="Calibri"/>
                        </a:rPr>
                        <a:t>Supervisor</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Any additional contractual outflows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999">
                <a:tc>
                  <a:txBody>
                    <a:bodyPr/>
                    <a:lstStyle/>
                    <a:p>
                      <a:pPr algn="l" fontAlgn="b"/>
                      <a:endParaRPr lang="en-US" sz="1000" b="0" i="0" u="none" strike="noStrike">
                        <a:solidFill>
                          <a:srgbClr val="000000"/>
                        </a:solidFill>
                        <a:effectLst/>
                        <a:latin typeface="Calibri"/>
                      </a:endParaRPr>
                    </a:p>
                  </a:txBody>
                  <a:tcPr marL="5761" marR="5761" marT="57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Net derivative payables</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a:rPr>
                        <a:t>100%</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521">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Total</a:t>
                      </a:r>
                    </a:p>
                  </a:txBody>
                  <a:tcPr marL="5761" marR="5761" marT="57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a:endParaRPr>
                    </a:p>
                  </a:txBody>
                  <a:tcPr marL="5761" marR="5761" marT="57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a:rPr>
                        <a:t> </a:t>
                      </a:r>
                    </a:p>
                  </a:txBody>
                  <a:tcPr marL="5761" marR="5761" marT="57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a:rPr>
                        <a:t> </a:t>
                      </a:r>
                    </a:p>
                  </a:txBody>
                  <a:tcPr marL="5761" marR="5761" marT="57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8303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Inflows</a:t>
            </a:r>
            <a:endParaRPr lang="en-US" dirty="0"/>
          </a:p>
        </p:txBody>
      </p:sp>
      <p:sp>
        <p:nvSpPr>
          <p:cNvPr id="3" name="Content Placeholder 2"/>
          <p:cNvSpPr>
            <a:spLocks noGrp="1"/>
          </p:cNvSpPr>
          <p:nvPr>
            <p:ph idx="1"/>
          </p:nvPr>
        </p:nvSpPr>
        <p:spPr>
          <a:xfrm>
            <a:off x="685800" y="1981200"/>
            <a:ext cx="8305800" cy="4114800"/>
          </a:xfrm>
        </p:spPr>
        <p:txBody>
          <a:bodyPr/>
          <a:lstStyle/>
          <a:p>
            <a:r>
              <a:rPr lang="en-US" dirty="0" smtClean="0"/>
              <a:t>Only include contractual inflows for exposures that are fully performing, and no reason to expect default in 30 days</a:t>
            </a:r>
          </a:p>
          <a:p>
            <a:endParaRPr lang="en-US" dirty="0"/>
          </a:p>
          <a:p>
            <a:r>
              <a:rPr lang="en-US" dirty="0" smtClean="0"/>
              <a:t>Reverse repos (collateral NOT </a:t>
            </a:r>
            <a:r>
              <a:rPr lang="en-US" dirty="0" err="1" smtClean="0"/>
              <a:t>rehypothecated</a:t>
            </a:r>
            <a:r>
              <a:rPr lang="en-US" dirty="0" smtClean="0"/>
              <a:t>):</a:t>
            </a:r>
          </a:p>
          <a:p>
            <a:pPr lvl="1"/>
            <a:r>
              <a:rPr lang="en-US" dirty="0" smtClean="0"/>
              <a:t>0% HLA Level 1 assets</a:t>
            </a:r>
          </a:p>
          <a:p>
            <a:pPr lvl="1"/>
            <a:r>
              <a:rPr lang="en-US" dirty="0" smtClean="0"/>
              <a:t>15% HLA Level 2 assets</a:t>
            </a:r>
          </a:p>
          <a:p>
            <a:pPr lvl="1"/>
            <a:r>
              <a:rPr lang="en-US" dirty="0" smtClean="0"/>
              <a:t>100% everything else</a:t>
            </a:r>
            <a:endParaRPr lang="en-US" dirty="0"/>
          </a:p>
          <a:p>
            <a:pPr lvl="1"/>
            <a:endParaRPr lang="en-US" dirty="0" smtClean="0"/>
          </a:p>
          <a:p>
            <a:r>
              <a:rPr lang="en-US" dirty="0" smtClean="0"/>
              <a:t>Reverse repos (collateral </a:t>
            </a:r>
            <a:r>
              <a:rPr lang="en-US" dirty="0" err="1" smtClean="0"/>
              <a:t>rehypothecated</a:t>
            </a:r>
            <a:r>
              <a:rPr lang="en-US" dirty="0" smtClean="0"/>
              <a:t>):</a:t>
            </a:r>
          </a:p>
          <a:p>
            <a:pPr lvl="1"/>
            <a:r>
              <a:rPr lang="en-US" dirty="0" smtClean="0"/>
              <a:t>0%</a:t>
            </a:r>
          </a:p>
          <a:p>
            <a:pPr lvl="1"/>
            <a:r>
              <a:rPr lang="en-US" dirty="0" smtClean="0"/>
              <a:t>Bank should always manage collateral such that it can be returned if the counterparty decides not to roll</a:t>
            </a:r>
            <a:endParaRPr lang="en-US" dirty="0"/>
          </a:p>
        </p:txBody>
      </p:sp>
    </p:spTree>
    <p:extLst>
      <p:ext uri="{BB962C8B-B14F-4D97-AF65-F5344CB8AC3E}">
        <p14:creationId xmlns:p14="http://schemas.microsoft.com/office/powerpoint/2010/main" val="32934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Inflows</a:t>
            </a:r>
            <a:endParaRPr lang="en-US" dirty="0"/>
          </a:p>
        </p:txBody>
      </p:sp>
      <p:sp>
        <p:nvSpPr>
          <p:cNvPr id="3" name="Content Placeholder 2"/>
          <p:cNvSpPr>
            <a:spLocks noGrp="1"/>
          </p:cNvSpPr>
          <p:nvPr>
            <p:ph idx="1"/>
          </p:nvPr>
        </p:nvSpPr>
        <p:spPr>
          <a:xfrm>
            <a:off x="381000" y="1447800"/>
            <a:ext cx="8686800" cy="4343400"/>
          </a:xfrm>
        </p:spPr>
        <p:txBody>
          <a:bodyPr/>
          <a:lstStyle/>
          <a:p>
            <a:r>
              <a:rPr lang="en-US" dirty="0" smtClean="0"/>
              <a:t>Lines of credit and liquidity facilities:</a:t>
            </a:r>
          </a:p>
          <a:p>
            <a:pPr lvl="1"/>
            <a:r>
              <a:rPr lang="en-US" dirty="0" smtClean="0">
                <a:solidFill>
                  <a:srgbClr val="FF0000"/>
                </a:solidFill>
              </a:rPr>
              <a:t>0% </a:t>
            </a:r>
            <a:r>
              <a:rPr lang="en-US" b="1" dirty="0" smtClean="0"/>
              <a:t>(so conservative it’s inconsistent)</a:t>
            </a:r>
            <a:endParaRPr lang="en-US" dirty="0" smtClean="0">
              <a:solidFill>
                <a:srgbClr val="FF0000"/>
              </a:solidFill>
            </a:endParaRPr>
          </a:p>
          <a:p>
            <a:pPr lvl="1"/>
            <a:endParaRPr lang="en-US" dirty="0"/>
          </a:p>
          <a:p>
            <a:r>
              <a:rPr lang="en-US" dirty="0" smtClean="0"/>
              <a:t>Retail / small business inflows:</a:t>
            </a:r>
          </a:p>
          <a:p>
            <a:pPr lvl="1"/>
            <a:r>
              <a:rPr lang="en-US" dirty="0" smtClean="0"/>
              <a:t>50% of inflows (due to loans being extended)</a:t>
            </a:r>
          </a:p>
          <a:p>
            <a:pPr lvl="1"/>
            <a:endParaRPr lang="en-US" dirty="0"/>
          </a:p>
          <a:p>
            <a:r>
              <a:rPr lang="en-US" dirty="0" smtClean="0"/>
              <a:t>Wholesale inflows:</a:t>
            </a:r>
          </a:p>
          <a:p>
            <a:pPr lvl="1"/>
            <a:r>
              <a:rPr lang="en-US" dirty="0" smtClean="0"/>
              <a:t>100% inflows from financial institution counterparties</a:t>
            </a:r>
          </a:p>
          <a:p>
            <a:pPr lvl="1"/>
            <a:r>
              <a:rPr lang="en-US" dirty="0" smtClean="0"/>
              <a:t>50% from non-financial counterparties (due to loans being extended)</a:t>
            </a:r>
          </a:p>
          <a:p>
            <a:pPr lvl="1"/>
            <a:r>
              <a:rPr lang="en-US" dirty="0" smtClean="0"/>
              <a:t>0% deposits from any centralized institution in a cooperative banking network</a:t>
            </a:r>
          </a:p>
          <a:p>
            <a:pPr lvl="1"/>
            <a:endParaRPr lang="en-US" dirty="0"/>
          </a:p>
          <a:p>
            <a:r>
              <a:rPr lang="en-US" dirty="0" smtClean="0"/>
              <a:t>Derivative receivables (net basis):</a:t>
            </a:r>
          </a:p>
          <a:p>
            <a:pPr lvl="1"/>
            <a:r>
              <a:rPr lang="en-US" dirty="0" smtClean="0"/>
              <a:t>100%</a:t>
            </a:r>
          </a:p>
          <a:p>
            <a:pPr lvl="1"/>
            <a:endParaRPr lang="en-US" dirty="0"/>
          </a:p>
          <a:p>
            <a:pPr lvl="1"/>
            <a:endParaRPr lang="en-US" dirty="0"/>
          </a:p>
        </p:txBody>
      </p:sp>
    </p:spTree>
    <p:extLst>
      <p:ext uri="{BB962C8B-B14F-4D97-AF65-F5344CB8AC3E}">
        <p14:creationId xmlns:p14="http://schemas.microsoft.com/office/powerpoint/2010/main" val="286590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ctrTitle"/>
          </p:nvPr>
        </p:nvSpPr>
        <p:spPr>
          <a:xfrm>
            <a:off x="685800" y="762000"/>
            <a:ext cx="8686800" cy="1143000"/>
          </a:xfrm>
        </p:spPr>
        <p:txBody>
          <a:bodyPr/>
          <a:lstStyle/>
          <a:p>
            <a:r>
              <a:rPr lang="en-US" dirty="0" smtClean="0"/>
              <a:t>The Basel III Liquidity Framework and </a:t>
            </a:r>
            <a:r>
              <a:rPr lang="en-US" i="1" dirty="0" smtClean="0"/>
              <a:t>Liquidity </a:t>
            </a:r>
            <a:r>
              <a:rPr lang="en-US" i="1" dirty="0" err="1" smtClean="0"/>
              <a:t>Modelling</a:t>
            </a:r>
            <a:r>
              <a:rPr lang="en-US" i="1" dirty="0" smtClean="0"/>
              <a:t> </a:t>
            </a:r>
            <a:endParaRPr lang="en-US"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409" y="2591228"/>
            <a:ext cx="5276191" cy="3428572"/>
          </a:xfrm>
          <a:prstGeom prst="rect">
            <a:avLst/>
          </a:prstGeom>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1106" t="12871" r="11911" b="740"/>
          <a:stretch/>
        </p:blipFill>
        <p:spPr bwMode="auto">
          <a:xfrm>
            <a:off x="457199" y="2024062"/>
            <a:ext cx="3400977" cy="477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Inflows</a:t>
            </a:r>
            <a:endParaRPr lang="en-US" dirty="0"/>
          </a:p>
        </p:txBody>
      </p:sp>
      <p:sp>
        <p:nvSpPr>
          <p:cNvPr id="5" name="Content Placeholder 2"/>
          <p:cNvSpPr>
            <a:spLocks noGrp="1"/>
          </p:cNvSpPr>
          <p:nvPr>
            <p:ph idx="1"/>
          </p:nvPr>
        </p:nvSpPr>
        <p:spPr>
          <a:xfrm>
            <a:off x="685800" y="1981200"/>
            <a:ext cx="7772400" cy="4114800"/>
          </a:xfrm>
        </p:spPr>
        <p:txBody>
          <a:bodyPr/>
          <a:lstStyle/>
          <a:p>
            <a:r>
              <a:rPr lang="en-US" dirty="0" smtClean="0"/>
              <a:t>Template for calculating them:</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30552742"/>
              </p:ext>
            </p:extLst>
          </p:nvPr>
        </p:nvGraphicFramePr>
        <p:xfrm>
          <a:off x="1600200" y="2819400"/>
          <a:ext cx="6248400" cy="3657600"/>
        </p:xfrm>
        <a:graphic>
          <a:graphicData uri="http://schemas.openxmlformats.org/drawingml/2006/table">
            <a:tbl>
              <a:tblPr/>
              <a:tblGrid>
                <a:gridCol w="444500"/>
                <a:gridCol w="3759200"/>
                <a:gridCol w="635000"/>
                <a:gridCol w="647700"/>
                <a:gridCol w="762000"/>
              </a:tblGrid>
              <a:tr h="361950">
                <a:tc>
                  <a:txBody>
                    <a:bodyPr/>
                    <a:lstStyle/>
                    <a:p>
                      <a:pPr algn="l" fontAlgn="b"/>
                      <a:r>
                        <a:rPr lang="en-US" sz="1100" b="1" i="0" u="none" strike="noStrike" dirty="0">
                          <a:solidFill>
                            <a:srgbClr val="000000"/>
                          </a:solidFill>
                          <a:effectLst/>
                          <a:latin typeface="Calibri"/>
                        </a:rPr>
                        <a:t>Item</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Factor</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Total amount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With factor applied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90500">
                <a:tc gridSpan="2">
                  <a:txBody>
                    <a:bodyPr/>
                    <a:lstStyle/>
                    <a:p>
                      <a:pPr algn="l" fontAlgn="b"/>
                      <a:r>
                        <a:rPr lang="en-US" sz="1100" b="0" i="0" u="none" strike="noStrike">
                          <a:solidFill>
                            <a:srgbClr val="000000"/>
                          </a:solidFill>
                          <a:effectLst/>
                          <a:latin typeface="Calibri"/>
                        </a:rPr>
                        <a:t>Secured funding:</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Level 1 assets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Level 2 assets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All other assets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2">
                  <a:txBody>
                    <a:bodyPr/>
                    <a:lstStyle/>
                    <a:p>
                      <a:pPr algn="l" fontAlgn="b"/>
                      <a:r>
                        <a:rPr lang="en-US" sz="1100" b="0" i="0" u="none" strike="noStrike">
                          <a:solidFill>
                            <a:srgbClr val="000000"/>
                          </a:solidFill>
                          <a:effectLst/>
                          <a:latin typeface="Calibri"/>
                        </a:rPr>
                        <a:t>Credit and liquidity facilities: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Available lines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2">
                  <a:txBody>
                    <a:bodyPr/>
                    <a:lstStyle/>
                    <a:p>
                      <a:pPr algn="l" fontAlgn="b"/>
                      <a:r>
                        <a:rPr lang="en-US" sz="1100" b="0" i="0" u="none" strike="noStrike">
                          <a:solidFill>
                            <a:srgbClr val="000000"/>
                          </a:solidFill>
                          <a:effectLst/>
                          <a:latin typeface="Calibri"/>
                        </a:rPr>
                        <a:t>Deposits held at other institutions: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Operational deposits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Deposits held at central institution (cooperative banking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Other:</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Retail and small business receivables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Non-financial wholesale counterparties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Financial wholesale counterparties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Net derivative receivables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l" fontAlgn="b"/>
                      <a:r>
                        <a:rPr lang="en-US" sz="1100" b="0" i="0" u="none" strike="noStrike">
                          <a:solidFill>
                            <a:srgbClr val="000000"/>
                          </a:solidFill>
                          <a:effectLst/>
                          <a:latin typeface="Calibri"/>
                        </a:rPr>
                        <a:t>Cap:</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Inflows cannot exceed 75% of outflows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0" i="0" u="none" strike="noStrike" dirty="0">
                          <a:solidFill>
                            <a:srgbClr val="000000"/>
                          </a:solidFill>
                          <a:effectLst/>
                          <a:latin typeface="Calibri"/>
                        </a:rPr>
                        <a:t>min(inflows,  75% outflows)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725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Liquidity Coverage Ratio</a:t>
            </a:r>
            <a:endParaRPr lang="en-US" dirty="0"/>
          </a:p>
        </p:txBody>
      </p:sp>
      <p:sp>
        <p:nvSpPr>
          <p:cNvPr id="4" name="Content Placeholder 2"/>
          <p:cNvSpPr>
            <a:spLocks noGrp="1"/>
          </p:cNvSpPr>
          <p:nvPr>
            <p:ph idx="1"/>
          </p:nvPr>
        </p:nvSpPr>
        <p:spPr>
          <a:xfrm>
            <a:off x="533400" y="1219200"/>
            <a:ext cx="8534400" cy="4114800"/>
          </a:xfrm>
        </p:spPr>
        <p:txBody>
          <a:bodyPr/>
          <a:lstStyle/>
          <a:p>
            <a:r>
              <a:rPr lang="en-US" sz="2000" dirty="0" smtClean="0"/>
              <a:t>From the Basel III Quantitative Impact Study (2010):</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1800" dirty="0" smtClean="0"/>
              <a:t>Average LCR was 83% for Group 1 and 98% for Group 2. 46% of all banks already met the LCR requirement (2009).  Total cumulative shortfall was </a:t>
            </a:r>
            <a:r>
              <a:rPr lang="en-US" sz="1800" dirty="0" smtClean="0">
                <a:solidFill>
                  <a:srgbClr val="FF0000"/>
                </a:solidFill>
              </a:rPr>
              <a:t>€1.73 trillion</a:t>
            </a:r>
            <a:r>
              <a:rPr lang="en-US" sz="1800" dirty="0" smtClean="0"/>
              <a:t>.  Basel III capital shortfalls, by contrast, are estimated to be €602 billion. </a:t>
            </a:r>
          </a:p>
          <a:p>
            <a:endParaRPr lang="en-US" sz="2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6" t="35941" r="26596" b="9165"/>
          <a:stretch/>
        </p:blipFill>
        <p:spPr bwMode="auto">
          <a:xfrm>
            <a:off x="1828800" y="1725037"/>
            <a:ext cx="5867400" cy="459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4542472"/>
            <a:ext cx="1371600" cy="1477328"/>
          </a:xfrm>
          <a:prstGeom prst="rect">
            <a:avLst/>
          </a:prstGeom>
          <a:noFill/>
        </p:spPr>
        <p:txBody>
          <a:bodyPr wrap="square" rtlCol="0">
            <a:spAutoFit/>
          </a:bodyPr>
          <a:lstStyle/>
          <a:p>
            <a:r>
              <a:rPr lang="en-US" sz="900" b="0" i="1" dirty="0" smtClean="0"/>
              <a:t>The study consisted of 94 Group 1 banks</a:t>
            </a:r>
            <a:r>
              <a:rPr lang="en-US" sz="900" b="0" i="1" dirty="0"/>
              <a:t> </a:t>
            </a:r>
            <a:r>
              <a:rPr lang="en-US" sz="900" b="0" i="1" dirty="0" smtClean="0"/>
              <a:t>and 169 Group 2 banks.  Group 1 banks each had in excess of €3B in Tier 1 Capital, were well diversified and internationally active.  Group 2 banks were all the others.   </a:t>
            </a:r>
            <a:endParaRPr lang="en-US" sz="900" b="0" i="1" dirty="0"/>
          </a:p>
        </p:txBody>
      </p:sp>
    </p:spTree>
    <p:extLst>
      <p:ext uri="{BB962C8B-B14F-4D97-AF65-F5344CB8AC3E}">
        <p14:creationId xmlns:p14="http://schemas.microsoft.com/office/powerpoint/2010/main" val="2974495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76200"/>
            <a:ext cx="7772400" cy="1143000"/>
          </a:xfrm>
        </p:spPr>
        <p:txBody>
          <a:bodyPr/>
          <a:lstStyle/>
          <a:p>
            <a:r>
              <a:rPr lang="en-US" dirty="0" smtClean="0"/>
              <a:t>Total Net Cash Outflows</a:t>
            </a:r>
            <a:endParaRPr lang="en-US" dirty="0"/>
          </a:p>
        </p:txBody>
      </p:sp>
      <p:sp>
        <p:nvSpPr>
          <p:cNvPr id="3" name="Content Placeholder 2"/>
          <p:cNvSpPr>
            <a:spLocks noGrp="1"/>
          </p:cNvSpPr>
          <p:nvPr>
            <p:ph idx="1"/>
          </p:nvPr>
        </p:nvSpPr>
        <p:spPr>
          <a:xfrm>
            <a:off x="685800" y="990600"/>
            <a:ext cx="7772400" cy="4114800"/>
          </a:xfrm>
        </p:spPr>
        <p:txBody>
          <a:bodyPr/>
          <a:lstStyle/>
          <a:p>
            <a:r>
              <a:rPr lang="en-US" sz="2000" dirty="0" smtClean="0"/>
              <a:t>From the Basel III Quantitative Impact Study (2010):</a:t>
            </a:r>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096" t="13552" r="19468" b="1997"/>
          <a:stretch/>
        </p:blipFill>
        <p:spPr bwMode="auto">
          <a:xfrm>
            <a:off x="1676400" y="1371600"/>
            <a:ext cx="6033444"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5228272"/>
            <a:ext cx="1371600" cy="1477328"/>
          </a:xfrm>
          <a:prstGeom prst="rect">
            <a:avLst/>
          </a:prstGeom>
          <a:noFill/>
        </p:spPr>
        <p:txBody>
          <a:bodyPr wrap="square" rtlCol="0">
            <a:spAutoFit/>
          </a:bodyPr>
          <a:lstStyle/>
          <a:p>
            <a:r>
              <a:rPr lang="en-US" sz="900" b="0" i="1" dirty="0" smtClean="0"/>
              <a:t>The study consisted of 94 Group 1 banks</a:t>
            </a:r>
            <a:r>
              <a:rPr lang="en-US" sz="900" b="0" i="1" dirty="0"/>
              <a:t> </a:t>
            </a:r>
            <a:r>
              <a:rPr lang="en-US" sz="900" b="0" i="1" dirty="0" smtClean="0"/>
              <a:t>and 169 Group 2 banks.  Group 1 banks each had in excess of €3B in Tier 1 Capital, were well diversified and internationally active.  Group 2 banks were all the others.   </a:t>
            </a:r>
            <a:endParaRPr lang="en-US" sz="900" b="0" i="1" dirty="0"/>
          </a:p>
        </p:txBody>
      </p:sp>
    </p:spTree>
    <p:extLst>
      <p:ext uri="{BB962C8B-B14F-4D97-AF65-F5344CB8AC3E}">
        <p14:creationId xmlns:p14="http://schemas.microsoft.com/office/powerpoint/2010/main" val="2046612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LCR Criticisms</a:t>
            </a:r>
            <a:endParaRPr lang="en-US" dirty="0"/>
          </a:p>
        </p:txBody>
      </p:sp>
      <p:sp>
        <p:nvSpPr>
          <p:cNvPr id="3" name="Content Placeholder 2"/>
          <p:cNvSpPr>
            <a:spLocks noGrp="1"/>
          </p:cNvSpPr>
          <p:nvPr>
            <p:ph idx="1"/>
          </p:nvPr>
        </p:nvSpPr>
        <p:spPr>
          <a:xfrm>
            <a:off x="685800" y="990600"/>
            <a:ext cx="8763000" cy="4114800"/>
          </a:xfrm>
        </p:spPr>
        <p:txBody>
          <a:bodyPr/>
          <a:lstStyle/>
          <a:p>
            <a:r>
              <a:rPr lang="en-US" dirty="0" smtClean="0"/>
              <a:t>Restrictive definition of HLA:</a:t>
            </a:r>
          </a:p>
          <a:p>
            <a:pPr lvl="1"/>
            <a:r>
              <a:rPr lang="en-US" dirty="0" smtClean="0"/>
              <a:t>Increased concentration in sources of bank liquidity</a:t>
            </a:r>
          </a:p>
          <a:p>
            <a:pPr lvl="1"/>
            <a:r>
              <a:rPr lang="en-US" dirty="0" err="1" smtClean="0"/>
              <a:t>Repriced</a:t>
            </a:r>
            <a:r>
              <a:rPr lang="en-US" dirty="0" smtClean="0"/>
              <a:t> financing for corporate, financial, and PSE commitments, including ABCP backup lines, Conduits, SIVs, interbank lines, etc.</a:t>
            </a:r>
          </a:p>
          <a:p>
            <a:pPr lvl="1"/>
            <a:r>
              <a:rPr lang="en-US" dirty="0" smtClean="0"/>
              <a:t>Crowding out of available credit to non-sovereign customers</a:t>
            </a:r>
          </a:p>
          <a:p>
            <a:pPr lvl="1"/>
            <a:r>
              <a:rPr lang="en-US" dirty="0" smtClean="0"/>
              <a:t>Narrowed investor base for bank paper</a:t>
            </a:r>
          </a:p>
          <a:p>
            <a:pPr lvl="1"/>
            <a:endParaRPr lang="en-US" dirty="0" smtClean="0"/>
          </a:p>
          <a:p>
            <a:r>
              <a:rPr lang="en-US" dirty="0" smtClean="0"/>
              <a:t>Overly conservative assumptions regarding cash outflows:</a:t>
            </a:r>
          </a:p>
          <a:p>
            <a:pPr lvl="1"/>
            <a:r>
              <a:rPr lang="en-US" dirty="0" smtClean="0"/>
              <a:t>No empirical basis for simultaneous worst case scenario across products, markets, and individual banks</a:t>
            </a:r>
          </a:p>
          <a:p>
            <a:pPr lvl="1"/>
            <a:endParaRPr lang="en-US" dirty="0" smtClean="0"/>
          </a:p>
          <a:p>
            <a:r>
              <a:rPr lang="en-US" dirty="0" smtClean="0"/>
              <a:t>Inclusion of off-balance sheet assets and commitments, including cancelable credit lines, with no netting:</a:t>
            </a:r>
          </a:p>
          <a:p>
            <a:pPr lvl="1"/>
            <a:r>
              <a:rPr lang="en-US" dirty="0" smtClean="0"/>
              <a:t>Lower bank ROE </a:t>
            </a:r>
          </a:p>
          <a:p>
            <a:pPr lvl="2"/>
            <a:r>
              <a:rPr lang="en-US" dirty="0" smtClean="0"/>
              <a:t>According to JPMorgan, global bank ROE would have fallen from 13.3% to 5.4% in 2011, had the proposal been in effect</a:t>
            </a:r>
          </a:p>
          <a:p>
            <a:pPr lvl="2"/>
            <a:r>
              <a:rPr lang="en-US" dirty="0" smtClean="0"/>
              <a:t>Harder to attract private capital to fund growth</a:t>
            </a:r>
          </a:p>
          <a:p>
            <a:pPr lvl="2"/>
            <a:endParaRPr lang="en-US" dirty="0"/>
          </a:p>
        </p:txBody>
      </p:sp>
    </p:spTree>
    <p:extLst>
      <p:ext uri="{BB962C8B-B14F-4D97-AF65-F5344CB8AC3E}">
        <p14:creationId xmlns:p14="http://schemas.microsoft.com/office/powerpoint/2010/main" val="2394551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LCR Criticisms</a:t>
            </a:r>
            <a:endParaRPr lang="en-US" dirty="0"/>
          </a:p>
        </p:txBody>
      </p:sp>
      <p:sp>
        <p:nvSpPr>
          <p:cNvPr id="3" name="Content Placeholder 2"/>
          <p:cNvSpPr>
            <a:spLocks noGrp="1"/>
          </p:cNvSpPr>
          <p:nvPr>
            <p:ph idx="1"/>
          </p:nvPr>
        </p:nvSpPr>
        <p:spPr>
          <a:xfrm>
            <a:off x="533400" y="1728787"/>
            <a:ext cx="8534400" cy="4114800"/>
          </a:xfrm>
        </p:spPr>
        <p:txBody>
          <a:bodyPr/>
          <a:lstStyle/>
          <a:p>
            <a:r>
              <a:rPr lang="en-US" sz="2000" dirty="0" smtClean="0"/>
              <a:t>Increasing LCR requires increasing HLA, or decreasing TNCO.  This is not always possible to do in isolation – changing one can affect the other</a:t>
            </a:r>
            <a:r>
              <a:rPr lang="en-US" dirty="0" smtClean="0"/>
              <a:t>: </a:t>
            </a:r>
            <a:endParaRPr lang="en-US" dirty="0"/>
          </a:p>
        </p:txBody>
      </p:sp>
      <p:grpSp>
        <p:nvGrpSpPr>
          <p:cNvPr id="50" name="Group 49"/>
          <p:cNvGrpSpPr/>
          <p:nvPr/>
        </p:nvGrpSpPr>
        <p:grpSpPr>
          <a:xfrm>
            <a:off x="1214437" y="2895600"/>
            <a:ext cx="7172325" cy="3419475"/>
            <a:chOff x="0" y="0"/>
            <a:chExt cx="7172325" cy="3419475"/>
          </a:xfrm>
        </p:grpSpPr>
        <mc:AlternateContent xmlns:mc="http://schemas.openxmlformats.org/markup-compatibility/2006" xmlns:a14="http://schemas.microsoft.com/office/drawing/2010/main">
          <mc:Choice Requires="a14">
            <p:sp>
              <p:nvSpPr>
                <p:cNvPr id="51" name="Text Box 2"/>
                <p:cNvSpPr txBox="1">
                  <a:spLocks noChangeArrowheads="1"/>
                </p:cNvSpPr>
                <p:nvPr/>
              </p:nvSpPr>
              <p:spPr bwMode="auto">
                <a:xfrm>
                  <a:off x="2819400" y="0"/>
                  <a:ext cx="140017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𝐿𝐶𝑅</m:t>
                        </m:r>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 </m:t>
                        </m:r>
                        <m:box>
                          <m:boxPr>
                            <m:ctrlP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ctrlPr>
                          </m:boxPr>
                          <m:e>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m:t>
                            </m:r>
                          </m:e>
                        </m:box>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 </m:t>
                        </m:r>
                        <m:f>
                          <m:fPr>
                            <m:ctrlP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ctrlPr>
                          </m:fPr>
                          <m:num>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𝐻𝐿𝐴</m:t>
                            </m:r>
                          </m:num>
                          <m:den>
                            <m:r>
                              <a:rPr kumimoji="0" lang="en-US" sz="1100" b="0" i="1" u="none" strike="noStrike" kern="0" cap="none" spc="0" normalizeH="0" baseline="0" noProof="0">
                                <a:ln>
                                  <a:noFill/>
                                </a:ln>
                                <a:solidFill>
                                  <a:sysClr val="windowText" lastClr="000000"/>
                                </a:solidFill>
                                <a:effectLst/>
                                <a:uLnTx/>
                                <a:uFillTx/>
                                <a:latin typeface="Cambria Math"/>
                                <a:ea typeface="Calibri"/>
                                <a:cs typeface="Times New Roman"/>
                              </a:rPr>
                              <m:t>𝑇𝑁𝐶𝑂</m:t>
                            </m:r>
                          </m:den>
                        </m:f>
                      </m:oMath>
                    </m:oMathPara>
                  </a14:m>
                  <a:endParaRPr kumimoji="0" lang="en-US"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mc:Choice>
          <mc:Fallback xmlns="">
            <p:sp>
              <p:nvSpPr>
                <p:cNvPr id="51" name="Text Box 2"/>
                <p:cNvSpPr txBox="1">
                  <a:spLocks noRot="1" noChangeAspect="1" noMove="1" noResize="1" noEditPoints="1" noAdjustHandles="1" noChangeArrowheads="1" noChangeShapeType="1" noTextEdit="1"/>
                </p:cNvSpPr>
                <p:nvPr/>
              </p:nvSpPr>
              <p:spPr bwMode="auto">
                <a:xfrm>
                  <a:off x="2819400" y="0"/>
                  <a:ext cx="1400175" cy="476250"/>
                </a:xfrm>
                <a:prstGeom prst="rect">
                  <a:avLst/>
                </a:prstGeom>
                <a:blipFill rotWithShape="1">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52" name="Text Box 2"/>
            <p:cNvSpPr txBox="1">
              <a:spLocks noChangeArrowheads="1"/>
            </p:cNvSpPr>
            <p:nvPr/>
          </p:nvSpPr>
          <p:spPr bwMode="auto">
            <a:xfrm>
              <a:off x="1200150" y="790575"/>
              <a:ext cx="140017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Purchase additional HLAs</a:t>
              </a:r>
            </a:p>
          </p:txBody>
        </p:sp>
        <p:sp>
          <p:nvSpPr>
            <p:cNvPr id="53" name="Text Box 2"/>
            <p:cNvSpPr txBox="1">
              <a:spLocks noChangeArrowheads="1"/>
            </p:cNvSpPr>
            <p:nvPr/>
          </p:nvSpPr>
          <p:spPr bwMode="auto">
            <a:xfrm>
              <a:off x="4343400" y="790575"/>
              <a:ext cx="195262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Decrease TNCO                 (modify outflows or inflows)</a:t>
              </a:r>
            </a:p>
          </p:txBody>
        </p:sp>
        <p:sp>
          <p:nvSpPr>
            <p:cNvPr id="54" name="Text Box 2"/>
            <p:cNvSpPr txBox="1">
              <a:spLocks noChangeArrowheads="1"/>
            </p:cNvSpPr>
            <p:nvPr/>
          </p:nvSpPr>
          <p:spPr bwMode="auto">
            <a:xfrm>
              <a:off x="523875" y="2181225"/>
              <a:ext cx="140017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Asset Exchange</a:t>
              </a:r>
            </a:p>
          </p:txBody>
        </p:sp>
        <p:grpSp>
          <p:nvGrpSpPr>
            <p:cNvPr id="55" name="Group 54"/>
            <p:cNvGrpSpPr/>
            <p:nvPr/>
          </p:nvGrpSpPr>
          <p:grpSpPr>
            <a:xfrm>
              <a:off x="0" y="2895600"/>
              <a:ext cx="1114425" cy="504825"/>
              <a:chOff x="0" y="0"/>
              <a:chExt cx="1114425" cy="504825"/>
            </a:xfrm>
          </p:grpSpPr>
          <p:sp>
            <p:nvSpPr>
              <p:cNvPr id="90" name="Text Box 2"/>
              <p:cNvSpPr txBox="1">
                <a:spLocks noChangeArrowheads="1"/>
              </p:cNvSpPr>
              <p:nvPr/>
            </p:nvSpPr>
            <p:spPr bwMode="auto">
              <a:xfrm>
                <a:off x="0" y="0"/>
                <a:ext cx="1114425"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 </a:t>
                </a:r>
              </a:p>
            </p:txBody>
          </p:sp>
          <p:grpSp>
            <p:nvGrpSpPr>
              <p:cNvPr id="91" name="Group 90"/>
              <p:cNvGrpSpPr/>
              <p:nvPr/>
            </p:nvGrpSpPr>
            <p:grpSpPr>
              <a:xfrm>
                <a:off x="171450" y="19050"/>
                <a:ext cx="809625" cy="476250"/>
                <a:chOff x="0" y="0"/>
                <a:chExt cx="809625" cy="476250"/>
              </a:xfrm>
            </p:grpSpPr>
            <p:cxnSp>
              <p:nvCxnSpPr>
                <p:cNvPr id="92" name="Straight Arrow Connector 91"/>
                <p:cNvCxnSpPr/>
                <p:nvPr/>
              </p:nvCxnSpPr>
              <p:spPr>
                <a:xfrm>
                  <a:off x="0" y="9525"/>
                  <a:ext cx="0" cy="21907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3" name="Straight Arrow Connector 92"/>
                <p:cNvCxnSpPr/>
                <p:nvPr/>
              </p:nvCxnSpPr>
              <p:spPr>
                <a:xfrm>
                  <a:off x="0" y="247650"/>
                  <a:ext cx="0" cy="219075"/>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94" name="Text Box 7"/>
                <p:cNvSpPr txBox="1"/>
                <p:nvPr/>
              </p:nvSpPr>
              <p:spPr>
                <a:xfrm>
                  <a:off x="57150" y="0"/>
                  <a:ext cx="752475" cy="257175"/>
                </a:xfrm>
                <a:prstGeom prst="rect">
                  <a:avLst/>
                </a:prstGeom>
                <a:no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Non-HLA</a:t>
                  </a:r>
                </a:p>
              </p:txBody>
            </p:sp>
            <p:sp>
              <p:nvSpPr>
                <p:cNvPr id="95" name="Text Box 8"/>
                <p:cNvSpPr txBox="1"/>
                <p:nvPr/>
              </p:nvSpPr>
              <p:spPr>
                <a:xfrm>
                  <a:off x="19050" y="219075"/>
                  <a:ext cx="752475" cy="257175"/>
                </a:xfrm>
                <a:prstGeom prst="rect">
                  <a:avLst/>
                </a:prstGeom>
                <a:no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HLA</a:t>
                  </a:r>
                </a:p>
              </p:txBody>
            </p:sp>
          </p:grpSp>
        </p:grpSp>
        <p:grpSp>
          <p:nvGrpSpPr>
            <p:cNvPr id="56" name="Group 55"/>
            <p:cNvGrpSpPr/>
            <p:nvPr/>
          </p:nvGrpSpPr>
          <p:grpSpPr>
            <a:xfrm>
              <a:off x="1266825" y="2895600"/>
              <a:ext cx="1162050" cy="504825"/>
              <a:chOff x="0" y="0"/>
              <a:chExt cx="1162050" cy="504825"/>
            </a:xfrm>
          </p:grpSpPr>
          <p:sp>
            <p:nvSpPr>
              <p:cNvPr id="85" name="Text Box 2"/>
              <p:cNvSpPr txBox="1">
                <a:spLocks noChangeArrowheads="1"/>
              </p:cNvSpPr>
              <p:nvPr/>
            </p:nvSpPr>
            <p:spPr bwMode="auto">
              <a:xfrm>
                <a:off x="0" y="0"/>
                <a:ext cx="1114425"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 </a:t>
                </a:r>
              </a:p>
            </p:txBody>
          </p:sp>
          <p:cxnSp>
            <p:nvCxnSpPr>
              <p:cNvPr id="86" name="Straight Arrow Connector 85"/>
              <p:cNvCxnSpPr/>
              <p:nvPr/>
            </p:nvCxnSpPr>
            <p:spPr>
              <a:xfrm>
                <a:off x="219075" y="38100"/>
                <a:ext cx="0" cy="21907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87" name="Straight Arrow Connector 86"/>
              <p:cNvCxnSpPr/>
              <p:nvPr/>
            </p:nvCxnSpPr>
            <p:spPr>
              <a:xfrm>
                <a:off x="219075" y="276225"/>
                <a:ext cx="0" cy="219075"/>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88" name="Text Box 16"/>
              <p:cNvSpPr txBox="1"/>
              <p:nvPr/>
            </p:nvSpPr>
            <p:spPr>
              <a:xfrm>
                <a:off x="276225" y="28575"/>
                <a:ext cx="885825" cy="257175"/>
              </a:xfrm>
              <a:prstGeom prst="rect">
                <a:avLst/>
              </a:prstGeom>
              <a:no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Level 2</a:t>
                </a:r>
              </a:p>
            </p:txBody>
          </p:sp>
          <p:sp>
            <p:nvSpPr>
              <p:cNvPr id="89" name="Text Box 17"/>
              <p:cNvSpPr txBox="1"/>
              <p:nvPr/>
            </p:nvSpPr>
            <p:spPr>
              <a:xfrm>
                <a:off x="276225" y="247650"/>
                <a:ext cx="742950" cy="257175"/>
              </a:xfrm>
              <a:prstGeom prst="rect">
                <a:avLst/>
              </a:prstGeom>
              <a:no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Level 1</a:t>
                </a:r>
              </a:p>
            </p:txBody>
          </p:sp>
        </p:grpSp>
        <p:sp>
          <p:nvSpPr>
            <p:cNvPr id="57" name="Text Box 2"/>
            <p:cNvSpPr txBox="1">
              <a:spLocks noChangeArrowheads="1"/>
            </p:cNvSpPr>
            <p:nvPr/>
          </p:nvSpPr>
          <p:spPr bwMode="auto">
            <a:xfrm>
              <a:off x="3705225" y="2190750"/>
              <a:ext cx="140017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Decrease existing assets</a:t>
              </a:r>
            </a:p>
          </p:txBody>
        </p:sp>
        <p:sp>
          <p:nvSpPr>
            <p:cNvPr id="58" name="Text Box 2"/>
            <p:cNvSpPr txBox="1">
              <a:spLocks noChangeArrowheads="1"/>
            </p:cNvSpPr>
            <p:nvPr/>
          </p:nvSpPr>
          <p:spPr bwMode="auto">
            <a:xfrm>
              <a:off x="3571875" y="2914650"/>
              <a:ext cx="781050"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Sell Repo </a:t>
              </a:r>
            </a:p>
          </p:txBody>
        </p:sp>
        <p:sp>
          <p:nvSpPr>
            <p:cNvPr id="59" name="Text Box 2"/>
            <p:cNvSpPr txBox="1">
              <a:spLocks noChangeArrowheads="1"/>
            </p:cNvSpPr>
            <p:nvPr/>
          </p:nvSpPr>
          <p:spPr bwMode="auto">
            <a:xfrm>
              <a:off x="4448175" y="2914650"/>
              <a:ext cx="828675"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Shorten Tenor </a:t>
              </a:r>
            </a:p>
          </p:txBody>
        </p:sp>
        <p:sp>
          <p:nvSpPr>
            <p:cNvPr id="60" name="Text Box 2"/>
            <p:cNvSpPr txBox="1">
              <a:spLocks noChangeArrowheads="1"/>
            </p:cNvSpPr>
            <p:nvPr/>
          </p:nvSpPr>
          <p:spPr bwMode="auto">
            <a:xfrm>
              <a:off x="5648325" y="2200275"/>
              <a:ext cx="1400175" cy="476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Increase existing liabilities</a:t>
              </a:r>
            </a:p>
          </p:txBody>
        </p:sp>
        <p:sp>
          <p:nvSpPr>
            <p:cNvPr id="61" name="Text Box 2"/>
            <p:cNvSpPr txBox="1">
              <a:spLocks noChangeArrowheads="1"/>
            </p:cNvSpPr>
            <p:nvPr/>
          </p:nvSpPr>
          <p:spPr bwMode="auto">
            <a:xfrm>
              <a:off x="5514975" y="2914650"/>
              <a:ext cx="781050"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Grow Liabilities </a:t>
              </a:r>
            </a:p>
          </p:txBody>
        </p:sp>
        <p:sp>
          <p:nvSpPr>
            <p:cNvPr id="62" name="Text Box 2"/>
            <p:cNvSpPr txBox="1">
              <a:spLocks noChangeArrowheads="1"/>
            </p:cNvSpPr>
            <p:nvPr/>
          </p:nvSpPr>
          <p:spPr bwMode="auto">
            <a:xfrm>
              <a:off x="6391275" y="2914650"/>
              <a:ext cx="781050"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Extend Tenor </a:t>
              </a:r>
            </a:p>
          </p:txBody>
        </p:sp>
        <p:sp>
          <p:nvSpPr>
            <p:cNvPr id="63" name="Text Box 2"/>
            <p:cNvSpPr txBox="1">
              <a:spLocks noChangeArrowheads="1"/>
            </p:cNvSpPr>
            <p:nvPr/>
          </p:nvSpPr>
          <p:spPr bwMode="auto">
            <a:xfrm>
              <a:off x="2333625" y="2181225"/>
              <a:ext cx="1190625" cy="476250"/>
            </a:xfrm>
            <a:prstGeom prst="rect">
              <a:avLst/>
            </a:prstGeom>
            <a:solidFill>
              <a:sysClr val="window" lastClr="FFFFFF">
                <a:lumMod val="85000"/>
              </a:sysClr>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Possible decrease of HLAs </a:t>
              </a:r>
            </a:p>
          </p:txBody>
        </p:sp>
        <p:sp>
          <p:nvSpPr>
            <p:cNvPr id="64" name="Text Box 2"/>
            <p:cNvSpPr txBox="1">
              <a:spLocks noChangeArrowheads="1"/>
            </p:cNvSpPr>
            <p:nvPr/>
          </p:nvSpPr>
          <p:spPr bwMode="auto">
            <a:xfrm>
              <a:off x="2867025" y="1447800"/>
              <a:ext cx="1190625" cy="476250"/>
            </a:xfrm>
            <a:prstGeom prst="rect">
              <a:avLst/>
            </a:prstGeom>
            <a:solidFill>
              <a:sysClr val="window" lastClr="FFFFFF">
                <a:lumMod val="85000"/>
              </a:sysClr>
            </a:solidFill>
            <a:ln w="9525">
              <a:solidFill>
                <a:srgbClr val="000000"/>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Refinancing of purchased HLAs </a:t>
              </a:r>
            </a:p>
          </p:txBody>
        </p:sp>
        <p:cxnSp>
          <p:nvCxnSpPr>
            <p:cNvPr id="65" name="Straight Connector 64"/>
            <p:cNvCxnSpPr/>
            <p:nvPr/>
          </p:nvCxnSpPr>
          <p:spPr>
            <a:xfrm flipH="1">
              <a:off x="2000250" y="238125"/>
              <a:ext cx="819150" cy="0"/>
            </a:xfrm>
            <a:prstGeom prst="line">
              <a:avLst/>
            </a:prstGeom>
            <a:noFill/>
            <a:ln w="9525" cap="flat" cmpd="sng" algn="ctr">
              <a:solidFill>
                <a:srgbClr val="4F81BD">
                  <a:shade val="95000"/>
                  <a:satMod val="105000"/>
                </a:srgbClr>
              </a:solidFill>
              <a:prstDash val="solid"/>
            </a:ln>
            <a:effectLst/>
          </p:spPr>
        </p:cxnSp>
        <p:cxnSp>
          <p:nvCxnSpPr>
            <p:cNvPr id="66" name="Straight Arrow Connector 65"/>
            <p:cNvCxnSpPr/>
            <p:nvPr/>
          </p:nvCxnSpPr>
          <p:spPr>
            <a:xfrm>
              <a:off x="2000250" y="238125"/>
              <a:ext cx="0" cy="552450"/>
            </a:xfrm>
            <a:prstGeom prst="straightConnector1">
              <a:avLst/>
            </a:prstGeom>
            <a:noFill/>
            <a:ln w="9525" cap="flat" cmpd="sng" algn="ctr">
              <a:solidFill>
                <a:srgbClr val="4F81BD">
                  <a:shade val="95000"/>
                  <a:satMod val="105000"/>
                </a:srgbClr>
              </a:solidFill>
              <a:prstDash val="solid"/>
              <a:tailEnd type="arrow"/>
            </a:ln>
            <a:effectLst/>
          </p:spPr>
        </p:cxnSp>
        <p:cxnSp>
          <p:nvCxnSpPr>
            <p:cNvPr id="67" name="Straight Connector 66"/>
            <p:cNvCxnSpPr/>
            <p:nvPr/>
          </p:nvCxnSpPr>
          <p:spPr>
            <a:xfrm flipH="1">
              <a:off x="4219575" y="228600"/>
              <a:ext cx="819150" cy="0"/>
            </a:xfrm>
            <a:prstGeom prst="line">
              <a:avLst/>
            </a:prstGeom>
            <a:noFill/>
            <a:ln w="9525" cap="flat" cmpd="sng" algn="ctr">
              <a:solidFill>
                <a:srgbClr val="4F81BD">
                  <a:shade val="95000"/>
                  <a:satMod val="105000"/>
                </a:srgbClr>
              </a:solidFill>
              <a:prstDash val="solid"/>
            </a:ln>
            <a:effectLst/>
          </p:spPr>
        </p:cxnSp>
        <p:cxnSp>
          <p:nvCxnSpPr>
            <p:cNvPr id="68" name="Straight Arrow Connector 67"/>
            <p:cNvCxnSpPr/>
            <p:nvPr/>
          </p:nvCxnSpPr>
          <p:spPr>
            <a:xfrm>
              <a:off x="5038725" y="238125"/>
              <a:ext cx="0" cy="552450"/>
            </a:xfrm>
            <a:prstGeom prst="straightConnector1">
              <a:avLst/>
            </a:prstGeom>
            <a:noFill/>
            <a:ln w="9525" cap="flat" cmpd="sng" algn="ctr">
              <a:solidFill>
                <a:srgbClr val="4F81BD">
                  <a:shade val="95000"/>
                  <a:satMod val="105000"/>
                </a:srgbClr>
              </a:solidFill>
              <a:prstDash val="solid"/>
              <a:tailEnd type="arrow"/>
            </a:ln>
            <a:effectLst/>
          </p:spPr>
        </p:cxnSp>
        <p:cxnSp>
          <p:nvCxnSpPr>
            <p:cNvPr id="69" name="Straight Arrow Connector 68"/>
            <p:cNvCxnSpPr/>
            <p:nvPr/>
          </p:nvCxnSpPr>
          <p:spPr>
            <a:xfrm>
              <a:off x="647700" y="2657475"/>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70" name="Straight Arrow Connector 69"/>
            <p:cNvCxnSpPr/>
            <p:nvPr/>
          </p:nvCxnSpPr>
          <p:spPr>
            <a:xfrm>
              <a:off x="1600200" y="2657475"/>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71" name="Straight Arrow Connector 70"/>
            <p:cNvCxnSpPr/>
            <p:nvPr/>
          </p:nvCxnSpPr>
          <p:spPr>
            <a:xfrm>
              <a:off x="1333500" y="1266825"/>
              <a:ext cx="0" cy="933450"/>
            </a:xfrm>
            <a:prstGeom prst="straightConnector1">
              <a:avLst/>
            </a:prstGeom>
            <a:noFill/>
            <a:ln w="9525" cap="flat" cmpd="sng" algn="ctr">
              <a:solidFill>
                <a:srgbClr val="4F81BD">
                  <a:shade val="95000"/>
                  <a:satMod val="105000"/>
                </a:srgbClr>
              </a:solidFill>
              <a:prstDash val="solid"/>
              <a:tailEnd type="arrow"/>
            </a:ln>
            <a:effectLst/>
          </p:spPr>
        </p:cxnSp>
        <p:cxnSp>
          <p:nvCxnSpPr>
            <p:cNvPr id="72" name="Straight Arrow Connector 71"/>
            <p:cNvCxnSpPr/>
            <p:nvPr/>
          </p:nvCxnSpPr>
          <p:spPr>
            <a:xfrm>
              <a:off x="2333625" y="1266825"/>
              <a:ext cx="0" cy="400050"/>
            </a:xfrm>
            <a:prstGeom prst="straightConnector1">
              <a:avLst/>
            </a:prstGeom>
            <a:noFill/>
            <a:ln w="9525" cap="flat" cmpd="sng" algn="ctr">
              <a:solidFill>
                <a:srgbClr val="FF0000"/>
              </a:solidFill>
              <a:prstDash val="solid"/>
              <a:tailEnd type="none"/>
            </a:ln>
            <a:effectLst/>
          </p:spPr>
        </p:cxnSp>
        <p:cxnSp>
          <p:nvCxnSpPr>
            <p:cNvPr id="73" name="Straight Arrow Connector 72"/>
            <p:cNvCxnSpPr/>
            <p:nvPr/>
          </p:nvCxnSpPr>
          <p:spPr>
            <a:xfrm>
              <a:off x="2333625" y="1676400"/>
              <a:ext cx="532765" cy="0"/>
            </a:xfrm>
            <a:prstGeom prst="straightConnector1">
              <a:avLst/>
            </a:prstGeom>
            <a:noFill/>
            <a:ln w="9525" cap="flat" cmpd="sng" algn="ctr">
              <a:solidFill>
                <a:srgbClr val="FF0000"/>
              </a:solidFill>
              <a:prstDash val="solid"/>
              <a:tailEnd type="arrow"/>
            </a:ln>
            <a:effectLst/>
          </p:spPr>
        </p:cxnSp>
        <p:cxnSp>
          <p:nvCxnSpPr>
            <p:cNvPr id="74" name="Straight Arrow Connector 73"/>
            <p:cNvCxnSpPr/>
            <p:nvPr/>
          </p:nvCxnSpPr>
          <p:spPr>
            <a:xfrm>
              <a:off x="4867275" y="1266825"/>
              <a:ext cx="0" cy="923925"/>
            </a:xfrm>
            <a:prstGeom prst="straightConnector1">
              <a:avLst/>
            </a:prstGeom>
            <a:noFill/>
            <a:ln w="9525" cap="flat" cmpd="sng" algn="ctr">
              <a:solidFill>
                <a:srgbClr val="4F81BD">
                  <a:shade val="95000"/>
                  <a:satMod val="105000"/>
                </a:srgbClr>
              </a:solidFill>
              <a:prstDash val="solid"/>
              <a:tailEnd type="arrow"/>
            </a:ln>
            <a:effectLst/>
          </p:spPr>
        </p:cxnSp>
        <p:cxnSp>
          <p:nvCxnSpPr>
            <p:cNvPr id="75" name="Straight Arrow Connector 74"/>
            <p:cNvCxnSpPr/>
            <p:nvPr/>
          </p:nvCxnSpPr>
          <p:spPr>
            <a:xfrm>
              <a:off x="6029325" y="1266825"/>
              <a:ext cx="0" cy="923925"/>
            </a:xfrm>
            <a:prstGeom prst="straightConnector1">
              <a:avLst/>
            </a:prstGeom>
            <a:noFill/>
            <a:ln w="9525" cap="flat" cmpd="sng" algn="ctr">
              <a:solidFill>
                <a:srgbClr val="4F81BD">
                  <a:shade val="95000"/>
                  <a:satMod val="105000"/>
                </a:srgbClr>
              </a:solidFill>
              <a:prstDash val="solid"/>
              <a:tailEnd type="arrow"/>
            </a:ln>
            <a:effectLst/>
          </p:spPr>
        </p:cxnSp>
        <p:cxnSp>
          <p:nvCxnSpPr>
            <p:cNvPr id="76" name="Straight Arrow Connector 75"/>
            <p:cNvCxnSpPr/>
            <p:nvPr/>
          </p:nvCxnSpPr>
          <p:spPr>
            <a:xfrm>
              <a:off x="3971925" y="2676525"/>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77" name="Straight Arrow Connector 76"/>
            <p:cNvCxnSpPr/>
            <p:nvPr/>
          </p:nvCxnSpPr>
          <p:spPr>
            <a:xfrm>
              <a:off x="4876800" y="2676525"/>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78" name="Straight Arrow Connector 77"/>
            <p:cNvCxnSpPr/>
            <p:nvPr/>
          </p:nvCxnSpPr>
          <p:spPr>
            <a:xfrm>
              <a:off x="6019800" y="2686050"/>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79" name="Straight Arrow Connector 78"/>
            <p:cNvCxnSpPr/>
            <p:nvPr/>
          </p:nvCxnSpPr>
          <p:spPr>
            <a:xfrm>
              <a:off x="6743700" y="2676525"/>
              <a:ext cx="0" cy="238125"/>
            </a:xfrm>
            <a:prstGeom prst="straightConnector1">
              <a:avLst/>
            </a:prstGeom>
            <a:noFill/>
            <a:ln w="9525" cap="flat" cmpd="sng" algn="ctr">
              <a:solidFill>
                <a:srgbClr val="4F81BD">
                  <a:shade val="95000"/>
                  <a:satMod val="105000"/>
                </a:srgbClr>
              </a:solidFill>
              <a:prstDash val="solid"/>
              <a:tailEnd type="arrow"/>
            </a:ln>
            <a:effectLst/>
          </p:spPr>
        </p:cxnSp>
        <p:cxnSp>
          <p:nvCxnSpPr>
            <p:cNvPr id="80" name="Straight Arrow Connector 79"/>
            <p:cNvCxnSpPr/>
            <p:nvPr/>
          </p:nvCxnSpPr>
          <p:spPr>
            <a:xfrm flipH="1">
              <a:off x="3524250" y="2419350"/>
              <a:ext cx="180975" cy="0"/>
            </a:xfrm>
            <a:prstGeom prst="straightConnector1">
              <a:avLst/>
            </a:prstGeom>
            <a:noFill/>
            <a:ln w="9525" cap="flat" cmpd="sng" algn="ctr">
              <a:solidFill>
                <a:srgbClr val="FF0000"/>
              </a:solidFill>
              <a:prstDash val="solid"/>
              <a:tailEnd type="arrow"/>
            </a:ln>
            <a:effectLst/>
          </p:spPr>
        </p:cxnSp>
        <p:cxnSp>
          <p:nvCxnSpPr>
            <p:cNvPr id="81" name="Straight Arrow Connector 80"/>
            <p:cNvCxnSpPr/>
            <p:nvPr/>
          </p:nvCxnSpPr>
          <p:spPr>
            <a:xfrm flipH="1">
              <a:off x="2181225" y="2419350"/>
              <a:ext cx="152400" cy="0"/>
            </a:xfrm>
            <a:prstGeom prst="straightConnector1">
              <a:avLst/>
            </a:prstGeom>
            <a:noFill/>
            <a:ln w="9525" cap="flat" cmpd="sng" algn="ctr">
              <a:solidFill>
                <a:srgbClr val="FF0000"/>
              </a:solidFill>
              <a:prstDash val="solid"/>
              <a:tailEnd type="none"/>
            </a:ln>
            <a:effectLst/>
          </p:spPr>
        </p:cxnSp>
        <p:cxnSp>
          <p:nvCxnSpPr>
            <p:cNvPr id="82" name="Straight Arrow Connector 81"/>
            <p:cNvCxnSpPr/>
            <p:nvPr/>
          </p:nvCxnSpPr>
          <p:spPr>
            <a:xfrm flipH="1" flipV="1">
              <a:off x="2181225" y="1266825"/>
              <a:ext cx="1" cy="1152526"/>
            </a:xfrm>
            <a:prstGeom prst="straightConnector1">
              <a:avLst/>
            </a:prstGeom>
            <a:noFill/>
            <a:ln w="9525" cap="flat" cmpd="sng" algn="ctr">
              <a:solidFill>
                <a:srgbClr val="FF0000"/>
              </a:solidFill>
              <a:prstDash val="solid"/>
              <a:tailEnd type="arrow"/>
            </a:ln>
            <a:effectLst/>
          </p:spPr>
        </p:cxnSp>
        <p:cxnSp>
          <p:nvCxnSpPr>
            <p:cNvPr id="83" name="Straight Arrow Connector 82"/>
            <p:cNvCxnSpPr/>
            <p:nvPr/>
          </p:nvCxnSpPr>
          <p:spPr>
            <a:xfrm>
              <a:off x="4057650" y="1676400"/>
              <a:ext cx="466090" cy="0"/>
            </a:xfrm>
            <a:prstGeom prst="straightConnector1">
              <a:avLst/>
            </a:prstGeom>
            <a:noFill/>
            <a:ln w="9525" cap="flat" cmpd="sng" algn="ctr">
              <a:solidFill>
                <a:srgbClr val="FF0000"/>
              </a:solidFill>
              <a:prstDash val="solid"/>
              <a:tailEnd type="none"/>
            </a:ln>
            <a:effectLst/>
          </p:spPr>
        </p:cxnSp>
        <p:cxnSp>
          <p:nvCxnSpPr>
            <p:cNvPr id="84" name="Straight Arrow Connector 83"/>
            <p:cNvCxnSpPr/>
            <p:nvPr/>
          </p:nvCxnSpPr>
          <p:spPr>
            <a:xfrm flipV="1">
              <a:off x="4524375" y="1266825"/>
              <a:ext cx="0" cy="409575"/>
            </a:xfrm>
            <a:prstGeom prst="straightConnector1">
              <a:avLst/>
            </a:prstGeom>
            <a:noFill/>
            <a:ln w="9525" cap="flat" cmpd="sng" algn="ctr">
              <a:solidFill>
                <a:srgbClr val="FF0000"/>
              </a:solidFill>
              <a:prstDash val="solid"/>
              <a:tailEnd type="arrow"/>
            </a:ln>
            <a:effectLst/>
          </p:spPr>
        </p:cxnSp>
      </p:grpSp>
    </p:spTree>
    <p:extLst>
      <p:ext uri="{BB962C8B-B14F-4D97-AF65-F5344CB8AC3E}">
        <p14:creationId xmlns:p14="http://schemas.microsoft.com/office/powerpoint/2010/main" val="204238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LCR Criticisms</a:t>
            </a:r>
            <a:endParaRPr lang="en-US" dirty="0"/>
          </a:p>
        </p:txBody>
      </p:sp>
      <p:sp>
        <p:nvSpPr>
          <p:cNvPr id="3" name="Content Placeholder 2"/>
          <p:cNvSpPr>
            <a:spLocks noGrp="1"/>
          </p:cNvSpPr>
          <p:nvPr>
            <p:ph idx="1"/>
          </p:nvPr>
        </p:nvSpPr>
        <p:spPr>
          <a:xfrm>
            <a:off x="685800" y="1219200"/>
            <a:ext cx="8458200" cy="4114800"/>
          </a:xfrm>
        </p:spPr>
        <p:txBody>
          <a:bodyPr/>
          <a:lstStyle/>
          <a:p>
            <a:r>
              <a:rPr lang="en-US" sz="2000" dirty="0" smtClean="0"/>
              <a:t>If the financing of an HLA is required in the next 30 days, then at best the improvement in the LCR nets out to 0.  It might even be negative:</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Lower rated banks – the ones most likely to game the results – are incentivized to use the lowest quality HLA possible:</a:t>
            </a:r>
          </a:p>
          <a:p>
            <a:pPr lvl="1"/>
            <a:r>
              <a:rPr lang="en-US" sz="1400" dirty="0" smtClean="0"/>
              <a:t>Example AA bank with a funding rate of (swaps + 150 bps)</a:t>
            </a:r>
          </a:p>
          <a:p>
            <a:pPr lvl="2"/>
            <a:r>
              <a:rPr lang="en-US" sz="1600" dirty="0" smtClean="0"/>
              <a:t>German Bunds might yield (swaps - 25 bps)  </a:t>
            </a:r>
          </a:p>
          <a:p>
            <a:pPr lvl="3"/>
            <a:r>
              <a:rPr lang="en-US" sz="1200" dirty="0" smtClean="0">
                <a:sym typeface="Wingdings" pitchFamily="2" charset="2"/>
              </a:rPr>
              <a:t>HLA with Bunds will yield a loss to the bank of (swaps – 175 bps)</a:t>
            </a:r>
          </a:p>
          <a:p>
            <a:pPr lvl="2"/>
            <a:r>
              <a:rPr lang="en-US" sz="1600" dirty="0" smtClean="0">
                <a:sym typeface="Wingdings" pitchFamily="2" charset="2"/>
              </a:rPr>
              <a:t>Spanish Debt might yield (swaps + 200 bps)</a:t>
            </a:r>
          </a:p>
          <a:p>
            <a:pPr lvl="3"/>
            <a:r>
              <a:rPr lang="en-US" sz="1200" dirty="0" smtClean="0">
                <a:sym typeface="Wingdings" pitchFamily="2" charset="2"/>
              </a:rPr>
              <a:t>HLA with Spanish Debt might yield earnings of (swaps + 50 bps)</a:t>
            </a:r>
          </a:p>
          <a:p>
            <a:pPr lvl="1"/>
            <a:endParaRPr lang="en-US" sz="1400" dirty="0" smtClean="0">
              <a:sym typeface="Wingdings" pitchFamily="2" charset="2"/>
            </a:endParaRPr>
          </a:p>
          <a:p>
            <a:pPr lvl="1"/>
            <a:r>
              <a:rPr lang="en-US" sz="1400" dirty="0" smtClean="0">
                <a:sym typeface="Wingdings" pitchFamily="2" charset="2"/>
              </a:rPr>
              <a:t>Temptation will be to use Spanish Debt for HLA assets.  But will Spanish Debt really be as liquid as German Bunds in times of stress?</a:t>
            </a:r>
            <a:endParaRPr lang="en-US" sz="1400" dirty="0"/>
          </a:p>
          <a:p>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3115677670"/>
              </p:ext>
            </p:extLst>
          </p:nvPr>
        </p:nvGraphicFramePr>
        <p:xfrm>
          <a:off x="914400" y="2086704"/>
          <a:ext cx="7772401" cy="1494696"/>
        </p:xfrm>
        <a:graphic>
          <a:graphicData uri="http://schemas.openxmlformats.org/drawingml/2006/table">
            <a:tbl>
              <a:tblPr/>
              <a:tblGrid>
                <a:gridCol w="598597"/>
                <a:gridCol w="533125"/>
                <a:gridCol w="336711"/>
                <a:gridCol w="374122"/>
                <a:gridCol w="402182"/>
                <a:gridCol w="533125"/>
                <a:gridCol w="848011"/>
                <a:gridCol w="598597"/>
                <a:gridCol w="598597"/>
                <a:gridCol w="533125"/>
                <a:gridCol w="336711"/>
                <a:gridCol w="374122"/>
                <a:gridCol w="402182"/>
                <a:gridCol w="467653"/>
                <a:gridCol w="835541"/>
              </a:tblGrid>
              <a:tr h="186837">
                <a:tc gridSpan="6">
                  <a:txBody>
                    <a:bodyPr/>
                    <a:lstStyle/>
                    <a:p>
                      <a:pPr algn="l" fontAlgn="b"/>
                      <a:r>
                        <a:rPr lang="en-US" sz="1100" b="0" i="0" u="none" strike="noStrike" dirty="0">
                          <a:solidFill>
                            <a:srgbClr val="000000"/>
                          </a:solidFill>
                          <a:effectLst/>
                          <a:latin typeface="Calibri"/>
                        </a:rPr>
                        <a:t>Scenario 1: Purchasing an HLA Level 1 Asset</a:t>
                      </a:r>
                    </a:p>
                  </a:txBody>
                  <a:tcPr marL="9342" marR="9342" marT="9342"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342" marR="9342" marT="9342"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9342" marR="9342" marT="9342" marB="0" anchor="b">
                    <a:lnL>
                      <a:noFill/>
                    </a:lnL>
                    <a:lnR>
                      <a:noFill/>
                    </a:lnR>
                    <a:lnT>
                      <a:noFill/>
                    </a:lnT>
                    <a:lnB>
                      <a:noFill/>
                    </a:lnB>
                  </a:tcPr>
                </a:tc>
                <a:tc gridSpan="6">
                  <a:txBody>
                    <a:bodyPr/>
                    <a:lstStyle/>
                    <a:p>
                      <a:pPr algn="l" fontAlgn="b"/>
                      <a:r>
                        <a:rPr lang="en-US" sz="1100" b="0" i="0" u="none" strike="noStrike">
                          <a:solidFill>
                            <a:srgbClr val="000000"/>
                          </a:solidFill>
                          <a:effectLst/>
                          <a:latin typeface="Calibri"/>
                        </a:rPr>
                        <a:t>Scenario 2: Purchasing an HLA Level 2 Asset</a:t>
                      </a:r>
                    </a:p>
                  </a:txBody>
                  <a:tcPr marL="9342" marR="9342" marT="9342"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342" marR="9342" marT="9342" marB="0" anchor="b">
                    <a:lnL>
                      <a:noFill/>
                    </a:lnL>
                    <a:lnR>
                      <a:noFill/>
                    </a:lnR>
                    <a:lnT>
                      <a:noFill/>
                    </a:lnT>
                    <a:lnB>
                      <a:noFill/>
                    </a:lnB>
                  </a:tcPr>
                </a:tc>
              </a:tr>
              <a:tr h="186837">
                <a:tc>
                  <a:txBody>
                    <a:bodyPr/>
                    <a:lstStyle/>
                    <a:p>
                      <a:pPr algn="l" fontAlgn="b"/>
                      <a:r>
                        <a:rPr lang="en-US" sz="1100" b="1" i="0" u="none" strike="noStrike">
                          <a:solidFill>
                            <a:srgbClr val="000000"/>
                          </a:solidFill>
                          <a:effectLst/>
                          <a:latin typeface="Calibri"/>
                        </a:rPr>
                        <a:t> </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Existing</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New</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Level</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Value</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Total</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Improvement</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1100" b="0" i="0" u="none" strike="noStrike">
                        <a:solidFill>
                          <a:srgbClr val="000000"/>
                        </a:solidFill>
                        <a:effectLst/>
                        <a:latin typeface="Calibri"/>
                      </a:endParaRPr>
                    </a:p>
                  </a:txBody>
                  <a:tcPr marL="9342" marR="9342" marT="9342" marB="0" anchor="b">
                    <a:lnL>
                      <a:noFill/>
                    </a:lnL>
                    <a:lnR>
                      <a:noFill/>
                    </a:lnR>
                    <a:lnT>
                      <a:noFill/>
                    </a:lnT>
                    <a:lnB>
                      <a:noFill/>
                    </a:lnB>
                  </a:tcPr>
                </a:tc>
                <a:tc>
                  <a:txBody>
                    <a:bodyPr/>
                    <a:lstStyle/>
                    <a:p>
                      <a:pPr algn="l" fontAlgn="b"/>
                      <a:r>
                        <a:rPr lang="en-US" sz="1100" b="1" i="0" u="none" strike="noStrike">
                          <a:solidFill>
                            <a:srgbClr val="000000"/>
                          </a:solidFill>
                          <a:effectLst/>
                          <a:latin typeface="Calibri"/>
                        </a:rPr>
                        <a:t> </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Existing</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New</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Level</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Value</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Total</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a:rPr>
                        <a:t>Improvement</a:t>
                      </a:r>
                    </a:p>
                  </a:txBody>
                  <a:tcPr marL="9342" marR="9342" marT="9342" marB="0" anchor="b">
                    <a:lnL>
                      <a:noFill/>
                    </a:lnL>
                    <a:lnR>
                      <a:noFill/>
                    </a:lnR>
                    <a:lnT>
                      <a:noFill/>
                    </a:lnT>
                    <a:lnB w="6350" cap="flat" cmpd="sng" algn="ctr">
                      <a:solidFill>
                        <a:srgbClr val="000000"/>
                      </a:solidFill>
                      <a:prstDash val="solid"/>
                      <a:round/>
                      <a:headEnd type="none" w="med" len="med"/>
                      <a:tailEnd type="none" w="med" len="med"/>
                    </a:lnB>
                    <a:solidFill>
                      <a:srgbClr val="DCE6F1"/>
                    </a:solidFill>
                  </a:tcPr>
                </a:tc>
              </a:tr>
              <a:tr h="186837">
                <a:tc>
                  <a:txBody>
                    <a:bodyPr/>
                    <a:lstStyle/>
                    <a:p>
                      <a:pPr algn="l" fontAlgn="b"/>
                      <a:r>
                        <a:rPr lang="en-US" sz="1100" b="0" i="0" u="none" strike="noStrike">
                          <a:solidFill>
                            <a:srgbClr val="000000"/>
                          </a:solidFill>
                          <a:effectLst/>
                          <a:latin typeface="Calibri"/>
                        </a:rPr>
                        <a:t>LCR</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LCR</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97.50%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-2.50%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37">
                <a:tc>
                  <a:txBody>
                    <a:bodyPr/>
                    <a:lstStyle/>
                    <a:p>
                      <a:pPr algn="l" fontAlgn="b"/>
                      <a:r>
                        <a:rPr lang="en-US" sz="1100" b="0" i="0" u="none" strike="noStrike" dirty="0">
                          <a:solidFill>
                            <a:srgbClr val="000000"/>
                          </a:solidFill>
                          <a:effectLst/>
                          <a:latin typeface="Calibri"/>
                        </a:rPr>
                        <a:t>HLA</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HLA</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37">
                <a:tc>
                  <a:txBody>
                    <a:bodyPr/>
                    <a:lstStyle/>
                    <a:p>
                      <a:pPr algn="l" fontAlgn="b"/>
                      <a:r>
                        <a:rPr lang="en-US" sz="1100" b="0" i="0" u="none" strike="noStrike">
                          <a:solidFill>
                            <a:srgbClr val="000000"/>
                          </a:solidFill>
                          <a:effectLst/>
                          <a:latin typeface="Calibri"/>
                        </a:rPr>
                        <a:t>TNCO</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TNCO</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37">
                <a:tc>
                  <a:txBody>
                    <a:bodyPr/>
                    <a:lstStyle/>
                    <a:p>
                      <a:pPr algn="l" fontAlgn="b"/>
                      <a:r>
                        <a:rPr lang="en-US" sz="1100" b="0" i="0" u="none" strike="noStrike">
                          <a:solidFill>
                            <a:srgbClr val="000000"/>
                          </a:solidFill>
                          <a:effectLst/>
                          <a:latin typeface="Calibri"/>
                        </a:rPr>
                        <a:t>Outflows</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Outflows</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37">
                <a:tc>
                  <a:txBody>
                    <a:bodyPr/>
                    <a:lstStyle/>
                    <a:p>
                      <a:pPr algn="l" fontAlgn="b"/>
                      <a:r>
                        <a:rPr lang="en-US" sz="1100" b="0" i="0" u="none" strike="noStrike">
                          <a:solidFill>
                            <a:srgbClr val="000000"/>
                          </a:solidFill>
                          <a:effectLst/>
                          <a:latin typeface="Calibri"/>
                        </a:rPr>
                        <a:t>Inflows</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Inflows</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37">
                <a:tc>
                  <a:txBody>
                    <a:bodyPr/>
                    <a:lstStyle/>
                    <a:p>
                      <a:pPr algn="l" fontAlgn="b"/>
                      <a:r>
                        <a:rPr lang="en-US" sz="1100" b="0" i="0" u="none" strike="noStrike">
                          <a:solidFill>
                            <a:srgbClr val="000000"/>
                          </a:solidFill>
                          <a:effectLst/>
                          <a:latin typeface="Calibri"/>
                        </a:rPr>
                        <a:t>Mod in</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Mod in</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342" marR="9342" marT="9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20140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1143000"/>
          </a:xfrm>
        </p:spPr>
        <p:txBody>
          <a:bodyPr/>
          <a:lstStyle/>
          <a:p>
            <a:r>
              <a:rPr lang="en-US" dirty="0" smtClean="0"/>
              <a:t>Basel III</a:t>
            </a:r>
            <a:br>
              <a:rPr lang="en-US" dirty="0" smtClean="0"/>
            </a:br>
            <a:r>
              <a:rPr lang="en-US" dirty="0" smtClean="0"/>
              <a:t>Net Stable Funding Ratio (NSFR)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447800"/>
                <a:ext cx="8534400" cy="4419600"/>
              </a:xfrm>
            </p:spPr>
            <p:txBody>
              <a:bodyPr/>
              <a:lstStyle/>
              <a:p>
                <a:r>
                  <a:rPr lang="en-US" dirty="0" smtClean="0"/>
                  <a:t>Will go into effect January 1</a:t>
                </a:r>
                <a:r>
                  <a:rPr lang="en-US" baseline="30000" dirty="0" smtClean="0"/>
                  <a:t>st</a:t>
                </a:r>
                <a:r>
                  <a:rPr lang="en-US" dirty="0" smtClean="0"/>
                  <a:t>, 2018</a:t>
                </a:r>
              </a:p>
              <a:p>
                <a:pPr marL="0" indent="0">
                  <a:buNone/>
                </a:pPr>
                <a:endParaRPr lang="en-US" dirty="0" smtClean="0"/>
              </a:p>
              <a:p>
                <a:r>
                  <a:rPr lang="en-US" dirty="0" smtClean="0"/>
                  <a:t>Longer-term ratio than LCR – NSFR applies for a year:</a:t>
                </a:r>
              </a:p>
              <a:p>
                <a:pPr lvl="1"/>
                <a:r>
                  <a:rPr lang="en-US" dirty="0" smtClean="0"/>
                  <a:t>Promotes more medium and long-term funding for assets, with at least a minimum amount of stable liabilities with respect to liquidity risk</a:t>
                </a:r>
              </a:p>
              <a:p>
                <a:pPr lvl="1"/>
                <a:r>
                  <a:rPr lang="en-US" dirty="0" smtClean="0"/>
                  <a:t>Restricts portion of less liquid assets that cannot be used as collateral for repos and thus fund themselves </a:t>
                </a:r>
              </a:p>
              <a:p>
                <a:pPr lvl="1"/>
                <a:r>
                  <a:rPr lang="en-US" dirty="0" smtClean="0"/>
                  <a:t>Used to keep institutions from gaming the LCR by funding assets just outside the 30-day window</a:t>
                </a:r>
              </a:p>
              <a:p>
                <a:endParaRPr lang="en-US" dirty="0"/>
              </a:p>
              <a:p>
                <a:r>
                  <a:rPr lang="en-US" dirty="0" smtClean="0"/>
                  <a:t>The ratio of available stable funding (ASF) to required stable funding (RSF) must be greater than 100%:</a:t>
                </a:r>
              </a:p>
              <a:p>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𝑁𝑆𝐹𝑅</m:t>
                      </m:r>
                      <m:r>
                        <a:rPr lang="en-US" sz="1800" i="1">
                          <a:latin typeface="Cambria Math"/>
                        </a:rPr>
                        <m:t> </m:t>
                      </m:r>
                      <m:box>
                        <m:boxPr>
                          <m:ctrlPr>
                            <a:rPr lang="en-US" sz="1800" i="1">
                              <a:latin typeface="Cambria Math"/>
                            </a:rPr>
                          </m:ctrlPr>
                        </m:boxPr>
                        <m:e>
                          <m:r>
                            <a:rPr lang="en-US" sz="1800" i="1">
                              <a:latin typeface="Cambria Math"/>
                            </a:rPr>
                            <m:t>∶=</m:t>
                          </m:r>
                        </m:e>
                      </m:box>
                      <m:r>
                        <a:rPr lang="en-US" sz="1800" i="1">
                          <a:latin typeface="Cambria Math"/>
                        </a:rPr>
                        <m:t> </m:t>
                      </m:r>
                      <m:f>
                        <m:fPr>
                          <m:ctrlPr>
                            <a:rPr lang="en-US" sz="1800" i="1">
                              <a:latin typeface="Cambria Math"/>
                            </a:rPr>
                          </m:ctrlPr>
                        </m:fPr>
                        <m:num>
                          <m:r>
                            <a:rPr lang="en-US" sz="1800" i="1">
                              <a:latin typeface="Cambria Math"/>
                            </a:rPr>
                            <m:t>𝐴𝑣𝑎𝑖𝑙𝑎𝑏𝑙𝑒</m:t>
                          </m:r>
                          <m:r>
                            <a:rPr lang="en-US" sz="1800" i="1">
                              <a:latin typeface="Cambria Math"/>
                            </a:rPr>
                            <m:t> </m:t>
                          </m:r>
                          <m:r>
                            <a:rPr lang="en-US" sz="1800" i="1">
                              <a:latin typeface="Cambria Math"/>
                            </a:rPr>
                            <m:t>𝑆𝑡𝑎𝑏𝑙𝑒</m:t>
                          </m:r>
                          <m:r>
                            <a:rPr lang="en-US" sz="1800" i="1">
                              <a:latin typeface="Cambria Math"/>
                            </a:rPr>
                            <m:t> </m:t>
                          </m:r>
                          <m:r>
                            <a:rPr lang="en-US" sz="1800" i="1">
                              <a:latin typeface="Cambria Math"/>
                            </a:rPr>
                            <m:t>𝐹𝑢𝑛𝑑𝑖𝑛𝑔</m:t>
                          </m:r>
                          <m:r>
                            <a:rPr lang="en-US" sz="1800" i="1">
                              <a:latin typeface="Cambria Math"/>
                            </a:rPr>
                            <m:t> (</m:t>
                          </m:r>
                          <m:r>
                            <a:rPr lang="en-US" sz="1800" i="1">
                              <a:latin typeface="Cambria Math"/>
                            </a:rPr>
                            <m:t>𝐴𝑆𝐹</m:t>
                          </m:r>
                          <m:r>
                            <a:rPr lang="en-US" sz="1800" i="1">
                              <a:latin typeface="Cambria Math"/>
                            </a:rPr>
                            <m:t>)</m:t>
                          </m:r>
                        </m:num>
                        <m:den>
                          <m:r>
                            <a:rPr lang="en-US" sz="1800" i="1">
                              <a:latin typeface="Cambria Math"/>
                            </a:rPr>
                            <m:t>𝑅𝑒𝑞𝑢𝑖𝑟𝑒𝑑</m:t>
                          </m:r>
                          <m:r>
                            <a:rPr lang="en-US" sz="1800" i="1">
                              <a:latin typeface="Cambria Math"/>
                            </a:rPr>
                            <m:t> </m:t>
                          </m:r>
                          <m:r>
                            <a:rPr lang="en-US" sz="1800" i="1">
                              <a:latin typeface="Cambria Math"/>
                            </a:rPr>
                            <m:t>𝑆𝑡𝑎𝑏𝑙𝑒</m:t>
                          </m:r>
                          <m:r>
                            <a:rPr lang="en-US" sz="1800" i="1">
                              <a:latin typeface="Cambria Math"/>
                            </a:rPr>
                            <m:t> </m:t>
                          </m:r>
                          <m:r>
                            <a:rPr lang="en-US" sz="1800" i="1">
                              <a:latin typeface="Cambria Math"/>
                            </a:rPr>
                            <m:t>𝐹𝑢𝑛𝑑𝑖𝑛𝑔</m:t>
                          </m:r>
                          <m:r>
                            <a:rPr lang="en-US" sz="1800" i="1">
                              <a:latin typeface="Cambria Math"/>
                            </a:rPr>
                            <m:t> (</m:t>
                          </m:r>
                          <m:r>
                            <a:rPr lang="en-US" sz="1800" i="1">
                              <a:latin typeface="Cambria Math"/>
                            </a:rPr>
                            <m:t>𝑅𝑆𝐹</m:t>
                          </m:r>
                          <m:r>
                            <a:rPr lang="en-US" sz="1800" i="1">
                              <a:latin typeface="Cambria Math"/>
                            </a:rPr>
                            <m:t>)</m:t>
                          </m:r>
                        </m:den>
                      </m:f>
                      <m:r>
                        <a:rPr lang="en-US" sz="1800" i="1">
                          <a:latin typeface="Cambria Math"/>
                        </a:rPr>
                        <m:t> ≥100%</m:t>
                      </m:r>
                    </m:oMath>
                  </m:oMathPara>
                </a14:m>
                <a:endParaRPr lang="en-US" sz="1800" dirty="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447800"/>
                <a:ext cx="8534400" cy="4419600"/>
              </a:xfrm>
              <a:blipFill rotWithShape="1">
                <a:blip r:embed="rId3"/>
                <a:stretch>
                  <a:fillRect l="-1000" t="-1103" r="-1429" b="-24828"/>
                </a:stretch>
              </a:blipFill>
            </p:spPr>
            <p:txBody>
              <a:bodyPr/>
              <a:lstStyle/>
              <a:p>
                <a:r>
                  <a:rPr lang="en-US">
                    <a:noFill/>
                  </a:rPr>
                  <a:t> </a:t>
                </a:r>
              </a:p>
            </p:txBody>
          </p:sp>
        </mc:Fallback>
      </mc:AlternateContent>
    </p:spTree>
    <p:extLst>
      <p:ext uri="{BB962C8B-B14F-4D97-AF65-F5344CB8AC3E}">
        <p14:creationId xmlns:p14="http://schemas.microsoft.com/office/powerpoint/2010/main" val="224688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924800" cy="1143000"/>
          </a:xfrm>
        </p:spPr>
        <p:txBody>
          <a:bodyPr/>
          <a:lstStyle/>
          <a:p>
            <a:r>
              <a:rPr lang="en-US" dirty="0" smtClean="0"/>
              <a:t>Available Stable Funding</a:t>
            </a:r>
            <a:endParaRPr lang="en-US" dirty="0"/>
          </a:p>
        </p:txBody>
      </p:sp>
      <p:sp>
        <p:nvSpPr>
          <p:cNvPr id="3" name="Content Placeholder 2"/>
          <p:cNvSpPr>
            <a:spLocks noGrp="1"/>
          </p:cNvSpPr>
          <p:nvPr>
            <p:ph idx="1"/>
          </p:nvPr>
        </p:nvSpPr>
        <p:spPr>
          <a:xfrm>
            <a:off x="685800" y="1676400"/>
            <a:ext cx="7772400" cy="4114800"/>
          </a:xfrm>
        </p:spPr>
        <p:txBody>
          <a:bodyPr/>
          <a:lstStyle/>
          <a:p>
            <a:r>
              <a:rPr lang="en-US" dirty="0" smtClean="0"/>
              <a:t>Reliable sources of funds over a one-year time horizon under conditions of extended stress</a:t>
            </a:r>
          </a:p>
          <a:p>
            <a:endParaRPr lang="en-US" dirty="0"/>
          </a:p>
          <a:p>
            <a:r>
              <a:rPr lang="en-US" dirty="0" smtClean="0"/>
              <a:t>Extended borrowing from central banks outside of regular open market operations is not considered</a:t>
            </a:r>
          </a:p>
          <a:p>
            <a:endParaRPr lang="en-US" dirty="0"/>
          </a:p>
          <a:p>
            <a:r>
              <a:rPr lang="en-US" dirty="0" smtClean="0"/>
              <a:t>Objective is to ensure stable funding in the face of an extended stress scenario to the bank:</a:t>
            </a:r>
          </a:p>
          <a:p>
            <a:pPr lvl="1"/>
            <a:r>
              <a:rPr lang="en-US" dirty="0" smtClean="0"/>
              <a:t>Significant decline in profitability / solvency from credit, market, or operational risk (“first you lose money, then you go bust”)</a:t>
            </a:r>
          </a:p>
          <a:p>
            <a:pPr lvl="1"/>
            <a:r>
              <a:rPr lang="en-US" dirty="0" smtClean="0"/>
              <a:t>Downgrade by ratings agency</a:t>
            </a:r>
          </a:p>
          <a:p>
            <a:pPr lvl="1"/>
            <a:r>
              <a:rPr lang="en-US" dirty="0" smtClean="0"/>
              <a:t>Other material events that call into question the reputation of the institution</a:t>
            </a:r>
            <a:endParaRPr lang="en-US" dirty="0"/>
          </a:p>
        </p:txBody>
      </p:sp>
    </p:spTree>
    <p:extLst>
      <p:ext uri="{BB962C8B-B14F-4D97-AF65-F5344CB8AC3E}">
        <p14:creationId xmlns:p14="http://schemas.microsoft.com/office/powerpoint/2010/main" val="3843166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1143000"/>
          </a:xfrm>
        </p:spPr>
        <p:txBody>
          <a:bodyPr/>
          <a:lstStyle/>
          <a:p>
            <a:r>
              <a:rPr lang="en-US" dirty="0" smtClean="0"/>
              <a:t>Available Stable Funding</a:t>
            </a:r>
            <a:endParaRPr lang="en-US" dirty="0"/>
          </a:p>
        </p:txBody>
      </p:sp>
      <p:sp>
        <p:nvSpPr>
          <p:cNvPr id="3" name="Content Placeholder 2"/>
          <p:cNvSpPr>
            <a:spLocks noGrp="1"/>
          </p:cNvSpPr>
          <p:nvPr>
            <p:ph idx="1"/>
          </p:nvPr>
        </p:nvSpPr>
        <p:spPr/>
        <p:txBody>
          <a:bodyPr/>
          <a:lstStyle/>
          <a:p>
            <a:r>
              <a:rPr lang="en-US" dirty="0" smtClean="0"/>
              <a:t>Template for calculating ASF:</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Factor represents the amount of stable funding expected to be available in a year, by source</a:t>
            </a:r>
            <a:endParaRPr lang="en-US" dirty="0"/>
          </a:p>
        </p:txBody>
      </p:sp>
      <p:graphicFrame>
        <p:nvGraphicFramePr>
          <p:cNvPr id="6" name="Table 5"/>
          <p:cNvGraphicFramePr>
            <a:graphicFrameLocks noGrp="1"/>
          </p:cNvGraphicFramePr>
          <p:nvPr/>
        </p:nvGraphicFramePr>
        <p:xfrm>
          <a:off x="2216150" y="2695575"/>
          <a:ext cx="4711700" cy="2686050"/>
        </p:xfrm>
        <a:graphic>
          <a:graphicData uri="http://schemas.openxmlformats.org/drawingml/2006/table">
            <a:tbl>
              <a:tblPr/>
              <a:tblGrid>
                <a:gridCol w="2612334"/>
                <a:gridCol w="674457"/>
                <a:gridCol w="674457"/>
                <a:gridCol w="750452"/>
              </a:tblGrid>
              <a:tr h="390525">
                <a:tc>
                  <a:txBody>
                    <a:bodyPr/>
                    <a:lstStyle/>
                    <a:p>
                      <a:pPr algn="l" fontAlgn="b"/>
                      <a:r>
                        <a:rPr lang="en-US" sz="1100" b="1" i="0" u="none" strike="noStrike" dirty="0">
                          <a:solidFill>
                            <a:srgbClr val="000000"/>
                          </a:solidFill>
                          <a:effectLst/>
                          <a:latin typeface="Calibri"/>
                        </a:rPr>
                        <a:t>Category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1100" b="1" i="0" u="none" strike="noStrike">
                          <a:solidFill>
                            <a:srgbClr val="000000"/>
                          </a:solidFill>
                          <a:effectLst/>
                          <a:latin typeface="Calibri"/>
                        </a:rPr>
                        <a:t>Factor</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Total amount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With factor applied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90500">
                <a:tc>
                  <a:txBody>
                    <a:bodyPr/>
                    <a:lstStyle/>
                    <a:p>
                      <a:pPr algn="l" fontAlgn="b"/>
                      <a:r>
                        <a:rPr lang="en-US" sz="1000" b="0" i="0" u="none" strike="noStrike">
                          <a:solidFill>
                            <a:srgbClr val="000000"/>
                          </a:solidFill>
                          <a:effectLst/>
                          <a:latin typeface="Calibri"/>
                        </a:rPr>
                        <a:t>Tier 1 and Tier 2 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5300">
                <a:tc>
                  <a:txBody>
                    <a:bodyPr/>
                    <a:lstStyle/>
                    <a:p>
                      <a:pPr algn="l" fontAlgn="b"/>
                      <a:r>
                        <a:rPr lang="en-US" sz="1000" b="0" i="0" u="none" strike="noStrike">
                          <a:solidFill>
                            <a:srgbClr val="000000"/>
                          </a:solidFill>
                          <a:effectLst/>
                          <a:latin typeface="Calibri"/>
                        </a:rPr>
                        <a:t>Preferred Stock, minus any amounts that might mature in less than a year due to explicit or embedded options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0" i="0" u="none" strike="noStrike">
                          <a:solidFill>
                            <a:srgbClr val="000000"/>
                          </a:solidFill>
                          <a:effectLst/>
                          <a:latin typeface="Calibri"/>
                        </a:rPr>
                        <a:t>Liabilities that expire in more than a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0" i="0" u="none" strike="noStrike">
                          <a:solidFill>
                            <a:srgbClr val="000000"/>
                          </a:solidFill>
                          <a:effectLst/>
                          <a:latin typeface="Calibri"/>
                        </a:rPr>
                        <a:t>Stable deposits (small business / retail)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0" i="0" u="none" strike="noStrike">
                          <a:solidFill>
                            <a:srgbClr val="000000"/>
                          </a:solidFill>
                          <a:effectLst/>
                          <a:latin typeface="Calibri"/>
                        </a:rPr>
                        <a:t>Less stable deposits (small business / retail)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7225">
                <a:tc>
                  <a:txBody>
                    <a:bodyPr/>
                    <a:lstStyle/>
                    <a:p>
                      <a:pPr algn="l" fontAlgn="b"/>
                      <a:r>
                        <a:rPr lang="en-US" sz="1000" b="0" i="0" u="none" strike="noStrike" dirty="0">
                          <a:solidFill>
                            <a:srgbClr val="000000"/>
                          </a:solidFill>
                          <a:effectLst/>
                          <a:latin typeface="Calibri"/>
                        </a:rPr>
                        <a:t>Unsecured wholesale funding, with a residual maturity of less than a year, provided by non-financial corporates, sovereigns, central banks, and PSEs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0" i="0" u="none" strike="noStrike">
                          <a:solidFill>
                            <a:srgbClr val="000000"/>
                          </a:solidFill>
                          <a:effectLst/>
                          <a:latin typeface="Calibri"/>
                        </a:rPr>
                        <a:t>All other liability and equity categories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Total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762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77200" cy="1143000"/>
          </a:xfrm>
        </p:spPr>
        <p:txBody>
          <a:bodyPr/>
          <a:lstStyle/>
          <a:p>
            <a:r>
              <a:rPr lang="en-US" dirty="0" smtClean="0"/>
              <a:t>Required Stable Funding</a:t>
            </a:r>
            <a:endParaRPr lang="en-US" dirty="0"/>
          </a:p>
        </p:txBody>
      </p:sp>
      <p:sp>
        <p:nvSpPr>
          <p:cNvPr id="3" name="Content Placeholder 2"/>
          <p:cNvSpPr>
            <a:spLocks noGrp="1"/>
          </p:cNvSpPr>
          <p:nvPr>
            <p:ph idx="1"/>
          </p:nvPr>
        </p:nvSpPr>
        <p:spPr>
          <a:xfrm>
            <a:off x="685800" y="1600200"/>
            <a:ext cx="8305800" cy="4114800"/>
          </a:xfrm>
        </p:spPr>
        <p:txBody>
          <a:bodyPr/>
          <a:lstStyle/>
          <a:p>
            <a:r>
              <a:rPr lang="en-US" dirty="0" smtClean="0"/>
              <a:t>Stable funding required to support an institution’s assets, off-balance sheet exposures, and other activities</a:t>
            </a:r>
          </a:p>
          <a:p>
            <a:endParaRPr lang="en-US" dirty="0"/>
          </a:p>
          <a:p>
            <a:r>
              <a:rPr lang="en-US" dirty="0" smtClean="0"/>
              <a:t>Assets that are liquid, and can provide a source of liquidity in a stressed environment, generally require less stable funding sources</a:t>
            </a:r>
          </a:p>
          <a:p>
            <a:endParaRPr lang="en-US" dirty="0"/>
          </a:p>
          <a:p>
            <a:r>
              <a:rPr lang="en-US" dirty="0"/>
              <a:t>A</a:t>
            </a:r>
            <a:r>
              <a:rPr lang="en-US" dirty="0" smtClean="0"/>
              <a:t>mount of non-liquid assets that require stable funding is an approximation of the portion that could not be monetized during a liquidity event lasting one year:</a:t>
            </a:r>
          </a:p>
          <a:p>
            <a:pPr lvl="1"/>
            <a:r>
              <a:rPr lang="en-US" dirty="0" smtClean="0"/>
              <a:t>For example, if an asset would only capture 35% of its value in a “fire sale,” then 65% of the asset requires stable funding </a:t>
            </a:r>
            <a:endParaRPr lang="en-US" dirty="0"/>
          </a:p>
        </p:txBody>
      </p:sp>
    </p:spTree>
    <p:extLst>
      <p:ext uri="{BB962C8B-B14F-4D97-AF65-F5344CB8AC3E}">
        <p14:creationId xmlns:p14="http://schemas.microsoft.com/office/powerpoint/2010/main" val="11071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720725" y="152400"/>
            <a:ext cx="8159750" cy="1219200"/>
          </a:xfrm>
        </p:spPr>
        <p:txBody>
          <a:bodyPr lIns="96661" tIns="48331" rIns="96661" bIns="48331" anchor="t"/>
          <a:lstStyle/>
          <a:p>
            <a:r>
              <a:rPr lang="en-US" dirty="0" smtClean="0"/>
              <a:t>Agenda</a:t>
            </a:r>
            <a:endParaRPr lang="en-US" dirty="0"/>
          </a:p>
        </p:txBody>
      </p:sp>
      <p:sp>
        <p:nvSpPr>
          <p:cNvPr id="658435" name="Rectangle 3"/>
          <p:cNvSpPr>
            <a:spLocks noGrp="1" noChangeArrowheads="1"/>
          </p:cNvSpPr>
          <p:nvPr>
            <p:ph idx="1"/>
          </p:nvPr>
        </p:nvSpPr>
        <p:spPr>
          <a:xfrm>
            <a:off x="720725" y="1143000"/>
            <a:ext cx="8320088" cy="4978400"/>
          </a:xfrm>
        </p:spPr>
        <p:txBody>
          <a:bodyPr lIns="96661" tIns="48331" rIns="96661" bIns="48331"/>
          <a:lstStyle/>
          <a:p>
            <a:r>
              <a:rPr lang="en-US" dirty="0" smtClean="0"/>
              <a:t>Liquidity versus illiquidity risk</a:t>
            </a:r>
          </a:p>
          <a:p>
            <a:pPr marL="0" indent="0">
              <a:buNone/>
            </a:pPr>
            <a:endParaRPr lang="en-US" dirty="0" smtClean="0"/>
          </a:p>
          <a:p>
            <a:r>
              <a:rPr lang="en-US" dirty="0" smtClean="0"/>
              <a:t>The models:</a:t>
            </a:r>
          </a:p>
          <a:p>
            <a:pPr lvl="1"/>
            <a:r>
              <a:rPr lang="en-US" dirty="0" smtClean="0"/>
              <a:t>Basel III</a:t>
            </a:r>
          </a:p>
          <a:p>
            <a:pPr lvl="2"/>
            <a:r>
              <a:rPr lang="en-US" sz="1600" dirty="0" smtClean="0"/>
              <a:t>Liquidity Coverage Ratio (LCR)</a:t>
            </a:r>
          </a:p>
          <a:p>
            <a:pPr lvl="3"/>
            <a:r>
              <a:rPr lang="en-US" sz="1200" dirty="0" smtClean="0"/>
              <a:t>HLA</a:t>
            </a:r>
          </a:p>
          <a:p>
            <a:pPr lvl="3"/>
            <a:r>
              <a:rPr lang="en-US" sz="1200" dirty="0" smtClean="0"/>
              <a:t>TNCO</a:t>
            </a:r>
          </a:p>
          <a:p>
            <a:pPr lvl="3"/>
            <a:r>
              <a:rPr lang="en-US" sz="1200" dirty="0" smtClean="0"/>
              <a:t>Criticisms</a:t>
            </a:r>
          </a:p>
          <a:p>
            <a:pPr lvl="2"/>
            <a:r>
              <a:rPr lang="en-US" sz="1600" dirty="0" smtClean="0"/>
              <a:t>Net Stable Funding Ratio (NSFR)</a:t>
            </a:r>
          </a:p>
          <a:p>
            <a:pPr lvl="3"/>
            <a:r>
              <a:rPr lang="en-US" sz="1200" dirty="0" smtClean="0"/>
              <a:t>ASF</a:t>
            </a:r>
          </a:p>
          <a:p>
            <a:pPr lvl="3"/>
            <a:r>
              <a:rPr lang="en-US" sz="1200" dirty="0" smtClean="0"/>
              <a:t>RSF</a:t>
            </a:r>
          </a:p>
          <a:p>
            <a:pPr lvl="3"/>
            <a:r>
              <a:rPr lang="en-US" sz="1200" dirty="0" smtClean="0"/>
              <a:t>Criticisms</a:t>
            </a:r>
          </a:p>
          <a:p>
            <a:pPr marL="1449387" lvl="3" indent="0">
              <a:buNone/>
            </a:pPr>
            <a:endParaRPr lang="en-US" sz="1600" dirty="0" smtClean="0"/>
          </a:p>
          <a:p>
            <a:pPr lvl="1"/>
            <a:r>
              <a:rPr lang="en-US" i="1" dirty="0" smtClean="0"/>
              <a:t>Liquidity </a:t>
            </a:r>
            <a:r>
              <a:rPr lang="en-US" i="1" dirty="0" err="1" smtClean="0"/>
              <a:t>Modelling</a:t>
            </a:r>
            <a:r>
              <a:rPr lang="en-US" dirty="0" smtClean="0"/>
              <a:t>, by Robert Fiedler</a:t>
            </a:r>
          </a:p>
          <a:p>
            <a:pPr lvl="2"/>
            <a:r>
              <a:rPr lang="en-US" sz="1600" dirty="0" smtClean="0"/>
              <a:t>Forward Liquidity Exposure (FLE)</a:t>
            </a:r>
          </a:p>
          <a:p>
            <a:pPr lvl="2"/>
            <a:r>
              <a:rPr lang="en-US" sz="1600" dirty="0" smtClean="0"/>
              <a:t>Counterbalancing Capacity (CBC)</a:t>
            </a:r>
          </a:p>
          <a:p>
            <a:pPr lvl="2"/>
            <a:endParaRPr lang="en-US" sz="1600" dirty="0" smtClean="0"/>
          </a:p>
          <a:p>
            <a:pPr lvl="1"/>
            <a:r>
              <a:rPr lang="en-US" dirty="0" smtClean="0"/>
              <a:t>Comparison and contrast</a:t>
            </a:r>
          </a:p>
          <a:p>
            <a:pPr lvl="2"/>
            <a:endParaRPr lang="en-US" sz="1600" dirty="0" smtClean="0"/>
          </a:p>
          <a:p>
            <a:endParaRPr lang="en-US" sz="2000" dirty="0" smtClean="0"/>
          </a:p>
          <a:p>
            <a:endParaRPr lang="en-US" sz="2000" dirty="0"/>
          </a:p>
          <a:p>
            <a:pPr lvl="1"/>
            <a:endParaRPr lang="en-US" sz="1600" dirty="0"/>
          </a:p>
          <a:p>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924800" cy="1143000"/>
          </a:xfrm>
        </p:spPr>
        <p:txBody>
          <a:bodyPr/>
          <a:lstStyle/>
          <a:p>
            <a:r>
              <a:rPr lang="en-US" dirty="0" smtClean="0"/>
              <a:t>Required Stable Funding</a:t>
            </a:r>
            <a:endParaRPr lang="en-US" dirty="0"/>
          </a:p>
        </p:txBody>
      </p:sp>
      <p:sp>
        <p:nvSpPr>
          <p:cNvPr id="3" name="Content Placeholder 2"/>
          <p:cNvSpPr>
            <a:spLocks noGrp="1"/>
          </p:cNvSpPr>
          <p:nvPr>
            <p:ph idx="1"/>
          </p:nvPr>
        </p:nvSpPr>
        <p:spPr>
          <a:xfrm>
            <a:off x="685800" y="1066800"/>
            <a:ext cx="8382000" cy="4114800"/>
          </a:xfrm>
        </p:spPr>
        <p:txBody>
          <a:bodyPr/>
          <a:lstStyle/>
          <a:p>
            <a:r>
              <a:rPr lang="en-US" sz="2000" dirty="0" smtClean="0"/>
              <a:t>Template for calculating RSF.  Template only applies for unencumbered assets – any encumbered assets are counted as 100%:</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211120805"/>
              </p:ext>
            </p:extLst>
          </p:nvPr>
        </p:nvGraphicFramePr>
        <p:xfrm>
          <a:off x="2133600" y="1752605"/>
          <a:ext cx="5181601" cy="5486395"/>
        </p:xfrm>
        <a:graphic>
          <a:graphicData uri="http://schemas.openxmlformats.org/drawingml/2006/table">
            <a:tbl>
              <a:tblPr/>
              <a:tblGrid>
                <a:gridCol w="3275983"/>
                <a:gridCol w="454639"/>
                <a:gridCol w="686797"/>
                <a:gridCol w="764182"/>
              </a:tblGrid>
              <a:tr h="381260">
                <a:tc>
                  <a:txBody>
                    <a:bodyPr/>
                    <a:lstStyle/>
                    <a:p>
                      <a:pPr algn="l" fontAlgn="b"/>
                      <a:r>
                        <a:rPr lang="en-US" sz="900" b="1" i="0" u="none" strike="noStrike" dirty="0">
                          <a:solidFill>
                            <a:srgbClr val="000000"/>
                          </a:solidFill>
                          <a:effectLst/>
                          <a:latin typeface="Calibri"/>
                        </a:rPr>
                        <a:t>Category</a:t>
                      </a:r>
                    </a:p>
                  </a:txBody>
                  <a:tcPr marL="6974" marR="6974" marT="6974"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l" fontAlgn="b"/>
                      <a:r>
                        <a:rPr lang="en-US" sz="900" b="1" i="0" u="none" strike="noStrike">
                          <a:solidFill>
                            <a:srgbClr val="000000"/>
                          </a:solidFill>
                          <a:effectLst/>
                          <a:latin typeface="Calibri"/>
                        </a:rPr>
                        <a:t>Factor</a:t>
                      </a:r>
                    </a:p>
                  </a:txBody>
                  <a:tcPr marL="6974" marR="6974" marT="6974"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Total amount</a:t>
                      </a:r>
                    </a:p>
                  </a:txBody>
                  <a:tcPr marL="6974" marR="6974" marT="6974"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With factor applied</a:t>
                      </a:r>
                    </a:p>
                  </a:txBody>
                  <a:tcPr marL="6974" marR="6974" marT="6974"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85979">
                <a:tc>
                  <a:txBody>
                    <a:bodyPr/>
                    <a:lstStyle/>
                    <a:p>
                      <a:pPr algn="l" fontAlgn="b"/>
                      <a:r>
                        <a:rPr lang="en-US" sz="900" b="0" i="0" u="none" strike="noStrike" dirty="0">
                          <a:solidFill>
                            <a:srgbClr val="000000"/>
                          </a:solidFill>
                          <a:effectLst/>
                          <a:latin typeface="Calibri"/>
                        </a:rPr>
                        <a:t>Cash immediately available to meet obligations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dirty="0">
                          <a:solidFill>
                            <a:srgbClr val="000000"/>
                          </a:solidFill>
                          <a:effectLst/>
                          <a:latin typeface="Calibri"/>
                        </a:rPr>
                        <a:t>Short-term, unsecured instruments maturing within a year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dirty="0">
                          <a:solidFill>
                            <a:srgbClr val="000000"/>
                          </a:solidFill>
                          <a:effectLst/>
                          <a:latin typeface="Calibri"/>
                        </a:rPr>
                        <a:t>Securities maturing in less than a year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dirty="0">
                          <a:solidFill>
                            <a:srgbClr val="000000"/>
                          </a:solidFill>
                          <a:effectLst/>
                          <a:latin typeface="Calibri"/>
                        </a:rPr>
                        <a:t>Securities held by reverse repos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dirty="0">
                          <a:solidFill>
                            <a:srgbClr val="000000"/>
                          </a:solidFill>
                          <a:effectLst/>
                          <a:latin typeface="Calibri"/>
                        </a:rPr>
                        <a:t>Loans to financial entities maturing within a year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826">
                <a:tc>
                  <a:txBody>
                    <a:bodyPr/>
                    <a:lstStyle/>
                    <a:p>
                      <a:pPr algn="l" fontAlgn="b"/>
                      <a:r>
                        <a:rPr lang="en-US" sz="900" b="0" i="0" u="none" strike="noStrike" dirty="0">
                          <a:solidFill>
                            <a:srgbClr val="000000"/>
                          </a:solidFill>
                          <a:effectLst/>
                          <a:latin typeface="Calibri"/>
                        </a:rPr>
                        <a:t>Marketable securities with residual </a:t>
                      </a:r>
                      <a:r>
                        <a:rPr lang="en-US" sz="900" b="0" i="0" u="none" strike="noStrike" dirty="0" smtClean="0">
                          <a:solidFill>
                            <a:srgbClr val="000000"/>
                          </a:solidFill>
                          <a:effectLst/>
                          <a:latin typeface="Calibri"/>
                        </a:rPr>
                        <a:t>maturities  greater </a:t>
                      </a:r>
                      <a:r>
                        <a:rPr lang="en-US" sz="900" b="0" i="0" u="none" strike="noStrike" dirty="0">
                          <a:solidFill>
                            <a:srgbClr val="000000"/>
                          </a:solidFill>
                          <a:effectLst/>
                          <a:latin typeface="Calibri"/>
                        </a:rPr>
                        <a:t>than a year, representing claims on sovereigns, central banks, PSEs, or other entities assigned a 0% risk weight under Basel II, provided active repo and sale markets exist for them</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5%</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464">
                <a:tc>
                  <a:txBody>
                    <a:bodyPr/>
                    <a:lstStyle/>
                    <a:p>
                      <a:pPr algn="l" fontAlgn="b"/>
                      <a:r>
                        <a:rPr lang="en-US" sz="900" b="0" i="0" u="none" strike="noStrike" dirty="0">
                          <a:solidFill>
                            <a:srgbClr val="000000"/>
                          </a:solidFill>
                          <a:effectLst/>
                          <a:latin typeface="Calibri"/>
                        </a:rPr>
                        <a:t>Corporate bonds / covered bonds rated AA- or higher.  Equivalent to HLA Level 2 assets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1630">
                <a:tc>
                  <a:txBody>
                    <a:bodyPr/>
                    <a:lstStyle/>
                    <a:p>
                      <a:pPr algn="l" fontAlgn="b"/>
                      <a:r>
                        <a:rPr lang="en-US" sz="900" b="0" i="0" u="none" strike="noStrike" dirty="0">
                          <a:solidFill>
                            <a:srgbClr val="000000"/>
                          </a:solidFill>
                          <a:effectLst/>
                          <a:latin typeface="Calibri"/>
                        </a:rPr>
                        <a:t>Marketable securities with residual </a:t>
                      </a:r>
                      <a:r>
                        <a:rPr lang="en-US" sz="900" b="0" i="0" u="none" strike="noStrike" dirty="0" smtClean="0">
                          <a:solidFill>
                            <a:srgbClr val="000000"/>
                          </a:solidFill>
                          <a:effectLst/>
                          <a:latin typeface="Calibri"/>
                        </a:rPr>
                        <a:t>maturities  greater </a:t>
                      </a:r>
                      <a:r>
                        <a:rPr lang="en-US" sz="900" b="0" i="0" u="none" strike="noStrike" dirty="0">
                          <a:solidFill>
                            <a:srgbClr val="000000"/>
                          </a:solidFill>
                          <a:effectLst/>
                          <a:latin typeface="Calibri"/>
                        </a:rPr>
                        <a:t>than a year, representing claims on sovereigns, central banks, PSEs, or other entities assigned a 20% risk weight under Basel II, and meet all guidelines for HLA Level 2 assets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dirty="0">
                          <a:solidFill>
                            <a:srgbClr val="000000"/>
                          </a:solidFill>
                          <a:effectLst/>
                          <a:latin typeface="Calibri"/>
                        </a:rPr>
                        <a:t>Gold</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464">
                <a:tc>
                  <a:txBody>
                    <a:bodyPr/>
                    <a:lstStyle/>
                    <a:p>
                      <a:pPr algn="l" fontAlgn="b"/>
                      <a:r>
                        <a:rPr lang="en-US" sz="900" b="0" i="0" u="none" strike="noStrike" dirty="0">
                          <a:solidFill>
                            <a:srgbClr val="000000"/>
                          </a:solidFill>
                          <a:effectLst/>
                          <a:latin typeface="Calibri"/>
                        </a:rPr>
                        <a:t>Equity securities listed on recognized exchanges and included in large cap market indexes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548">
                <a:tc>
                  <a:txBody>
                    <a:bodyPr/>
                    <a:lstStyle/>
                    <a:p>
                      <a:pPr algn="l" fontAlgn="b"/>
                      <a:r>
                        <a:rPr lang="en-US" sz="900" b="0" i="0" u="none" strike="noStrike" dirty="0">
                          <a:solidFill>
                            <a:srgbClr val="000000"/>
                          </a:solidFill>
                          <a:effectLst/>
                          <a:latin typeface="Calibri"/>
                        </a:rPr>
                        <a:t>Corporate bonds / covered bonds rated A- or higher, that are NOT issued by the bank itself, and are traded in deep and active markets with low levels of concentration</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464">
                <a:tc>
                  <a:txBody>
                    <a:bodyPr/>
                    <a:lstStyle/>
                    <a:p>
                      <a:pPr algn="l" fontAlgn="b"/>
                      <a:r>
                        <a:rPr lang="en-US" sz="900" b="0" i="0" u="none" strike="noStrike" dirty="0">
                          <a:solidFill>
                            <a:srgbClr val="000000"/>
                          </a:solidFill>
                          <a:effectLst/>
                          <a:latin typeface="Calibri"/>
                        </a:rPr>
                        <a:t>Loans to non-financial corporate clients, sovereigns, central banks, or PSEs that mature within a year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50%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464">
                <a:tc>
                  <a:txBody>
                    <a:bodyPr/>
                    <a:lstStyle/>
                    <a:p>
                      <a:pPr algn="l" fontAlgn="b"/>
                      <a:r>
                        <a:rPr lang="en-US" sz="900" b="0" i="0" u="none" strike="noStrike">
                          <a:solidFill>
                            <a:srgbClr val="000000"/>
                          </a:solidFill>
                          <a:effectLst/>
                          <a:latin typeface="Calibri"/>
                        </a:rPr>
                        <a:t>Residential mortgages that qualify for 35% or lower risk weighting under Basel II</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65%</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464">
                <a:tc>
                  <a:txBody>
                    <a:bodyPr/>
                    <a:lstStyle/>
                    <a:p>
                      <a:pPr algn="l" fontAlgn="b"/>
                      <a:r>
                        <a:rPr lang="en-US" sz="900" b="0" i="0" u="none" strike="noStrike">
                          <a:solidFill>
                            <a:srgbClr val="000000"/>
                          </a:solidFill>
                          <a:effectLst/>
                          <a:latin typeface="Calibri"/>
                        </a:rPr>
                        <a:t>Other loans to non-financial institutions maturing within a year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65%</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a:solidFill>
                            <a:srgbClr val="000000"/>
                          </a:solidFill>
                          <a:effectLst/>
                          <a:latin typeface="Calibri"/>
                        </a:rPr>
                        <a:t>Loans to retail and small business customers</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85%</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a:solidFill>
                            <a:srgbClr val="000000"/>
                          </a:solidFill>
                          <a:effectLst/>
                          <a:latin typeface="Calibri"/>
                        </a:rPr>
                        <a:t>All other</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100%</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9">
                <a:tc>
                  <a:txBody>
                    <a:bodyPr/>
                    <a:lstStyle/>
                    <a:p>
                      <a:pPr algn="l" fontAlgn="b"/>
                      <a:r>
                        <a:rPr lang="en-US" sz="900" b="0" i="0" u="none" strike="noStrike">
                          <a:solidFill>
                            <a:srgbClr val="000000"/>
                          </a:solidFill>
                          <a:effectLst/>
                          <a:latin typeface="Calibri"/>
                        </a:rPr>
                        <a:t>Total </a:t>
                      </a:r>
                    </a:p>
                  </a:txBody>
                  <a:tcPr marL="6974" marR="6974" marT="69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6974" marR="6974" marT="69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6974" marR="6974" marT="69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a:rPr>
                        <a:t> </a:t>
                      </a:r>
                    </a:p>
                  </a:txBody>
                  <a:tcPr marL="6974" marR="6974" marT="69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8668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Net Stable Funding Ratio</a:t>
            </a:r>
            <a:endParaRPr lang="en-US" dirty="0"/>
          </a:p>
        </p:txBody>
      </p:sp>
      <p:sp>
        <p:nvSpPr>
          <p:cNvPr id="4" name="Content Placeholder 2"/>
          <p:cNvSpPr>
            <a:spLocks noGrp="1"/>
          </p:cNvSpPr>
          <p:nvPr>
            <p:ph idx="1"/>
          </p:nvPr>
        </p:nvSpPr>
        <p:spPr>
          <a:xfrm>
            <a:off x="685800" y="1219200"/>
            <a:ext cx="7772400" cy="4114800"/>
          </a:xfrm>
        </p:spPr>
        <p:txBody>
          <a:bodyPr/>
          <a:lstStyle/>
          <a:p>
            <a:r>
              <a:rPr lang="en-US" sz="2000" dirty="0" smtClean="0"/>
              <a:t>From the Basel III Quantitative Impact Study (2010):</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1800" dirty="0"/>
              <a:t>Average </a:t>
            </a:r>
            <a:r>
              <a:rPr lang="en-US" sz="1800" dirty="0" smtClean="0"/>
              <a:t>NSFR was 93</a:t>
            </a:r>
            <a:r>
              <a:rPr lang="en-US" sz="1800" dirty="0"/>
              <a:t>% for Group 1 and </a:t>
            </a:r>
            <a:r>
              <a:rPr lang="en-US" sz="1800" dirty="0" smtClean="0"/>
              <a:t>103% </a:t>
            </a:r>
            <a:r>
              <a:rPr lang="en-US" sz="1800" dirty="0"/>
              <a:t>for Group 2. </a:t>
            </a:r>
            <a:r>
              <a:rPr lang="en-US" sz="1800" dirty="0" smtClean="0"/>
              <a:t>43% </a:t>
            </a:r>
            <a:r>
              <a:rPr lang="en-US" sz="1800" dirty="0"/>
              <a:t>of all banks already met the </a:t>
            </a:r>
            <a:r>
              <a:rPr lang="en-US" sz="1800" dirty="0" smtClean="0"/>
              <a:t>NSFR requirement </a:t>
            </a:r>
            <a:r>
              <a:rPr lang="en-US" sz="1800" dirty="0"/>
              <a:t>(2009).  Total cumulative shortfall was </a:t>
            </a:r>
            <a:r>
              <a:rPr lang="en-US" sz="1800" dirty="0" smtClean="0">
                <a:solidFill>
                  <a:srgbClr val="FF0000"/>
                </a:solidFill>
              </a:rPr>
              <a:t>€2.89 </a:t>
            </a:r>
            <a:r>
              <a:rPr lang="en-US" sz="1800" dirty="0">
                <a:solidFill>
                  <a:srgbClr val="FF0000"/>
                </a:solidFill>
              </a:rPr>
              <a:t>trillion</a:t>
            </a:r>
            <a:r>
              <a:rPr lang="en-US" sz="1800" dirty="0"/>
              <a:t>.</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713" t="18166" r="22500" b="26154"/>
          <a:stretch/>
        </p:blipFill>
        <p:spPr bwMode="auto">
          <a:xfrm>
            <a:off x="1676400" y="1676400"/>
            <a:ext cx="613201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4495800"/>
            <a:ext cx="1371600" cy="1477328"/>
          </a:xfrm>
          <a:prstGeom prst="rect">
            <a:avLst/>
          </a:prstGeom>
          <a:noFill/>
        </p:spPr>
        <p:txBody>
          <a:bodyPr wrap="square" rtlCol="0">
            <a:spAutoFit/>
          </a:bodyPr>
          <a:lstStyle/>
          <a:p>
            <a:r>
              <a:rPr lang="en-US" sz="900" b="0" i="1" dirty="0" smtClean="0"/>
              <a:t>The study consisted of 94 Group 1 banks</a:t>
            </a:r>
            <a:r>
              <a:rPr lang="en-US" sz="900" b="0" i="1" dirty="0"/>
              <a:t> </a:t>
            </a:r>
            <a:r>
              <a:rPr lang="en-US" sz="900" b="0" i="1" dirty="0" smtClean="0"/>
              <a:t>and 169 Group 2 banks.  Group 1 banks each had in excess of €3B in Tier 1 Capital, were well diversified and internationally active.  Group 2 banks were all the others.   </a:t>
            </a:r>
            <a:endParaRPr lang="en-US" sz="900" b="0" i="1" dirty="0"/>
          </a:p>
        </p:txBody>
      </p:sp>
    </p:spTree>
    <p:extLst>
      <p:ext uri="{BB962C8B-B14F-4D97-AF65-F5344CB8AC3E}">
        <p14:creationId xmlns:p14="http://schemas.microsoft.com/office/powerpoint/2010/main" val="1373666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NSFR Criticisms</a:t>
            </a:r>
            <a:endParaRPr lang="en-US" dirty="0"/>
          </a:p>
        </p:txBody>
      </p:sp>
      <p:sp>
        <p:nvSpPr>
          <p:cNvPr id="3" name="Content Placeholder 2"/>
          <p:cNvSpPr>
            <a:spLocks noGrp="1"/>
          </p:cNvSpPr>
          <p:nvPr>
            <p:ph idx="1"/>
          </p:nvPr>
        </p:nvSpPr>
        <p:spPr>
          <a:xfrm>
            <a:off x="304800" y="1524000"/>
            <a:ext cx="9067800" cy="4114800"/>
          </a:xfrm>
        </p:spPr>
        <p:txBody>
          <a:bodyPr/>
          <a:lstStyle/>
          <a:p>
            <a:r>
              <a:rPr lang="en-US" sz="2000" dirty="0"/>
              <a:t>NSFR calculation is done under a single scenario – on the one hand, this is too rigid for going concern scenarios, and on the other hand not rigid enough for real stress scenarios:</a:t>
            </a:r>
          </a:p>
          <a:p>
            <a:pPr lvl="1"/>
            <a:r>
              <a:rPr lang="en-US" sz="1400" dirty="0"/>
              <a:t>10% of stable deposits flowing out is hardly a bank run</a:t>
            </a:r>
          </a:p>
          <a:p>
            <a:pPr lvl="1"/>
            <a:r>
              <a:rPr lang="en-US" sz="1400" dirty="0"/>
              <a:t>35% of mortgages being able to refinance themselves in a crisis doesn’t seem realistic either</a:t>
            </a:r>
          </a:p>
          <a:p>
            <a:endParaRPr lang="en-US" sz="2000" dirty="0" smtClean="0"/>
          </a:p>
          <a:p>
            <a:r>
              <a:rPr lang="en-US" sz="2000" dirty="0" smtClean="0"/>
              <a:t>It </a:t>
            </a:r>
            <a:r>
              <a:rPr lang="en-US" sz="2000" dirty="0"/>
              <a:t>does not appropriately recognize the steps a bank could take to deleverage its balance sheet within a year (JPM, RBS)</a:t>
            </a:r>
            <a:endParaRPr lang="en-US" sz="1400" dirty="0"/>
          </a:p>
          <a:p>
            <a:endParaRPr lang="en-US" sz="2000" dirty="0" smtClean="0"/>
          </a:p>
          <a:p>
            <a:r>
              <a:rPr lang="en-US" sz="2000" dirty="0" smtClean="0"/>
              <a:t>The NSFR might limit banks’ effectiveness in performing maturity transformation, i.e. acting as an intermediary between borrowing needs and the availability of credit (WFC, Citi, Barclays):</a:t>
            </a:r>
          </a:p>
          <a:p>
            <a:pPr lvl="1"/>
            <a:r>
              <a:rPr lang="en-US" sz="1600" dirty="0" smtClean="0"/>
              <a:t>Amount of total world ASF not enough for total world RSF (UBS, RBS):  </a:t>
            </a:r>
          </a:p>
          <a:p>
            <a:pPr lvl="2"/>
            <a:r>
              <a:rPr lang="en-US" sz="1600" dirty="0" smtClean="0"/>
              <a:t>Either ASF has to increase, which is not an easy sell to investors, or RSF has to decrease, which could pull liquidity out of financial system</a:t>
            </a:r>
          </a:p>
          <a:p>
            <a:endParaRPr lang="en-US" dirty="0"/>
          </a:p>
        </p:txBody>
      </p:sp>
    </p:spTree>
    <p:extLst>
      <p:ext uri="{BB962C8B-B14F-4D97-AF65-F5344CB8AC3E}">
        <p14:creationId xmlns:p14="http://schemas.microsoft.com/office/powerpoint/2010/main" val="799772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1143000"/>
          </a:xfrm>
        </p:spPr>
        <p:txBody>
          <a:bodyPr/>
          <a:lstStyle/>
          <a:p>
            <a:r>
              <a:rPr lang="en-US" dirty="0" smtClean="0"/>
              <a:t>Are There Enough Liquid Assets?</a:t>
            </a:r>
            <a:endParaRPr lang="en-US" dirty="0"/>
          </a:p>
        </p:txBody>
      </p:sp>
      <p:pic>
        <p:nvPicPr>
          <p:cNvPr id="1026" name="Picture 2" descr="http://4.bp.blogspot.com/_FM71j6-VkNE/Sg7kwKwL1jI/AAAAAAAACoE/qMV9Cv5HhgY/s1600/Liquidity+Pyram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734300" cy="495300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bwMode="auto">
          <a:xfrm>
            <a:off x="2590800" y="4953000"/>
            <a:ext cx="4191000" cy="1219200"/>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ndParaRPr>
          </a:p>
        </p:txBody>
      </p:sp>
    </p:spTree>
    <p:extLst>
      <p:ext uri="{BB962C8B-B14F-4D97-AF65-F5344CB8AC3E}">
        <p14:creationId xmlns:p14="http://schemas.microsoft.com/office/powerpoint/2010/main" val="586820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i="1" dirty="0" smtClean="0"/>
              <a:t>Liquidity </a:t>
            </a:r>
            <a:r>
              <a:rPr lang="en-US" i="1" dirty="0" err="1" smtClean="0"/>
              <a:t>Modelling</a:t>
            </a:r>
            <a:endParaRPr lang="en-US" i="1" dirty="0"/>
          </a:p>
        </p:txBody>
      </p:sp>
      <p:sp>
        <p:nvSpPr>
          <p:cNvPr id="3" name="Content Placeholder 2"/>
          <p:cNvSpPr>
            <a:spLocks noGrp="1"/>
          </p:cNvSpPr>
          <p:nvPr>
            <p:ph idx="1"/>
          </p:nvPr>
        </p:nvSpPr>
        <p:spPr>
          <a:xfrm>
            <a:off x="685800" y="1371600"/>
            <a:ext cx="8229600" cy="4114800"/>
          </a:xfrm>
        </p:spPr>
        <p:txBody>
          <a:bodyPr/>
          <a:lstStyle/>
          <a:p>
            <a:r>
              <a:rPr lang="en-US" dirty="0" smtClean="0"/>
              <a:t>Model developed by Robert Fiedler for several banks, and covered in depth in </a:t>
            </a:r>
            <a:r>
              <a:rPr lang="en-US" i="1" dirty="0" smtClean="0"/>
              <a:t>Liquidity </a:t>
            </a:r>
            <a:r>
              <a:rPr lang="en-US" i="1" dirty="0" err="1" smtClean="0"/>
              <a:t>Modelling</a:t>
            </a:r>
            <a:r>
              <a:rPr lang="en-US" i="1" dirty="0" smtClean="0"/>
              <a:t>:</a:t>
            </a:r>
          </a:p>
          <a:p>
            <a:pPr lvl="1"/>
            <a:r>
              <a:rPr lang="en-US" dirty="0" smtClean="0"/>
              <a:t>Scenario-driven, as opposed to distribution-driven</a:t>
            </a:r>
          </a:p>
          <a:p>
            <a:pPr lvl="1"/>
            <a:r>
              <a:rPr lang="en-US" dirty="0" smtClean="0"/>
              <a:t>Granular</a:t>
            </a:r>
          </a:p>
          <a:p>
            <a:pPr lvl="1"/>
            <a:r>
              <a:rPr lang="en-US" dirty="0" smtClean="0"/>
              <a:t>Ties in with Basel III contractual maturity mismatch tool</a:t>
            </a:r>
          </a:p>
          <a:p>
            <a:pPr lvl="1"/>
            <a:endParaRPr lang="en-US" dirty="0"/>
          </a:p>
          <a:p>
            <a:r>
              <a:rPr lang="en-US" dirty="0" smtClean="0"/>
              <a:t>Two principal components of the model:</a:t>
            </a:r>
          </a:p>
          <a:p>
            <a:pPr lvl="1"/>
            <a:r>
              <a:rPr lang="en-US" dirty="0" smtClean="0"/>
              <a:t>Forward Liquidity Exposure (FLE)</a:t>
            </a:r>
          </a:p>
          <a:p>
            <a:pPr lvl="2"/>
            <a:r>
              <a:rPr lang="en-US" dirty="0" smtClean="0"/>
              <a:t>Model of forthcoming payments, based on bank transactions</a:t>
            </a:r>
          </a:p>
          <a:p>
            <a:pPr lvl="2"/>
            <a:r>
              <a:rPr lang="en-US" dirty="0" smtClean="0"/>
              <a:t>Represents daily changes to the bank’s </a:t>
            </a:r>
            <a:r>
              <a:rPr lang="en-US" dirty="0" err="1" smtClean="0"/>
              <a:t>nostro</a:t>
            </a:r>
            <a:r>
              <a:rPr lang="en-US" dirty="0" smtClean="0"/>
              <a:t> account at the central bank</a:t>
            </a:r>
          </a:p>
          <a:p>
            <a:pPr lvl="1"/>
            <a:r>
              <a:rPr lang="en-US" dirty="0" smtClean="0"/>
              <a:t>Counterbalancing Capacity (CBC)</a:t>
            </a:r>
          </a:p>
          <a:p>
            <a:pPr lvl="2"/>
            <a:r>
              <a:rPr lang="en-US" dirty="0" smtClean="0"/>
              <a:t>Model of bank’s ability to compensate for FLE</a:t>
            </a:r>
          </a:p>
          <a:p>
            <a:pPr lvl="2"/>
            <a:r>
              <a:rPr lang="en-US" dirty="0" smtClean="0"/>
              <a:t>Typically stems from contractual options (e.g. credit facilities) and operations with liquid securities (e.g. repos, sells, sell-buy-back, etc.)</a:t>
            </a:r>
          </a:p>
          <a:p>
            <a:pPr lvl="2"/>
            <a:endParaRPr lang="en-US" dirty="0" smtClean="0"/>
          </a:p>
          <a:p>
            <a:endParaRPr lang="en-US" dirty="0"/>
          </a:p>
        </p:txBody>
      </p:sp>
    </p:spTree>
    <p:extLst>
      <p:ext uri="{BB962C8B-B14F-4D97-AF65-F5344CB8AC3E}">
        <p14:creationId xmlns:p14="http://schemas.microsoft.com/office/powerpoint/2010/main" val="2073873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i="1" dirty="0" smtClean="0"/>
              <a:t>Liquidity </a:t>
            </a:r>
            <a:r>
              <a:rPr lang="en-US" i="1" dirty="0" err="1" smtClean="0"/>
              <a:t>Modelling</a:t>
            </a:r>
            <a:endParaRPr lang="en-US"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600200"/>
                <a:ext cx="8686800" cy="4114800"/>
              </a:xfrm>
            </p:spPr>
            <p:txBody>
              <a:bodyPr/>
              <a:lstStyle/>
              <a:p>
                <a:r>
                  <a:rPr lang="en-US" sz="2000" dirty="0"/>
                  <a:t>FLE models exposure – what can happen to the bank</a:t>
                </a:r>
              </a:p>
              <a:p>
                <a:endParaRPr lang="en-US" sz="2000" dirty="0"/>
              </a:p>
              <a:p>
                <a:r>
                  <a:rPr lang="en-US" sz="2000" dirty="0"/>
                  <a:t>CBC models strategy scenarios – what the bank can do in certain liquidity situations</a:t>
                </a:r>
              </a:p>
              <a:p>
                <a:endParaRPr lang="en-US" sz="2000" dirty="0" smtClean="0"/>
              </a:p>
              <a:p>
                <a:r>
                  <a:rPr lang="en-US" sz="2000" dirty="0" smtClean="0"/>
                  <a:t>Put together, they provide the illiquidity inequality:</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𝐹𝐿𝐸</m:t>
                      </m:r>
                      <m:d>
                        <m:dPr>
                          <m:ctrlPr>
                            <a:rPr lang="en-US" i="1">
                              <a:latin typeface="Cambria Math"/>
                            </a:rPr>
                          </m:ctrlPr>
                        </m:dPr>
                        <m:e>
                          <m:r>
                            <a:rPr lang="en-US" i="1">
                              <a:latin typeface="Cambria Math"/>
                            </a:rPr>
                            <m:t>𝑡</m:t>
                          </m:r>
                        </m:e>
                      </m:d>
                      <m:r>
                        <a:rPr lang="en-US" i="1">
                          <a:latin typeface="Cambria Math"/>
                        </a:rPr>
                        <m:t>+</m:t>
                      </m:r>
                      <m:r>
                        <a:rPr lang="en-US" i="1">
                          <a:latin typeface="Cambria Math"/>
                        </a:rPr>
                        <m:t>𝐶𝐵𝐶</m:t>
                      </m:r>
                      <m:d>
                        <m:dPr>
                          <m:ctrlPr>
                            <a:rPr lang="en-US" i="1">
                              <a:latin typeface="Cambria Math"/>
                            </a:rPr>
                          </m:ctrlPr>
                        </m:dPr>
                        <m:e>
                          <m:r>
                            <a:rPr lang="en-US" i="1">
                              <a:latin typeface="Cambria Math"/>
                            </a:rPr>
                            <m:t>𝑡</m:t>
                          </m:r>
                        </m:e>
                      </m:d>
                      <m:r>
                        <a:rPr lang="en-US" i="1">
                          <a:latin typeface="Cambria Math"/>
                        </a:rPr>
                        <m:t>≥0     </m:t>
                      </m:r>
                      <m:r>
                        <a:rPr lang="en-US" i="1">
                          <a:latin typeface="Cambria Math"/>
                        </a:rPr>
                        <m:t>𝑓𝑜𝑟</m:t>
                      </m:r>
                      <m:r>
                        <a:rPr lang="en-US" i="1">
                          <a:latin typeface="Cambria Math"/>
                        </a:rPr>
                        <m:t> </m:t>
                      </m:r>
                      <m:r>
                        <a:rPr lang="en-US" i="1">
                          <a:latin typeface="Cambria Math"/>
                        </a:rPr>
                        <m:t>𝑎𝑙𝑙</m:t>
                      </m:r>
                      <m:r>
                        <a:rPr lang="en-US" i="1">
                          <a:latin typeface="Cambria Math"/>
                        </a:rPr>
                        <m:t> </m:t>
                      </m:r>
                      <m:r>
                        <a:rPr lang="en-US" i="1">
                          <a:latin typeface="Cambria Math"/>
                        </a:rPr>
                        <m:t>𝑡</m:t>
                      </m:r>
                      <m:r>
                        <a:rPr lang="en-US" i="1">
                          <a:latin typeface="Cambria Math"/>
                        </a:rPr>
                        <m:t> ∈[</m:t>
                      </m:r>
                      <m:sSub>
                        <m:sSubPr>
                          <m:ctrlPr>
                            <a:rPr lang="en-US" i="1">
                              <a:latin typeface="Cambria Math"/>
                            </a:rPr>
                          </m:ctrlPr>
                        </m:sSubPr>
                        <m:e>
                          <m:r>
                            <a:rPr lang="en-US" i="1">
                              <a:latin typeface="Cambria Math"/>
                            </a:rPr>
                            <m:t>𝑡</m:t>
                          </m:r>
                        </m:e>
                        <m:sub>
                          <m:r>
                            <a:rPr lang="en-US" i="1">
                              <a:latin typeface="Cambria Math"/>
                            </a:rPr>
                            <m:t>0</m:t>
                          </m:r>
                        </m:sub>
                      </m:sSub>
                      <m:r>
                        <a:rPr lang="en-US" i="1">
                          <a:latin typeface="Cambria Math"/>
                        </a:rPr>
                        <m:t>, </m:t>
                      </m:r>
                      <m:sSub>
                        <m:sSubPr>
                          <m:ctrlPr>
                            <a:rPr lang="en-US" i="1">
                              <a:latin typeface="Cambria Math"/>
                            </a:rPr>
                          </m:ctrlPr>
                        </m:sSubPr>
                        <m:e>
                          <m:r>
                            <a:rPr lang="en-US" i="1">
                              <a:latin typeface="Cambria Math"/>
                            </a:rPr>
                            <m:t>𝑡</m:t>
                          </m:r>
                        </m:e>
                        <m:sub>
                          <m:r>
                            <a:rPr lang="en-US" i="1">
                              <a:latin typeface="Cambria Math"/>
                            </a:rPr>
                            <m:t>h</m:t>
                          </m:r>
                        </m:sub>
                      </m:sSub>
                      <m:r>
                        <a:rPr lang="en-US" i="1">
                          <a:latin typeface="Cambria Math"/>
                        </a:rPr>
                        <m:t>]</m:t>
                      </m:r>
                    </m:oMath>
                  </m:oMathPara>
                </a14:m>
                <a:endParaRPr lang="en-US" dirty="0"/>
              </a:p>
              <a:p>
                <a:endParaRPr lang="en-US" dirty="0" smtClean="0"/>
              </a:p>
              <a:p>
                <a:r>
                  <a:rPr lang="en-US" sz="2000" dirty="0" smtClean="0"/>
                  <a:t>If the bank’s FLE plus CBC is greater than 0 for all future days </a:t>
                </a:r>
                <a:r>
                  <a:rPr lang="en-US" sz="2000" i="1" dirty="0" smtClean="0"/>
                  <a:t>t</a:t>
                </a:r>
                <a:r>
                  <a:rPr lang="en-US" sz="2000" dirty="0" smtClean="0"/>
                  <a:t> between now </a:t>
                </a:r>
                <a:r>
                  <a:rPr lang="en-US" sz="2000" i="1" dirty="0" smtClean="0"/>
                  <a:t>t</a:t>
                </a:r>
                <a:r>
                  <a:rPr lang="en-US" sz="2000" i="1" baseline="-25000" dirty="0" smtClean="0"/>
                  <a:t>0</a:t>
                </a:r>
                <a:r>
                  <a:rPr lang="en-US" sz="2000" dirty="0" smtClean="0"/>
                  <a:t>, and the end of the time horizon </a:t>
                </a:r>
                <a:r>
                  <a:rPr lang="en-US" sz="2000" i="1" dirty="0" err="1" smtClean="0"/>
                  <a:t>t</a:t>
                </a:r>
                <a:r>
                  <a:rPr lang="en-US" sz="2000" i="1" baseline="-25000" dirty="0" err="1" smtClean="0"/>
                  <a:t>h</a:t>
                </a:r>
                <a:r>
                  <a:rPr lang="en-US" sz="2000" dirty="0" smtClean="0"/>
                  <a:t>, the bank will </a:t>
                </a:r>
                <a:r>
                  <a:rPr lang="en-US" sz="2000" u="sng" dirty="0" smtClean="0"/>
                  <a:t>not</a:t>
                </a:r>
                <a:r>
                  <a:rPr lang="en-US" sz="2000" dirty="0" smtClean="0"/>
                  <a:t> have exposure to illiquidity risk during that horizon</a:t>
                </a:r>
              </a:p>
              <a:p>
                <a:endParaRPr lang="en-US" sz="2000" dirty="0"/>
              </a:p>
              <a:p>
                <a:r>
                  <a:rPr lang="en-US" sz="2000" dirty="0" smtClean="0"/>
                  <a:t>If this inequality does not hold for any day </a:t>
                </a:r>
                <a:r>
                  <a:rPr lang="en-US" sz="2000" i="1" dirty="0" smtClean="0"/>
                  <a:t>t</a:t>
                </a:r>
                <a:r>
                  <a:rPr lang="en-US" sz="2000" i="1" baseline="-25000" dirty="0" smtClean="0"/>
                  <a:t>d</a:t>
                </a:r>
                <a:r>
                  <a:rPr lang="en-US" sz="2000" dirty="0" smtClean="0"/>
                  <a:t> within the horizon, then the bank </a:t>
                </a:r>
                <a:r>
                  <a:rPr lang="en-US" sz="2000" u="sng" dirty="0" smtClean="0"/>
                  <a:t>will be illiquid on that day</a:t>
                </a:r>
                <a:endParaRPr lang="en-US" sz="2000" dirty="0" smtClean="0"/>
              </a:p>
              <a:p>
                <a:pPr marL="0" indent="0">
                  <a:buNone/>
                </a:pPr>
                <a:endParaRPr lang="en-US" dirty="0"/>
              </a:p>
              <a:p>
                <a:endParaRPr lang="en-US" dirty="0" smtClean="0"/>
              </a:p>
              <a:p>
                <a:pPr marL="0" indent="0">
                  <a:buNone/>
                </a:pPr>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600200"/>
                <a:ext cx="8686800" cy="4114800"/>
              </a:xfrm>
              <a:blipFill rotWithShape="1">
                <a:blip r:embed="rId3"/>
                <a:stretch>
                  <a:fillRect l="-632" t="-741" b="-34370"/>
                </a:stretch>
              </a:blipFill>
            </p:spPr>
            <p:txBody>
              <a:bodyPr/>
              <a:lstStyle/>
              <a:p>
                <a:r>
                  <a:rPr lang="en-US">
                    <a:noFill/>
                  </a:rPr>
                  <a:t> </a:t>
                </a:r>
              </a:p>
            </p:txBody>
          </p:sp>
        </mc:Fallback>
      </mc:AlternateContent>
    </p:spTree>
    <p:extLst>
      <p:ext uri="{BB962C8B-B14F-4D97-AF65-F5344CB8AC3E}">
        <p14:creationId xmlns:p14="http://schemas.microsoft.com/office/powerpoint/2010/main" val="2643610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Forward Liquidity Exposure</a:t>
            </a:r>
            <a:endParaRPr lang="en-US" dirty="0"/>
          </a:p>
        </p:txBody>
      </p:sp>
      <p:sp>
        <p:nvSpPr>
          <p:cNvPr id="3" name="Content Placeholder 2"/>
          <p:cNvSpPr>
            <a:spLocks noGrp="1"/>
          </p:cNvSpPr>
          <p:nvPr>
            <p:ph idx="1"/>
          </p:nvPr>
        </p:nvSpPr>
        <p:spPr>
          <a:xfrm>
            <a:off x="685800" y="1447800"/>
            <a:ext cx="8610600" cy="4419600"/>
          </a:xfrm>
        </p:spPr>
        <p:txBody>
          <a:bodyPr/>
          <a:lstStyle/>
          <a:p>
            <a:r>
              <a:rPr lang="en-US" dirty="0" smtClean="0"/>
              <a:t>FLE should model cash flows from:</a:t>
            </a:r>
          </a:p>
          <a:p>
            <a:pPr lvl="1"/>
            <a:r>
              <a:rPr lang="en-US" dirty="0" smtClean="0"/>
              <a:t>Contractual transactions:</a:t>
            </a:r>
          </a:p>
          <a:p>
            <a:pPr lvl="2"/>
            <a:r>
              <a:rPr lang="en-US" dirty="0" smtClean="0"/>
              <a:t>Fixed</a:t>
            </a:r>
          </a:p>
          <a:p>
            <a:pPr lvl="2"/>
            <a:r>
              <a:rPr lang="en-US" dirty="0" smtClean="0"/>
              <a:t>Variable</a:t>
            </a:r>
          </a:p>
          <a:p>
            <a:pPr lvl="1"/>
            <a:r>
              <a:rPr lang="en-US" dirty="0" smtClean="0"/>
              <a:t>Conditional transactions:</a:t>
            </a:r>
          </a:p>
          <a:p>
            <a:pPr lvl="2"/>
            <a:r>
              <a:rPr lang="en-US" dirty="0" smtClean="0"/>
              <a:t>Options</a:t>
            </a:r>
          </a:p>
          <a:p>
            <a:pPr lvl="2"/>
            <a:r>
              <a:rPr lang="en-US" dirty="0" smtClean="0"/>
              <a:t>Draws on existing credit lines</a:t>
            </a:r>
          </a:p>
          <a:p>
            <a:pPr lvl="1"/>
            <a:r>
              <a:rPr lang="en-US" dirty="0" smtClean="0"/>
              <a:t>Unenforceable transactions from contract breaches:</a:t>
            </a:r>
          </a:p>
          <a:p>
            <a:pPr lvl="2"/>
            <a:r>
              <a:rPr lang="en-US" dirty="0" smtClean="0"/>
              <a:t>Loans that are not repaid</a:t>
            </a:r>
          </a:p>
          <a:p>
            <a:pPr lvl="2"/>
            <a:r>
              <a:rPr lang="en-US" dirty="0" smtClean="0"/>
              <a:t>Assets that are not delivered</a:t>
            </a:r>
          </a:p>
          <a:p>
            <a:pPr lvl="2"/>
            <a:r>
              <a:rPr lang="en-US" dirty="0" smtClean="0"/>
              <a:t>Intra-day payment limits that are violated</a:t>
            </a:r>
          </a:p>
          <a:p>
            <a:pPr lvl="1"/>
            <a:r>
              <a:rPr lang="en-US" dirty="0" smtClean="0"/>
              <a:t>Transactions that the bank fulfills to maintain its reputation:</a:t>
            </a:r>
          </a:p>
          <a:p>
            <a:pPr lvl="2"/>
            <a:r>
              <a:rPr lang="en-US" dirty="0" smtClean="0"/>
              <a:t>Loans to fulfill business plan</a:t>
            </a:r>
          </a:p>
          <a:p>
            <a:pPr lvl="2"/>
            <a:r>
              <a:rPr lang="en-US" dirty="0" smtClean="0"/>
              <a:t>Requests to pay back deposits early</a:t>
            </a:r>
            <a:br>
              <a:rPr lang="en-US" dirty="0" smtClean="0"/>
            </a:br>
            <a:endParaRPr lang="en-US" dirty="0" smtClean="0"/>
          </a:p>
          <a:p>
            <a:pPr lvl="1"/>
            <a:endParaRPr lang="en-US" dirty="0"/>
          </a:p>
        </p:txBody>
      </p:sp>
    </p:spTree>
    <p:extLst>
      <p:ext uri="{BB962C8B-B14F-4D97-AF65-F5344CB8AC3E}">
        <p14:creationId xmlns:p14="http://schemas.microsoft.com/office/powerpoint/2010/main" val="3239522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Forward Liquidity Exposure</a:t>
            </a:r>
            <a:endParaRPr lang="en-US" dirty="0"/>
          </a:p>
        </p:txBody>
      </p:sp>
      <p:sp>
        <p:nvSpPr>
          <p:cNvPr id="3" name="Content Placeholder 2"/>
          <p:cNvSpPr>
            <a:spLocks noGrp="1"/>
          </p:cNvSpPr>
          <p:nvPr>
            <p:ph idx="1"/>
          </p:nvPr>
        </p:nvSpPr>
        <p:spPr>
          <a:xfrm>
            <a:off x="685800" y="1447800"/>
            <a:ext cx="8534400" cy="4114800"/>
          </a:xfrm>
        </p:spPr>
        <p:txBody>
          <a:bodyPr/>
          <a:lstStyle/>
          <a:p>
            <a:r>
              <a:rPr lang="en-US" sz="2000" dirty="0" smtClean="0"/>
              <a:t>FLE should model cash flows according to a variety of </a:t>
            </a:r>
            <a:r>
              <a:rPr lang="en-US" sz="2000" dirty="0" smtClean="0">
                <a:solidFill>
                  <a:srgbClr val="FF0000"/>
                </a:solidFill>
              </a:rPr>
              <a:t>scenarios</a:t>
            </a:r>
            <a:r>
              <a:rPr lang="en-US" sz="2000" dirty="0" smtClean="0"/>
              <a:t>, such as:</a:t>
            </a:r>
          </a:p>
          <a:p>
            <a:pPr lvl="1"/>
            <a:r>
              <a:rPr lang="en-US" sz="1600" dirty="0" smtClean="0"/>
              <a:t>Higher inflation</a:t>
            </a:r>
          </a:p>
          <a:p>
            <a:pPr lvl="1"/>
            <a:r>
              <a:rPr lang="en-US" sz="1600" dirty="0" smtClean="0"/>
              <a:t>Rising yields</a:t>
            </a:r>
          </a:p>
          <a:p>
            <a:pPr lvl="1"/>
            <a:r>
              <a:rPr lang="en-US" sz="1600" dirty="0" smtClean="0"/>
              <a:t>Falling yields</a:t>
            </a:r>
          </a:p>
          <a:p>
            <a:pPr lvl="1"/>
            <a:r>
              <a:rPr lang="en-US" sz="1600" dirty="0" smtClean="0"/>
              <a:t>“Lehman revisited”</a:t>
            </a:r>
          </a:p>
          <a:p>
            <a:pPr lvl="1"/>
            <a:endParaRPr lang="en-US" dirty="0"/>
          </a:p>
          <a:p>
            <a:r>
              <a:rPr lang="en-US" sz="2000" dirty="0" smtClean="0"/>
              <a:t>Scenarios need to affect cash flows consistently:</a:t>
            </a:r>
          </a:p>
          <a:p>
            <a:pPr lvl="1"/>
            <a:r>
              <a:rPr lang="en-US" sz="1600" dirty="0" smtClean="0"/>
              <a:t>For example, rising yields might cause loans to fall in value but cause pay-fixed swaps to increase in value</a:t>
            </a:r>
          </a:p>
          <a:p>
            <a:pPr lvl="1"/>
            <a:endParaRPr lang="en-US" dirty="0"/>
          </a:p>
          <a:p>
            <a:r>
              <a:rPr lang="en-US" sz="2000" dirty="0" smtClean="0"/>
              <a:t>Scenarios should avoid too many variables and over-determination:</a:t>
            </a:r>
          </a:p>
          <a:p>
            <a:pPr lvl="1"/>
            <a:r>
              <a:rPr lang="en-US" sz="1600" dirty="0" smtClean="0"/>
              <a:t>The more “determined” the </a:t>
            </a:r>
            <a:r>
              <a:rPr lang="en-US" sz="1600" dirty="0"/>
              <a:t>scenario is, the less likely it is to happen</a:t>
            </a:r>
          </a:p>
          <a:p>
            <a:endParaRPr lang="en-US" sz="2000" dirty="0" smtClean="0"/>
          </a:p>
          <a:p>
            <a:r>
              <a:rPr lang="en-US" sz="2000" dirty="0" smtClean="0"/>
              <a:t>Scenarios don’t necessarily need to be “realistic:”</a:t>
            </a:r>
          </a:p>
          <a:p>
            <a:pPr lvl="1"/>
            <a:r>
              <a:rPr lang="en-US" sz="1400" dirty="0" smtClean="0"/>
              <a:t>“Going concern” scenarios are useful for maintenance reasons, but extreme scenarios will likely reveal more serious liquidity issues</a:t>
            </a:r>
          </a:p>
          <a:p>
            <a:pPr lvl="1"/>
            <a:endParaRPr lang="en-US" sz="1400" dirty="0"/>
          </a:p>
          <a:p>
            <a:endParaRPr lang="en-US" sz="2000" dirty="0" smtClean="0"/>
          </a:p>
          <a:p>
            <a:endParaRPr lang="en-US" sz="2000" dirty="0" smtClean="0"/>
          </a:p>
        </p:txBody>
      </p:sp>
    </p:spTree>
    <p:extLst>
      <p:ext uri="{BB962C8B-B14F-4D97-AF65-F5344CB8AC3E}">
        <p14:creationId xmlns:p14="http://schemas.microsoft.com/office/powerpoint/2010/main" val="3608008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Forward Liquidity Exposure</a:t>
            </a:r>
            <a:endParaRPr lang="en-US" dirty="0"/>
          </a:p>
        </p:txBody>
      </p:sp>
      <p:sp>
        <p:nvSpPr>
          <p:cNvPr id="3" name="Content Placeholder 2"/>
          <p:cNvSpPr>
            <a:spLocks noGrp="1"/>
          </p:cNvSpPr>
          <p:nvPr>
            <p:ph idx="1"/>
          </p:nvPr>
        </p:nvSpPr>
        <p:spPr>
          <a:xfrm>
            <a:off x="228600" y="1143000"/>
            <a:ext cx="9067800" cy="4343400"/>
          </a:xfrm>
        </p:spPr>
        <p:txBody>
          <a:bodyPr/>
          <a:lstStyle/>
          <a:p>
            <a:r>
              <a:rPr lang="en-US" sz="2000" dirty="0" smtClean="0"/>
              <a:t>To make the FLE </a:t>
            </a:r>
            <a:r>
              <a:rPr lang="en-US" sz="2000" dirty="0" err="1" smtClean="0"/>
              <a:t>modelling</a:t>
            </a:r>
            <a:r>
              <a:rPr lang="en-US" sz="2000" dirty="0" smtClean="0"/>
              <a:t> easier, “liquidity units” (LUs) can be created to group similar sources of liquidity, such as deposits, loans, options, etc., and evaluated collectively</a:t>
            </a:r>
          </a:p>
          <a:p>
            <a:pPr lvl="1"/>
            <a:endParaRPr lang="en-US" sz="1400" dirty="0" smtClean="0"/>
          </a:p>
          <a:p>
            <a:r>
              <a:rPr lang="en-US" sz="2000" dirty="0" smtClean="0"/>
              <a:t>Different accounts can be set up for each of the LUs, to keep track of how they change through time.  For example, a particular LU might have:</a:t>
            </a:r>
          </a:p>
          <a:p>
            <a:pPr lvl="1"/>
            <a:endParaRPr lang="en-US" sz="1400" dirty="0" smtClean="0"/>
          </a:p>
          <a:p>
            <a:pPr lvl="1"/>
            <a:r>
              <a:rPr lang="en-US" sz="1400" dirty="0" smtClean="0"/>
              <a:t>FOI / FOF – Forward Option Inventory / Forward Option Flows. Represents  contractually obligated options, such as credit or liquidity lines, and their cash flows</a:t>
            </a:r>
          </a:p>
          <a:p>
            <a:pPr lvl="1"/>
            <a:endParaRPr lang="en-US" sz="1400" dirty="0" smtClean="0"/>
          </a:p>
          <a:p>
            <a:pPr lvl="1"/>
            <a:r>
              <a:rPr lang="en-US" sz="1400" dirty="0" smtClean="0"/>
              <a:t>FAI / FAF – Forward Asset Inventory / Forward Asset Flows. Shows asset positions and their cash flows</a:t>
            </a:r>
          </a:p>
          <a:p>
            <a:pPr lvl="1"/>
            <a:endParaRPr lang="en-US" sz="1400" dirty="0" smtClean="0"/>
          </a:p>
          <a:p>
            <a:pPr lvl="1"/>
            <a:r>
              <a:rPr lang="en-US" sz="1400" dirty="0" smtClean="0"/>
              <a:t>FUI / FUF – Forward Unused Inventory / Forward Unused Flows. Denotes the unused portion of any options, along with their flows</a:t>
            </a:r>
          </a:p>
          <a:p>
            <a:pPr lvl="1"/>
            <a:endParaRPr lang="en-US" sz="1400" dirty="0"/>
          </a:p>
          <a:p>
            <a:pPr lvl="1"/>
            <a:r>
              <a:rPr lang="en-US" sz="1400" dirty="0" smtClean="0"/>
              <a:t>FCI / FCF – Forward Cash Inventory / Forward Cash Flows. Cash position of the LU, and its flows</a:t>
            </a:r>
          </a:p>
          <a:p>
            <a:pPr lvl="1"/>
            <a:endParaRPr lang="en-US" sz="1400" dirty="0"/>
          </a:p>
          <a:p>
            <a:r>
              <a:rPr lang="en-US" sz="2000" dirty="0" smtClean="0"/>
              <a:t>If this set of accounts is used, then </a:t>
            </a:r>
            <a:r>
              <a:rPr lang="en-US" sz="2000" u="sng" dirty="0" smtClean="0"/>
              <a:t>FCI(t) represents FLE(t) for this LU</a:t>
            </a:r>
            <a:endParaRPr lang="en-US" sz="2000" dirty="0" smtClean="0"/>
          </a:p>
          <a:p>
            <a:pPr lvl="1"/>
            <a:endParaRPr lang="en-US" sz="1400" dirty="0"/>
          </a:p>
        </p:txBody>
      </p:sp>
    </p:spTree>
    <p:extLst>
      <p:ext uri="{BB962C8B-B14F-4D97-AF65-F5344CB8AC3E}">
        <p14:creationId xmlns:p14="http://schemas.microsoft.com/office/powerpoint/2010/main" val="1504861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Forward Liquidity Exposure</a:t>
            </a:r>
            <a:endParaRPr lang="en-US" dirty="0"/>
          </a:p>
        </p:txBody>
      </p:sp>
      <p:sp>
        <p:nvSpPr>
          <p:cNvPr id="3" name="Content Placeholder 2"/>
          <p:cNvSpPr>
            <a:spLocks noGrp="1"/>
          </p:cNvSpPr>
          <p:nvPr>
            <p:ph idx="1"/>
          </p:nvPr>
        </p:nvSpPr>
        <p:spPr>
          <a:xfrm>
            <a:off x="685800" y="1295400"/>
            <a:ext cx="8305800" cy="4419600"/>
          </a:xfrm>
        </p:spPr>
        <p:txBody>
          <a:bodyPr/>
          <a:lstStyle/>
          <a:p>
            <a:r>
              <a:rPr lang="en-US" sz="2000" dirty="0" smtClean="0"/>
              <a:t>Example flows for an LU credit line, with three modeled draws of 40% from available funds.  Note that each draw increases the interest rate: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2000" dirty="0" smtClean="0"/>
          </a:p>
          <a:p>
            <a:r>
              <a:rPr lang="en-US" sz="2000" dirty="0" smtClean="0"/>
              <a:t>Analysis like this, even without the CBC, is still useful in illustrating maximum amount of expected liquidity needs</a:t>
            </a:r>
            <a:endParaRPr lang="en-US" sz="2000" dirty="0"/>
          </a:p>
        </p:txBody>
      </p:sp>
      <p:sp>
        <p:nvSpPr>
          <p:cNvPr id="7" name="Oval 6"/>
          <p:cNvSpPr/>
          <p:nvPr/>
        </p:nvSpPr>
        <p:spPr bwMode="auto">
          <a:xfrm>
            <a:off x="8763000" y="6096000"/>
            <a:ext cx="609600" cy="457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ndParaRPr>
          </a:p>
        </p:txBody>
      </p:sp>
      <p:sp>
        <p:nvSpPr>
          <p:cNvPr id="8" name="Oval 7"/>
          <p:cNvSpPr/>
          <p:nvPr/>
        </p:nvSpPr>
        <p:spPr bwMode="auto">
          <a:xfrm>
            <a:off x="8610600" y="6090591"/>
            <a:ext cx="960709" cy="432792"/>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FLE</a:t>
            </a:r>
            <a:r>
              <a:rPr kumimoji="0" lang="en-US" sz="1400" b="1" i="0" u="none" strike="noStrike" cap="none" normalizeH="0" baseline="-25000" dirty="0" smtClean="0">
                <a:ln>
                  <a:noFill/>
                </a:ln>
                <a:solidFill>
                  <a:srgbClr val="000000"/>
                </a:solidFill>
                <a:effectLst/>
                <a:latin typeface="Arial" charset="0"/>
              </a:rPr>
              <a:t>LU</a:t>
            </a:r>
          </a:p>
        </p:txBody>
      </p:sp>
      <p:cxnSp>
        <p:nvCxnSpPr>
          <p:cNvPr id="10" name="Straight Arrow Connector 9"/>
          <p:cNvCxnSpPr>
            <a:stCxn id="8" idx="0"/>
          </p:cNvCxnSpPr>
          <p:nvPr/>
        </p:nvCxnSpPr>
        <p:spPr bwMode="auto">
          <a:xfrm flipH="1" flipV="1">
            <a:off x="8839200" y="2438401"/>
            <a:ext cx="251755" cy="3652190"/>
          </a:xfrm>
          <a:prstGeom prst="straightConnector1">
            <a:avLst/>
          </a:pr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8" idx="0"/>
          </p:cNvCxnSpPr>
          <p:nvPr/>
        </p:nvCxnSpPr>
        <p:spPr bwMode="auto">
          <a:xfrm flipH="1" flipV="1">
            <a:off x="8723126" y="5943601"/>
            <a:ext cx="367829" cy="146990"/>
          </a:xfrm>
          <a:prstGeom prst="straightConnector1">
            <a:avLst/>
          </a:pr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 name="Table 5"/>
          <p:cNvGraphicFramePr>
            <a:graphicFrameLocks noGrp="1"/>
          </p:cNvGraphicFramePr>
          <p:nvPr>
            <p:extLst>
              <p:ext uri="{D42A27DB-BD31-4B8C-83A1-F6EECF244321}">
                <p14:modId xmlns:p14="http://schemas.microsoft.com/office/powerpoint/2010/main" val="3754578544"/>
              </p:ext>
            </p:extLst>
          </p:nvPr>
        </p:nvGraphicFramePr>
        <p:xfrm>
          <a:off x="914400" y="2209800"/>
          <a:ext cx="7924796" cy="3733807"/>
        </p:xfrm>
        <a:graphic>
          <a:graphicData uri="http://schemas.openxmlformats.org/drawingml/2006/table">
            <a:tbl>
              <a:tblPr/>
              <a:tblGrid>
                <a:gridCol w="635042"/>
                <a:gridCol w="635042"/>
                <a:gridCol w="939334"/>
                <a:gridCol w="635042"/>
                <a:gridCol w="635042"/>
                <a:gridCol w="635042"/>
                <a:gridCol w="635042"/>
                <a:gridCol w="635042"/>
                <a:gridCol w="635042"/>
                <a:gridCol w="635042"/>
                <a:gridCol w="635042"/>
                <a:gridCol w="635042"/>
              </a:tblGrid>
              <a:tr h="244267">
                <a:tc>
                  <a:txBody>
                    <a:bodyPr/>
                    <a:lstStyle/>
                    <a:p>
                      <a:pPr algn="ctr" fontAlgn="b"/>
                      <a:r>
                        <a:rPr lang="en-US" sz="1100" b="1" i="0" u="none" strike="noStrike">
                          <a:solidFill>
                            <a:srgbClr val="000000"/>
                          </a:solidFill>
                          <a:effectLst/>
                          <a:latin typeface="Calibri"/>
                        </a:rPr>
                        <a:t>Day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Option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Transaction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FOF</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FOI</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FAF</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FAI</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FUF</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FUI</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FCF</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FCI</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Start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Premium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Draw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Interest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Draw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-59.6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Interest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-57.2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Interest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Redemption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Draw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54.4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Interest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54.4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Interest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54.4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Redemption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636">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l" fontAlgn="b"/>
                      <a:r>
                        <a:rPr lang="en-US" sz="1100" b="0" i="0" u="none" strike="noStrike">
                          <a:solidFill>
                            <a:srgbClr val="000000"/>
                          </a:solidFill>
                          <a:effectLst/>
                          <a:latin typeface="Calibri"/>
                        </a:rPr>
                        <a:t>Redemption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c>
                  <a:txBody>
                    <a:bodyPr/>
                    <a:lstStyle/>
                    <a:p>
                      <a:pPr algn="ctr" fontAlgn="b"/>
                      <a:r>
                        <a:rPr lang="en-US" sz="1100" b="0" i="0" u="none" strike="noStrike">
                          <a:solidFill>
                            <a:srgbClr val="000000"/>
                          </a:solidFill>
                          <a:effectLst/>
                          <a:latin typeface="Calibri"/>
                        </a:rPr>
                        <a:t>12.6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8"/>
                    </a:solidFill>
                  </a:tcPr>
                </a:tc>
              </a:tr>
              <a:tr h="232636">
                <a:tc>
                  <a:txBody>
                    <a:bodyPr/>
                    <a:lstStyle/>
                    <a:p>
                      <a:pPr algn="ctr" fontAlgn="b"/>
                      <a:r>
                        <a:rPr lang="en-US" sz="11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Maturity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849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What is Liquidity?</a:t>
            </a:r>
            <a:endParaRPr lang="en-US" dirty="0"/>
          </a:p>
        </p:txBody>
      </p:sp>
      <p:sp>
        <p:nvSpPr>
          <p:cNvPr id="3" name="Content Placeholder 2"/>
          <p:cNvSpPr>
            <a:spLocks noGrp="1"/>
          </p:cNvSpPr>
          <p:nvPr>
            <p:ph idx="1"/>
          </p:nvPr>
        </p:nvSpPr>
        <p:spPr>
          <a:xfrm>
            <a:off x="457200" y="1371600"/>
            <a:ext cx="8686800" cy="4114800"/>
          </a:xfrm>
        </p:spPr>
        <p:txBody>
          <a:bodyPr/>
          <a:lstStyle/>
          <a:p>
            <a:r>
              <a:rPr lang="en-US" dirty="0" smtClean="0"/>
              <a:t>Variously described as:</a:t>
            </a:r>
          </a:p>
          <a:p>
            <a:pPr lvl="1"/>
            <a:r>
              <a:rPr lang="en-US" dirty="0" smtClean="0"/>
              <a:t>Sale-ability of instruments</a:t>
            </a:r>
          </a:p>
          <a:p>
            <a:pPr lvl="1"/>
            <a:r>
              <a:rPr lang="en-US" dirty="0" smtClean="0"/>
              <a:t>Bank’s daily cash position</a:t>
            </a:r>
          </a:p>
          <a:p>
            <a:pPr lvl="1"/>
            <a:r>
              <a:rPr lang="en-US" dirty="0" smtClean="0"/>
              <a:t>Supply of central bank funds in the market</a:t>
            </a:r>
          </a:p>
          <a:p>
            <a:pPr lvl="1"/>
            <a:r>
              <a:rPr lang="en-US" dirty="0" smtClean="0"/>
              <a:t>Ability of a bank to acquire cash</a:t>
            </a:r>
          </a:p>
          <a:p>
            <a:pPr lvl="1"/>
            <a:r>
              <a:rPr lang="en-US" dirty="0" smtClean="0"/>
              <a:t>Many other definitions…</a:t>
            </a:r>
          </a:p>
          <a:p>
            <a:pPr lvl="1"/>
            <a:endParaRPr lang="en-US" dirty="0" smtClean="0"/>
          </a:p>
          <a:p>
            <a:r>
              <a:rPr lang="en-US" dirty="0" smtClean="0"/>
              <a:t>From the famous risk manager, Rick </a:t>
            </a:r>
            <a:r>
              <a:rPr lang="en-US" dirty="0" err="1" smtClean="0"/>
              <a:t>Bookstaber</a:t>
            </a:r>
            <a:r>
              <a:rPr lang="en-US" dirty="0" smtClean="0"/>
              <a:t>:</a:t>
            </a:r>
            <a:endParaRPr lang="en-US" b="0" dirty="0" smtClean="0">
              <a:latin typeface="+mn-lt"/>
            </a:endParaRPr>
          </a:p>
          <a:p>
            <a:pPr marL="423863" lvl="1" indent="0">
              <a:buNone/>
            </a:pPr>
            <a:r>
              <a:rPr lang="en-US" b="0" dirty="0" smtClean="0">
                <a:latin typeface="+mn-lt"/>
              </a:rPr>
              <a:t>Not only does the demand for liquidity move prices, but it – and not information – is also the primary driver of prices…</a:t>
            </a:r>
            <a:r>
              <a:rPr lang="en-US" dirty="0" smtClean="0">
                <a:latin typeface="+mn-lt"/>
              </a:rPr>
              <a:t>[and]</a:t>
            </a:r>
            <a:r>
              <a:rPr lang="en-US" b="0" dirty="0" smtClean="0">
                <a:latin typeface="+mn-lt"/>
              </a:rPr>
              <a:t> the primary driver of crashes and bubbles as well.</a:t>
            </a:r>
          </a:p>
          <a:p>
            <a:pPr marL="423863" lvl="1" indent="0">
              <a:buNone/>
            </a:pPr>
            <a:endParaRPr lang="en-US" b="0" dirty="0" smtClean="0">
              <a:latin typeface="+mn-lt"/>
            </a:endParaRPr>
          </a:p>
          <a:p>
            <a:r>
              <a:rPr lang="en-US" dirty="0" smtClean="0"/>
              <a:t>From the famous quant </a:t>
            </a:r>
            <a:r>
              <a:rPr lang="en-US" dirty="0" smtClean="0">
                <a:hlinkClick r:id="rId3"/>
              </a:rPr>
              <a:t>Emanuel </a:t>
            </a:r>
            <a:r>
              <a:rPr lang="en-US" dirty="0" err="1" smtClean="0">
                <a:hlinkClick r:id="rId3"/>
              </a:rPr>
              <a:t>Derman</a:t>
            </a:r>
            <a:r>
              <a:rPr lang="en-US" dirty="0" smtClean="0"/>
              <a:t>:</a:t>
            </a:r>
          </a:p>
          <a:p>
            <a:pPr marL="482600" lvl="1" indent="0">
              <a:buNone/>
            </a:pPr>
            <a:r>
              <a:rPr lang="en-US" dirty="0" smtClean="0">
                <a:latin typeface="+mn-lt"/>
              </a:rPr>
              <a:t>No </a:t>
            </a:r>
            <a:r>
              <a:rPr lang="en-US" dirty="0">
                <a:latin typeface="+mn-lt"/>
              </a:rPr>
              <a:t>one quite knows what liquidity really is, and so there’s no good model of it. (Liquidity is a metaphor based on fluids. People define it by its proxies – bid-ask, average daily volume, market impact </a:t>
            </a:r>
            <a:r>
              <a:rPr lang="en-US" dirty="0" err="1">
                <a:latin typeface="+mn-lt"/>
              </a:rPr>
              <a:t>etc</a:t>
            </a:r>
            <a:r>
              <a:rPr lang="en-US" dirty="0">
                <a:latin typeface="+mn-lt"/>
              </a:rPr>
              <a:t>, which are features of but aren’t actually liquidity itself</a:t>
            </a:r>
            <a:r>
              <a:rPr lang="en-US" dirty="0" smtClean="0">
                <a:latin typeface="+mn-lt"/>
              </a:rPr>
              <a:t>.)</a:t>
            </a:r>
          </a:p>
          <a:p>
            <a:pPr marL="482600" lvl="1" indent="0">
              <a:buNone/>
            </a:pPr>
            <a:endParaRPr lang="en-US" dirty="0">
              <a:latin typeface="+mn-lt"/>
            </a:endParaRPr>
          </a:p>
          <a:p>
            <a:pPr marL="482600" lvl="1" indent="0">
              <a:buNone/>
            </a:pPr>
            <a:endParaRPr lang="en-US" dirty="0">
              <a:latin typeface="+mn-lt"/>
            </a:endParaRPr>
          </a:p>
          <a:p>
            <a:pPr marL="0" indent="0">
              <a:buNone/>
            </a:pPr>
            <a:endParaRPr lang="en-US" dirty="0">
              <a:latin typeface="+mn-lt"/>
            </a:endParaRPr>
          </a:p>
        </p:txBody>
      </p:sp>
    </p:spTree>
    <p:extLst>
      <p:ext uri="{BB962C8B-B14F-4D97-AF65-F5344CB8AC3E}">
        <p14:creationId xmlns:p14="http://schemas.microsoft.com/office/powerpoint/2010/main" val="2698409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Counterbalancing Capacity</a:t>
            </a:r>
            <a:endParaRPr lang="en-US" dirty="0"/>
          </a:p>
        </p:txBody>
      </p:sp>
      <p:sp>
        <p:nvSpPr>
          <p:cNvPr id="3" name="Content Placeholder 2"/>
          <p:cNvSpPr>
            <a:spLocks noGrp="1"/>
          </p:cNvSpPr>
          <p:nvPr>
            <p:ph idx="1"/>
          </p:nvPr>
        </p:nvSpPr>
        <p:spPr>
          <a:xfrm>
            <a:off x="381000" y="1676400"/>
            <a:ext cx="8839200" cy="2057400"/>
          </a:xfrm>
        </p:spPr>
        <p:txBody>
          <a:bodyPr/>
          <a:lstStyle/>
          <a:p>
            <a:r>
              <a:rPr lang="en-US" sz="2000" dirty="0" smtClean="0"/>
              <a:t>CBC is used to neutralize any illiquidity risk revealed by FLE.  CBC reveals “distance to illiquidity” using various strategies</a:t>
            </a:r>
          </a:p>
          <a:p>
            <a:endParaRPr lang="en-US" dirty="0"/>
          </a:p>
          <a:p>
            <a:r>
              <a:rPr lang="en-US" sz="2000" dirty="0" smtClean="0"/>
              <a:t>CBC should model non-</a:t>
            </a:r>
            <a:r>
              <a:rPr lang="en-US" sz="2000" dirty="0" err="1" smtClean="0"/>
              <a:t>rejectable</a:t>
            </a:r>
            <a:r>
              <a:rPr lang="en-US" sz="2000" dirty="0" smtClean="0"/>
              <a:t> and </a:t>
            </a:r>
            <a:r>
              <a:rPr lang="en-US" sz="2000" dirty="0" err="1" smtClean="0"/>
              <a:t>rejectable</a:t>
            </a:r>
            <a:r>
              <a:rPr lang="en-US" sz="2000" dirty="0" smtClean="0"/>
              <a:t> options, to both reduce assets or increase liabilities:</a:t>
            </a:r>
          </a:p>
          <a:p>
            <a:endParaRPr lang="en-US" dirty="0"/>
          </a:p>
          <a:p>
            <a:endParaRPr lang="en-US" dirty="0" smtClean="0"/>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35813703"/>
              </p:ext>
            </p:extLst>
          </p:nvPr>
        </p:nvGraphicFramePr>
        <p:xfrm>
          <a:off x="1219200" y="3962400"/>
          <a:ext cx="6553200" cy="2133600"/>
        </p:xfrm>
        <a:graphic>
          <a:graphicData uri="http://schemas.openxmlformats.org/drawingml/2006/table">
            <a:tbl>
              <a:tblPr/>
              <a:tblGrid>
                <a:gridCol w="914400"/>
                <a:gridCol w="2743200"/>
                <a:gridCol w="2895600"/>
              </a:tblGrid>
              <a:tr h="544613">
                <a:tc>
                  <a:txBody>
                    <a:bodyPr/>
                    <a:lstStyle/>
                    <a:p>
                      <a:pPr algn="l" fontAlgn="b"/>
                      <a:endParaRPr lang="en-US" sz="11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400" b="1" i="0" u="none" strike="noStrike" dirty="0">
                          <a:solidFill>
                            <a:srgbClr val="000000"/>
                          </a:solidFill>
                          <a:effectLst/>
                          <a:latin typeface="Calibri"/>
                        </a:rPr>
                        <a:t>Non-</a:t>
                      </a:r>
                      <a:r>
                        <a:rPr lang="en-US" sz="1400" b="1" i="0" u="none" strike="noStrike" dirty="0" err="1">
                          <a:solidFill>
                            <a:srgbClr val="000000"/>
                          </a:solidFill>
                          <a:effectLst/>
                          <a:latin typeface="Calibri"/>
                        </a:rPr>
                        <a:t>rejectable</a:t>
                      </a:r>
                      <a:r>
                        <a:rPr lang="en-US" sz="1400" b="1" i="0" u="none" strike="noStrike" dirty="0">
                          <a:solidFill>
                            <a:srgbClr val="000000"/>
                          </a:solidFill>
                          <a:effectLst/>
                          <a:latin typeface="Calibri"/>
                        </a:rPr>
                        <a:t> Options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1400" b="1" i="0" u="none" strike="noStrike" dirty="0" err="1">
                          <a:solidFill>
                            <a:srgbClr val="000000"/>
                          </a:solidFill>
                          <a:effectLst/>
                          <a:latin typeface="Calibri"/>
                        </a:rPr>
                        <a:t>Rejectable</a:t>
                      </a:r>
                      <a:r>
                        <a:rPr lang="en-US" sz="1400" b="1" i="0" u="none" strike="noStrike" dirty="0">
                          <a:solidFill>
                            <a:srgbClr val="000000"/>
                          </a:solidFill>
                          <a:effectLst/>
                          <a:latin typeface="Calibri"/>
                        </a:rPr>
                        <a:t> Options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772068">
                <a:tc>
                  <a:txBody>
                    <a:bodyPr/>
                    <a:lstStyle/>
                    <a:p>
                      <a:pPr algn="ctr" fontAlgn="ctr"/>
                      <a:r>
                        <a:rPr lang="en-US" sz="1400" b="1" i="0" u="none" strike="noStrike" dirty="0">
                          <a:solidFill>
                            <a:srgbClr val="000000"/>
                          </a:solidFill>
                          <a:effectLst/>
                          <a:latin typeface="Calibri"/>
                        </a:rPr>
                        <a:t>Reducing Assets</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t"/>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Liquidity puts</a:t>
                      </a:r>
                      <a:br>
                        <a:rPr lang="en-US" sz="1200" b="0" i="0" u="none" strike="noStrike" dirty="0">
                          <a:solidFill>
                            <a:srgbClr val="000000"/>
                          </a:solidFill>
                          <a:effectLst/>
                          <a:latin typeface="Calibri"/>
                        </a:rPr>
                      </a:br>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Cancellable loans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Unconditional </a:t>
                      </a:r>
                      <a:r>
                        <a:rPr lang="en-US" sz="1200" b="0" i="0" u="none" strike="noStrike" dirty="0" smtClean="0">
                          <a:solidFill>
                            <a:srgbClr val="000000"/>
                          </a:solidFill>
                          <a:effectLst/>
                          <a:latin typeface="Calibri"/>
                        </a:rPr>
                        <a:t>sales</a:t>
                      </a:r>
                      <a:r>
                        <a:rPr lang="en-US" sz="1200" b="0" i="0" u="none" strike="noStrike" dirty="0">
                          <a:solidFill>
                            <a:srgbClr val="000000"/>
                          </a:solidFill>
                          <a:effectLst/>
                          <a:latin typeface="Calibri"/>
                        </a:rPr>
                        <a:t/>
                      </a:r>
                      <a:br>
                        <a:rPr lang="en-US" sz="1200" b="0" i="0" u="none" strike="noStrike" dirty="0">
                          <a:solidFill>
                            <a:srgbClr val="000000"/>
                          </a:solidFill>
                          <a:effectLst/>
                          <a:latin typeface="Calibri"/>
                        </a:rPr>
                      </a:br>
                      <a:r>
                        <a:rPr lang="en-US" sz="1200" b="0" i="0" u="none" strike="noStrike" dirty="0" smtClean="0">
                          <a:solidFill>
                            <a:srgbClr val="000000"/>
                          </a:solidFill>
                          <a:effectLst/>
                          <a:latin typeface="Calibri"/>
                        </a:rPr>
                        <a:t>  ▪ Sell-and-buy-backs</a:t>
                      </a:r>
                    </a:p>
                    <a:p>
                      <a:pPr algn="l" fontAlgn="t"/>
                      <a:r>
                        <a:rPr lang="en-US" sz="1200" b="0" i="0" u="none" strike="noStrike" dirty="0" smtClean="0">
                          <a:solidFill>
                            <a:srgbClr val="000000"/>
                          </a:solidFill>
                          <a:effectLst/>
                          <a:latin typeface="Calibri"/>
                        </a:rPr>
                        <a:t>  ▪ Shorten maturity of assets</a:t>
                      </a:r>
                      <a:endParaRPr lang="en-US" sz="12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6919">
                <a:tc>
                  <a:txBody>
                    <a:bodyPr/>
                    <a:lstStyle/>
                    <a:p>
                      <a:pPr algn="ctr" fontAlgn="ctr"/>
                      <a:r>
                        <a:rPr lang="en-US" sz="1400" b="1" i="0" u="none" strike="noStrike" dirty="0">
                          <a:solidFill>
                            <a:srgbClr val="000000"/>
                          </a:solidFill>
                          <a:effectLst/>
                          <a:latin typeface="Calibri"/>
                        </a:rPr>
                        <a:t>Increasing Liabilities</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t"/>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Credit facilities</a:t>
                      </a:r>
                      <a:br>
                        <a:rPr lang="en-US" sz="1200" b="0" i="0" u="none" strike="noStrike" dirty="0">
                          <a:solidFill>
                            <a:srgbClr val="000000"/>
                          </a:solidFill>
                          <a:effectLst/>
                          <a:latin typeface="Calibri"/>
                        </a:rPr>
                      </a:br>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Guaranteed but not paid-in capital</a:t>
                      </a:r>
                      <a:br>
                        <a:rPr lang="en-US" sz="1200" b="0" i="0" u="none" strike="noStrike" dirty="0">
                          <a:solidFill>
                            <a:srgbClr val="000000"/>
                          </a:solidFill>
                          <a:effectLst/>
                          <a:latin typeface="Calibri"/>
                        </a:rPr>
                      </a:br>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Extendable bonds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Unsecured funding (new term or deposits)</a:t>
                      </a:r>
                      <a:br>
                        <a:rPr lang="en-US" sz="1200" b="0" i="0" u="none" strike="noStrike" dirty="0">
                          <a:solidFill>
                            <a:srgbClr val="000000"/>
                          </a:solidFill>
                          <a:effectLst/>
                          <a:latin typeface="Calibri"/>
                        </a:rPr>
                      </a:br>
                      <a:r>
                        <a:rPr lang="en-US" sz="1200" b="0" i="0" u="none" strike="noStrike" dirty="0" smtClean="0">
                          <a:solidFill>
                            <a:srgbClr val="000000"/>
                          </a:solidFill>
                          <a:effectLst/>
                          <a:latin typeface="Calibri"/>
                        </a:rPr>
                        <a:t>  ▪ </a:t>
                      </a:r>
                      <a:r>
                        <a:rPr lang="en-US" sz="1200" b="0" i="0" u="none" strike="noStrike" dirty="0">
                          <a:solidFill>
                            <a:srgbClr val="000000"/>
                          </a:solidFill>
                          <a:effectLst/>
                          <a:latin typeface="Calibri"/>
                        </a:rPr>
                        <a:t>Secured </a:t>
                      </a:r>
                      <a:r>
                        <a:rPr lang="en-US" sz="1200" b="0" i="0" u="none" strike="noStrike" dirty="0" smtClean="0">
                          <a:solidFill>
                            <a:srgbClr val="000000"/>
                          </a:solidFill>
                          <a:effectLst/>
                          <a:latin typeface="Calibri"/>
                        </a:rPr>
                        <a:t>funding</a:t>
                      </a:r>
                    </a:p>
                    <a:p>
                      <a:pPr algn="l" fontAlgn="t"/>
                      <a:r>
                        <a:rPr lang="en-US" sz="1200" b="0" i="0" u="none" strike="noStrike" dirty="0" smtClean="0">
                          <a:solidFill>
                            <a:srgbClr val="000000"/>
                          </a:solidFill>
                          <a:effectLst/>
                          <a:latin typeface="Calibri"/>
                        </a:rPr>
                        <a:t>  ▪ Extend</a:t>
                      </a:r>
                      <a:r>
                        <a:rPr lang="en-US" sz="1200" b="0" i="0" u="none" strike="noStrike" baseline="0" dirty="0" smtClean="0">
                          <a:solidFill>
                            <a:srgbClr val="000000"/>
                          </a:solidFill>
                          <a:effectLst/>
                          <a:latin typeface="Calibri"/>
                        </a:rPr>
                        <a:t> the tenor of liabilitie</a:t>
                      </a:r>
                      <a:r>
                        <a:rPr lang="en-US" sz="1200" b="0" i="0" u="none" strike="noStrike" dirty="0" smtClean="0">
                          <a:solidFill>
                            <a:srgbClr val="000000"/>
                          </a:solidFill>
                          <a:effectLst/>
                          <a:latin typeface="Calibri"/>
                        </a:rPr>
                        <a:t>s</a:t>
                      </a:r>
                      <a:endParaRPr lang="en-US" sz="12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1832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Counterbalancing Capacity</a:t>
            </a:r>
            <a:endParaRPr lang="en-US" dirty="0"/>
          </a:p>
        </p:txBody>
      </p:sp>
      <p:sp>
        <p:nvSpPr>
          <p:cNvPr id="3" name="Content Placeholder 2"/>
          <p:cNvSpPr>
            <a:spLocks noGrp="1"/>
          </p:cNvSpPr>
          <p:nvPr>
            <p:ph idx="1"/>
          </p:nvPr>
        </p:nvSpPr>
        <p:spPr>
          <a:xfrm>
            <a:off x="304800" y="1524000"/>
            <a:ext cx="9067800" cy="4114800"/>
          </a:xfrm>
        </p:spPr>
        <p:txBody>
          <a:bodyPr/>
          <a:lstStyle/>
          <a:p>
            <a:r>
              <a:rPr lang="en-US" dirty="0" smtClean="0"/>
              <a:t>The CBC should model cash flows from strategy </a:t>
            </a:r>
            <a:r>
              <a:rPr lang="en-US" dirty="0" smtClean="0">
                <a:solidFill>
                  <a:srgbClr val="FF0000"/>
                </a:solidFill>
              </a:rPr>
              <a:t>scenarios</a:t>
            </a:r>
            <a:r>
              <a:rPr lang="en-US" dirty="0" smtClean="0"/>
              <a:t>.  Example scenarios include:</a:t>
            </a:r>
          </a:p>
          <a:p>
            <a:pPr lvl="1"/>
            <a:endParaRPr lang="en-US" sz="1400" dirty="0" smtClean="0"/>
          </a:p>
          <a:p>
            <a:pPr lvl="1"/>
            <a:r>
              <a:rPr lang="en-US" sz="1400" dirty="0" smtClean="0"/>
              <a:t>CBC</a:t>
            </a:r>
            <a:r>
              <a:rPr lang="en-US" sz="1400" baseline="-25000" dirty="0" smtClean="0"/>
              <a:t>0 </a:t>
            </a:r>
            <a:r>
              <a:rPr lang="en-US" sz="1400" dirty="0" smtClean="0"/>
              <a:t>, aka “null scenario” – all redemption / coupon cash flows run off as scheduled</a:t>
            </a:r>
          </a:p>
          <a:p>
            <a:pPr lvl="1"/>
            <a:endParaRPr lang="en-US" sz="1400" dirty="0" smtClean="0"/>
          </a:p>
          <a:p>
            <a:pPr lvl="1"/>
            <a:r>
              <a:rPr lang="en-US" sz="1400" dirty="0" smtClean="0"/>
              <a:t>“Just-enough cash” – the bank generates just enough cash to eliminate any spots where FLE goes negative (“going concern” scenario)</a:t>
            </a:r>
          </a:p>
          <a:p>
            <a:pPr lvl="1"/>
            <a:endParaRPr lang="en-US" sz="1400" dirty="0" smtClean="0"/>
          </a:p>
          <a:p>
            <a:pPr lvl="1"/>
            <a:r>
              <a:rPr lang="en-US" sz="1400" dirty="0" smtClean="0"/>
              <a:t>“Maximum cash” – the bank generates as much cash as it can, regardless of whether or not it’s really needed</a:t>
            </a:r>
          </a:p>
          <a:p>
            <a:pPr lvl="1"/>
            <a:endParaRPr lang="en-US" sz="1400" dirty="0" smtClean="0"/>
          </a:p>
          <a:p>
            <a:pPr lvl="1"/>
            <a:r>
              <a:rPr lang="en-US" sz="1400" dirty="0"/>
              <a:t>“Repo-only”– the bank finances its activities via repo </a:t>
            </a:r>
            <a:r>
              <a:rPr lang="en-US" sz="1400" dirty="0" smtClean="0"/>
              <a:t>only</a:t>
            </a:r>
          </a:p>
          <a:p>
            <a:pPr lvl="1"/>
            <a:endParaRPr lang="en-US" sz="1400" dirty="0"/>
          </a:p>
          <a:p>
            <a:pPr lvl="1"/>
            <a:r>
              <a:rPr lang="en-US" sz="1400" dirty="0" smtClean="0"/>
              <a:t>“Fire-sale” – the bank dumps all securities</a:t>
            </a:r>
          </a:p>
          <a:p>
            <a:pPr marL="0" indent="0">
              <a:buNone/>
            </a:pPr>
            <a:endParaRPr lang="en-US" dirty="0"/>
          </a:p>
          <a:p>
            <a:r>
              <a:rPr lang="en-US" dirty="0" smtClean="0"/>
              <a:t>The CBC strategies should not contradict the FLE scenarios: </a:t>
            </a:r>
          </a:p>
          <a:p>
            <a:pPr lvl="1"/>
            <a:r>
              <a:rPr lang="en-US" sz="1400" dirty="0" smtClean="0"/>
              <a:t>Rising interest rates, for example, should affect FLE and CBC cash flows in a consistent fashion (positively impacting some, negatively impacting others)</a:t>
            </a:r>
            <a:endParaRPr lang="en-US" sz="1400" dirty="0"/>
          </a:p>
        </p:txBody>
      </p:sp>
    </p:spTree>
    <p:extLst>
      <p:ext uri="{BB962C8B-B14F-4D97-AF65-F5344CB8AC3E}">
        <p14:creationId xmlns:p14="http://schemas.microsoft.com/office/powerpoint/2010/main" val="4143130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Counterbalancing Capacity</a:t>
            </a:r>
            <a:endParaRPr lang="en-US" dirty="0"/>
          </a:p>
        </p:txBody>
      </p:sp>
      <p:sp>
        <p:nvSpPr>
          <p:cNvPr id="3" name="Content Placeholder 2"/>
          <p:cNvSpPr>
            <a:spLocks noGrp="1"/>
          </p:cNvSpPr>
          <p:nvPr>
            <p:ph idx="1"/>
          </p:nvPr>
        </p:nvSpPr>
        <p:spPr>
          <a:xfrm>
            <a:off x="381000" y="1447800"/>
            <a:ext cx="8839200" cy="4114800"/>
          </a:xfrm>
        </p:spPr>
        <p:txBody>
          <a:bodyPr/>
          <a:lstStyle/>
          <a:p>
            <a:r>
              <a:rPr lang="en-US" sz="1800" dirty="0" smtClean="0"/>
              <a:t>To make the CBC </a:t>
            </a:r>
            <a:r>
              <a:rPr lang="en-US" sz="1800" dirty="0" err="1" smtClean="0"/>
              <a:t>modelling</a:t>
            </a:r>
            <a:r>
              <a:rPr lang="en-US" sz="1800" dirty="0" smtClean="0"/>
              <a:t> easier, various securities can be grouped together in “liquidity classes” (LCs), such as UST10, Fixed MBS, ARM MBS, and others, and analyzed collectively:</a:t>
            </a:r>
          </a:p>
          <a:p>
            <a:pPr lvl="1"/>
            <a:r>
              <a:rPr lang="en-US" sz="1400" dirty="0" smtClean="0"/>
              <a:t>Add-ons and partial sells of the LC as a whole</a:t>
            </a:r>
          </a:p>
          <a:p>
            <a:pPr lvl="1"/>
            <a:r>
              <a:rPr lang="en-US" sz="1400" dirty="0" smtClean="0"/>
              <a:t>Repos and Reverse repos on portions of the LC face</a:t>
            </a:r>
          </a:p>
          <a:p>
            <a:pPr lvl="1"/>
            <a:endParaRPr lang="en-US" sz="1400" dirty="0" smtClean="0"/>
          </a:p>
          <a:p>
            <a:r>
              <a:rPr lang="en-US" sz="1800" dirty="0" smtClean="0"/>
              <a:t>Different accounts – such as Forward Asset Inventories (FAI) and Forward Asset Flows (FAF) – can be used to track securities that are “Out on Repo,” under “Ownership,”  in “Possession” (for reverses), or otherwise “Available”   </a:t>
            </a:r>
          </a:p>
          <a:p>
            <a:endParaRPr lang="en-US" sz="1800" dirty="0"/>
          </a:p>
          <a:p>
            <a:r>
              <a:rPr lang="en-US" sz="1800" dirty="0" smtClean="0"/>
              <a:t>To better simulate cash flows for sells, sell-and-buy-backs, repos and reverse repos, weighted </a:t>
            </a:r>
            <a:r>
              <a:rPr lang="en-US" sz="1800" dirty="0"/>
              <a:t>prices for the LC can be estimated </a:t>
            </a:r>
            <a:r>
              <a:rPr lang="en-US" sz="1800" dirty="0" smtClean="0"/>
              <a:t>forward</a:t>
            </a:r>
            <a:endParaRPr lang="en-US" sz="1800" dirty="0"/>
          </a:p>
          <a:p>
            <a:pPr marL="0" indent="0">
              <a:buNone/>
            </a:pPr>
            <a:endParaRPr lang="en-US" sz="2000" dirty="0"/>
          </a:p>
          <a:p>
            <a:r>
              <a:rPr lang="en-US" sz="1800" dirty="0" smtClean="0"/>
              <a:t>To more easily simulate repo rates / coupon payments / dirty prices / etc. for the securities in an LC, an all-in-one “daily spread” can be calculated for the liquidity class, and paid out daily on securities under “Ownership”</a:t>
            </a:r>
          </a:p>
          <a:p>
            <a:endParaRPr lang="en-US" sz="1800" dirty="0"/>
          </a:p>
          <a:p>
            <a:r>
              <a:rPr lang="en-US" sz="1800" dirty="0"/>
              <a:t>The Forward Cash Inventory (FCI) represents the CBC for this LC</a:t>
            </a:r>
          </a:p>
          <a:p>
            <a:pPr marL="0" indent="0">
              <a:buNone/>
            </a:pPr>
            <a:endParaRPr lang="en-US" sz="1800" dirty="0" smtClean="0"/>
          </a:p>
          <a:p>
            <a:endParaRPr lang="en-US" sz="2000" dirty="0"/>
          </a:p>
        </p:txBody>
      </p:sp>
    </p:spTree>
    <p:extLst>
      <p:ext uri="{BB962C8B-B14F-4D97-AF65-F5344CB8AC3E}">
        <p14:creationId xmlns:p14="http://schemas.microsoft.com/office/powerpoint/2010/main" val="2702181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Counterbalancing Capacity</a:t>
            </a:r>
            <a:endParaRPr lang="en-US" dirty="0"/>
          </a:p>
        </p:txBody>
      </p:sp>
      <p:sp>
        <p:nvSpPr>
          <p:cNvPr id="3" name="Content Placeholder 2"/>
          <p:cNvSpPr>
            <a:spLocks noGrp="1"/>
          </p:cNvSpPr>
          <p:nvPr>
            <p:ph idx="1"/>
          </p:nvPr>
        </p:nvSpPr>
        <p:spPr>
          <a:xfrm>
            <a:off x="457200" y="1676400"/>
            <a:ext cx="8610600" cy="4114800"/>
          </a:xfrm>
        </p:spPr>
        <p:txBody>
          <a:bodyPr/>
          <a:lstStyle/>
          <a:p>
            <a:r>
              <a:rPr lang="en-US" sz="2000" dirty="0" smtClean="0"/>
              <a:t>Example flows from an LC representing similarly repo-able securities:  </a:t>
            </a: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3279199653"/>
              </p:ext>
            </p:extLst>
          </p:nvPr>
        </p:nvGraphicFramePr>
        <p:xfrm>
          <a:off x="533400" y="2362200"/>
          <a:ext cx="8458200" cy="3982740"/>
        </p:xfrm>
        <a:graphic>
          <a:graphicData uri="http://schemas.openxmlformats.org/drawingml/2006/table">
            <a:tbl>
              <a:tblPr/>
              <a:tblGrid>
                <a:gridCol w="546425"/>
                <a:gridCol w="774102"/>
                <a:gridCol w="315902"/>
                <a:gridCol w="324440"/>
                <a:gridCol w="341515"/>
                <a:gridCol w="341515"/>
                <a:gridCol w="358591"/>
                <a:gridCol w="367129"/>
                <a:gridCol w="298826"/>
                <a:gridCol w="435432"/>
                <a:gridCol w="59765"/>
                <a:gridCol w="401280"/>
                <a:gridCol w="591960"/>
                <a:gridCol w="56919"/>
                <a:gridCol w="421203"/>
                <a:gridCol w="606190"/>
                <a:gridCol w="56919"/>
                <a:gridCol w="512274"/>
                <a:gridCol w="512274"/>
                <a:gridCol w="59765"/>
                <a:gridCol w="529349"/>
                <a:gridCol w="546425"/>
              </a:tblGrid>
              <a:tr h="287445">
                <a:tc>
                  <a:txBody>
                    <a:bodyPr/>
                    <a:lstStyle/>
                    <a:p>
                      <a:pPr algn="l" fontAlgn="b"/>
                      <a:r>
                        <a:rPr lang="en-US" sz="900" b="1" i="0" u="none" strike="noStrike" dirty="0">
                          <a:solidFill>
                            <a:srgbClr val="000000"/>
                          </a:solidFill>
                          <a:effectLst/>
                          <a:latin typeface="Calibri"/>
                        </a:rPr>
                        <a:t> </a:t>
                      </a:r>
                    </a:p>
                  </a:txBody>
                  <a:tcPr marL="7846" marR="7846" marT="7846" marB="0" anchor="b">
                    <a:lnL>
                      <a:noFill/>
                    </a:lnL>
                    <a:lnR>
                      <a:noFill/>
                    </a:lnR>
                    <a:lnT>
                      <a:noFill/>
                    </a:lnT>
                    <a:lnB>
                      <a:noFill/>
                    </a:lnB>
                    <a:solidFill>
                      <a:srgbClr val="DAEEF3"/>
                    </a:solidFill>
                  </a:tcPr>
                </a:tc>
                <a:tc>
                  <a:txBody>
                    <a:bodyPr/>
                    <a:lstStyle/>
                    <a:p>
                      <a:pPr algn="l"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gridSpan="2">
                  <a:txBody>
                    <a:bodyPr/>
                    <a:lstStyle/>
                    <a:p>
                      <a:pPr algn="ctr" fontAlgn="b"/>
                      <a:r>
                        <a:rPr lang="en-US" sz="900" b="1" i="0" u="none" strike="noStrike">
                          <a:solidFill>
                            <a:srgbClr val="000000"/>
                          </a:solidFill>
                          <a:effectLst/>
                          <a:latin typeface="Calibri"/>
                        </a:rPr>
                        <a:t>Available</a:t>
                      </a:r>
                    </a:p>
                  </a:txBody>
                  <a:tcPr marL="7846" marR="7846" marT="7846" marB="0" anchor="b">
                    <a:lnL>
                      <a:noFill/>
                    </a:lnL>
                    <a:lnR>
                      <a:noFill/>
                    </a:lnR>
                    <a:lnT>
                      <a:noFill/>
                    </a:lnT>
                    <a:lnB>
                      <a:noFill/>
                    </a:lnB>
                    <a:solidFill>
                      <a:srgbClr val="DAEEF3"/>
                    </a:solidFill>
                  </a:tcPr>
                </a:tc>
                <a:tc hMerge="1">
                  <a:txBody>
                    <a:bodyPr/>
                    <a:lstStyle/>
                    <a:p>
                      <a:endParaRPr lang="en-US"/>
                    </a:p>
                  </a:txBody>
                  <a:tcPr/>
                </a:tc>
                <a:tc gridSpan="2">
                  <a:txBody>
                    <a:bodyPr/>
                    <a:lstStyle/>
                    <a:p>
                      <a:pPr algn="ctr" fontAlgn="b"/>
                      <a:r>
                        <a:rPr lang="en-US" sz="900" b="1" i="0" u="none" strike="noStrike">
                          <a:solidFill>
                            <a:srgbClr val="000000"/>
                          </a:solidFill>
                          <a:effectLst/>
                          <a:latin typeface="Calibri"/>
                        </a:rPr>
                        <a:t>Ownership</a:t>
                      </a:r>
                    </a:p>
                  </a:txBody>
                  <a:tcPr marL="7846" marR="7846" marT="7846" marB="0" anchor="b">
                    <a:lnL>
                      <a:noFill/>
                    </a:lnL>
                    <a:lnR>
                      <a:noFill/>
                    </a:lnR>
                    <a:lnT>
                      <a:noFill/>
                    </a:lnT>
                    <a:lnB>
                      <a:noFill/>
                    </a:lnB>
                    <a:solidFill>
                      <a:srgbClr val="DAEEF3"/>
                    </a:solidFill>
                  </a:tcPr>
                </a:tc>
                <a:tc hMerge="1">
                  <a:txBody>
                    <a:bodyPr/>
                    <a:lstStyle/>
                    <a:p>
                      <a:endParaRPr lang="en-US"/>
                    </a:p>
                  </a:txBody>
                  <a:tcPr/>
                </a:tc>
                <a:tc gridSpan="2">
                  <a:txBody>
                    <a:bodyPr/>
                    <a:lstStyle/>
                    <a:p>
                      <a:pPr algn="ctr" fontAlgn="b"/>
                      <a:r>
                        <a:rPr lang="en-US" sz="900" b="1" i="0" u="none" strike="noStrike">
                          <a:solidFill>
                            <a:srgbClr val="000000"/>
                          </a:solidFill>
                          <a:effectLst/>
                          <a:latin typeface="Calibri"/>
                        </a:rPr>
                        <a:t>Possession</a:t>
                      </a:r>
                    </a:p>
                  </a:txBody>
                  <a:tcPr marL="7846" marR="7846" marT="7846" marB="0" anchor="b">
                    <a:lnL>
                      <a:noFill/>
                    </a:lnL>
                    <a:lnR>
                      <a:noFill/>
                    </a:lnR>
                    <a:lnT>
                      <a:noFill/>
                    </a:lnT>
                    <a:lnB>
                      <a:noFill/>
                    </a:lnB>
                    <a:solidFill>
                      <a:srgbClr val="DAEEF3"/>
                    </a:solidFill>
                  </a:tcPr>
                </a:tc>
                <a:tc hMerge="1">
                  <a:txBody>
                    <a:bodyPr/>
                    <a:lstStyle/>
                    <a:p>
                      <a:endParaRPr lang="en-US"/>
                    </a:p>
                  </a:txBody>
                  <a:tcPr/>
                </a:tc>
                <a:tc gridSpan="2">
                  <a:txBody>
                    <a:bodyPr/>
                    <a:lstStyle/>
                    <a:p>
                      <a:pPr algn="ctr" fontAlgn="b"/>
                      <a:r>
                        <a:rPr lang="en-US" sz="900" b="1" i="0" u="none" strike="noStrike">
                          <a:solidFill>
                            <a:srgbClr val="000000"/>
                          </a:solidFill>
                          <a:effectLst/>
                          <a:latin typeface="Calibri"/>
                        </a:rPr>
                        <a:t>Out on Repo</a:t>
                      </a:r>
                    </a:p>
                  </a:txBody>
                  <a:tcPr marL="7846" marR="7846" marT="7846" marB="0" anchor="b">
                    <a:lnL>
                      <a:noFill/>
                    </a:lnL>
                    <a:lnR>
                      <a:noFill/>
                    </a:lnR>
                    <a:lnT>
                      <a:noFill/>
                    </a:lnT>
                    <a:lnB>
                      <a:noFill/>
                    </a:lnB>
                    <a:solidFill>
                      <a:srgbClr val="DAEEF3"/>
                    </a:solidFill>
                  </a:tcPr>
                </a:tc>
                <a:tc hMerge="1">
                  <a:txBody>
                    <a:bodyPr/>
                    <a:lstStyle/>
                    <a:p>
                      <a:endParaRPr lang="en-US"/>
                    </a:p>
                  </a:txBody>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rowSpan="2">
                  <a:txBody>
                    <a:bodyPr/>
                    <a:lstStyle/>
                    <a:p>
                      <a:pPr algn="ctr" fontAlgn="b"/>
                      <a:r>
                        <a:rPr lang="en-US" sz="900" b="1" i="0" u="none" strike="noStrike">
                          <a:solidFill>
                            <a:srgbClr val="000000"/>
                          </a:solidFill>
                          <a:effectLst/>
                          <a:latin typeface="Calibri"/>
                        </a:rPr>
                        <a:t>Daily Price</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rowSpan="2">
                  <a:txBody>
                    <a:bodyPr/>
                    <a:lstStyle/>
                    <a:p>
                      <a:pPr algn="ctr" fontAlgn="b"/>
                      <a:r>
                        <a:rPr lang="en-US" sz="900" b="1" i="0" u="none" strike="noStrike">
                          <a:solidFill>
                            <a:srgbClr val="000000"/>
                          </a:solidFill>
                          <a:effectLst/>
                          <a:latin typeface="Calibri"/>
                        </a:rPr>
                        <a:t>Daily Spread</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rowSpan="2">
                  <a:txBody>
                    <a:bodyPr/>
                    <a:lstStyle/>
                    <a:p>
                      <a:pPr algn="ctr" fontAlgn="b"/>
                      <a:r>
                        <a:rPr lang="en-US" sz="900" b="1" i="0" u="none" strike="noStrike">
                          <a:solidFill>
                            <a:srgbClr val="000000"/>
                          </a:solidFill>
                          <a:effectLst/>
                          <a:latin typeface="Calibri"/>
                        </a:rPr>
                        <a:t>Daily Payment</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a:noFill/>
                    </a:lnB>
                    <a:solidFill>
                      <a:srgbClr val="DAEEF3"/>
                    </a:solidFill>
                  </a:tcPr>
                </a:tc>
                <a:tc gridSpan="2">
                  <a:txBody>
                    <a:bodyPr/>
                    <a:lstStyle/>
                    <a:p>
                      <a:pPr algn="ctr" fontAlgn="b"/>
                      <a:r>
                        <a:rPr lang="en-US" sz="900" b="1" i="0" u="none" strike="noStrike">
                          <a:solidFill>
                            <a:srgbClr val="000000"/>
                          </a:solidFill>
                          <a:effectLst/>
                          <a:latin typeface="Calibri"/>
                        </a:rPr>
                        <a:t>Cash</a:t>
                      </a:r>
                    </a:p>
                  </a:txBody>
                  <a:tcPr marL="7846" marR="7846" marT="7846" marB="0" anchor="b">
                    <a:lnL>
                      <a:noFill/>
                    </a:lnL>
                    <a:lnR>
                      <a:noFill/>
                    </a:lnR>
                    <a:lnT>
                      <a:noFill/>
                    </a:lnT>
                    <a:lnB>
                      <a:noFill/>
                    </a:lnB>
                    <a:solidFill>
                      <a:srgbClr val="DAEEF3"/>
                    </a:solidFill>
                  </a:tcPr>
                </a:tc>
                <a:tc hMerge="1">
                  <a:txBody>
                    <a:bodyPr/>
                    <a:lstStyle/>
                    <a:p>
                      <a:endParaRPr lang="en-US"/>
                    </a:p>
                  </a:txBody>
                  <a:tcPr/>
                </a:tc>
              </a:tr>
              <a:tr h="245955">
                <a:tc>
                  <a:txBody>
                    <a:bodyPr/>
                    <a:lstStyle/>
                    <a:p>
                      <a:pPr algn="ctr" fontAlgn="b"/>
                      <a:r>
                        <a:rPr lang="en-US" sz="900" b="1" i="0" u="none" strike="noStrike">
                          <a:solidFill>
                            <a:srgbClr val="000000"/>
                          </a:solidFill>
                          <a:effectLst/>
                          <a:latin typeface="Calibri"/>
                        </a:rPr>
                        <a:t>Day</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Transaction</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FAF</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FAI</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FAF</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FAI</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FAF</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FAI</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FAF</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FAI</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vMerge="1">
                  <a:txBody>
                    <a:bodyPr/>
                    <a:lstStyle/>
                    <a:p>
                      <a:endParaRPr lang="en-US"/>
                    </a:p>
                  </a:txBody>
                  <a:tcPr/>
                </a:tc>
                <a:tc>
                  <a:txBody>
                    <a:bodyPr/>
                    <a:lstStyle/>
                    <a:p>
                      <a:pPr algn="ctr" fontAlgn="b"/>
                      <a:r>
                        <a:rPr lang="en-US" sz="900" b="1" i="0" u="none" strike="noStrike">
                          <a:solidFill>
                            <a:srgbClr val="000000"/>
                          </a:solidFill>
                          <a:effectLst/>
                          <a:latin typeface="Calibri"/>
                        </a:rPr>
                        <a:t>Trade Cash</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Haircut</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Repo Cash</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a:solidFill>
                            <a:srgbClr val="000000"/>
                          </a:solidFill>
                          <a:effectLst/>
                          <a:latin typeface="Calibri"/>
                        </a:rPr>
                        <a:t> </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FCF</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900" b="1" i="0" u="none" strike="noStrike">
                          <a:solidFill>
                            <a:srgbClr val="000000"/>
                          </a:solidFill>
                          <a:effectLst/>
                          <a:latin typeface="Calibri"/>
                        </a:rPr>
                        <a:t>FCI</a:t>
                      </a:r>
                    </a:p>
                  </a:txBody>
                  <a:tcPr marL="7846" marR="7846" marT="7846"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287445">
                <a:tc>
                  <a:txBody>
                    <a:bodyPr/>
                    <a:lstStyle/>
                    <a:p>
                      <a:pPr algn="l"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70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Sell</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102.2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30.66</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30.6739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30.6739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45">
                <a:tc>
                  <a:txBody>
                    <a:bodyPr/>
                    <a:lstStyle/>
                    <a:p>
                      <a:pPr algn="ctr" fontAlgn="b"/>
                      <a:r>
                        <a:rPr lang="en-US" sz="900" b="0" i="0" u="none" strike="noStrike">
                          <a:solidFill>
                            <a:srgbClr val="000000"/>
                          </a:solidFill>
                          <a:effectLst/>
                          <a:latin typeface="Calibri"/>
                        </a:rPr>
                        <a:t>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Repo</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30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9.7</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0.0139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9.7324</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40.4063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102.4</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40.4063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45">
                <a:tc>
                  <a:txBody>
                    <a:bodyPr/>
                    <a:lstStyle/>
                    <a:p>
                      <a:pPr algn="ctr" fontAlgn="b"/>
                      <a:r>
                        <a:rPr lang="en-US" sz="900" b="0" i="0" u="none" strike="noStrike">
                          <a:solidFill>
                            <a:srgbClr val="000000"/>
                          </a:solidFill>
                          <a:effectLst/>
                          <a:latin typeface="Calibri"/>
                        </a:rPr>
                        <a:t>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30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0.0139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40.4063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4</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Reverse Repo</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102.6</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-21.6</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0.0139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-21.5861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18.8202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45">
                <a:tc>
                  <a:txBody>
                    <a:bodyPr/>
                    <a:lstStyle/>
                    <a:p>
                      <a:pPr algn="ctr" fontAlgn="b"/>
                      <a:r>
                        <a:rPr lang="en-US" sz="900" b="0" i="0" u="none" strike="noStrike">
                          <a:solidFill>
                            <a:srgbClr val="000000"/>
                          </a:solidFill>
                          <a:effectLst/>
                          <a:latin typeface="Calibri"/>
                        </a:rPr>
                        <a:t>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Buy</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60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135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35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102.7</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-10.27</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0.0150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-10.2550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8.5652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6</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Reverse Off</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135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102.8</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21.6</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21.6571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30.2223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45">
                <a:tc>
                  <a:txBody>
                    <a:bodyPr/>
                    <a:lstStyle/>
                    <a:p>
                      <a:pPr algn="ctr" fontAlgn="b"/>
                      <a:r>
                        <a:rPr lang="en-US" sz="900" b="0" i="0" u="none" strike="noStrike">
                          <a:solidFill>
                            <a:srgbClr val="000000"/>
                          </a:solidFill>
                          <a:effectLst/>
                          <a:latin typeface="Calibri"/>
                        </a:rPr>
                        <a:t>7</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Sell-back</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102.9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25.725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0.0122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25.7372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55.9595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8</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0.0122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55.9595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45">
                <a:tc>
                  <a:txBody>
                    <a:bodyPr/>
                    <a:lstStyle/>
                    <a:p>
                      <a:pPr algn="ctr" fontAlgn="b"/>
                      <a:r>
                        <a:rPr lang="en-US" sz="900" b="0" i="0" u="none" strike="noStrike">
                          <a:solidFill>
                            <a:srgbClr val="000000"/>
                          </a:solidFill>
                          <a:effectLst/>
                          <a:latin typeface="Calibri"/>
                        </a:rPr>
                        <a:t>9</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l" fontAlgn="b"/>
                      <a:r>
                        <a:rPr lang="en-US" sz="900" b="0" i="0" u="none" strike="noStrike">
                          <a:solidFill>
                            <a:srgbClr val="000000"/>
                          </a:solidFill>
                          <a:effectLst/>
                          <a:latin typeface="Calibri"/>
                        </a:rPr>
                        <a:t>Repo Off</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103.1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-9.8</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0.0122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-9.7823</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c>
                  <a:txBody>
                    <a:bodyPr/>
                    <a:lstStyle/>
                    <a:p>
                      <a:pPr algn="ctr" fontAlgn="b"/>
                      <a:r>
                        <a:rPr lang="en-US" sz="900" b="0" i="0" u="none" strike="noStrike">
                          <a:solidFill>
                            <a:srgbClr val="000000"/>
                          </a:solidFill>
                          <a:effectLst/>
                          <a:latin typeface="Calibri"/>
                        </a:rPr>
                        <a:t>46.1772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F6"/>
                    </a:solidFill>
                  </a:tcPr>
                </a:tc>
              </a:tr>
              <a:tr h="287445">
                <a:tc>
                  <a:txBody>
                    <a:bodyPr/>
                    <a:lstStyle/>
                    <a:p>
                      <a:pPr algn="ctr" fontAlgn="b"/>
                      <a:r>
                        <a:rPr lang="en-US" sz="900" b="0" i="0" u="none" strike="noStrike">
                          <a:solidFill>
                            <a:srgbClr val="000000"/>
                          </a:solidFill>
                          <a:effectLst/>
                          <a:latin typeface="Calibri"/>
                        </a:rPr>
                        <a:t>10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Buy-back</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135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103.2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-25.8</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95</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0.01%</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0.0150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 </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-25.7850</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20.3922</a:t>
                      </a:r>
                    </a:p>
                  </a:txBody>
                  <a:tcPr marL="7846" marR="7846" marT="7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Oval 8"/>
          <p:cNvSpPr/>
          <p:nvPr/>
        </p:nvSpPr>
        <p:spPr bwMode="auto">
          <a:xfrm>
            <a:off x="8524536" y="6477000"/>
            <a:ext cx="1032841" cy="432792"/>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CBC</a:t>
            </a:r>
            <a:r>
              <a:rPr kumimoji="0" lang="en-US" sz="1400" b="1" i="0" u="none" strike="noStrike" cap="none" normalizeH="0" baseline="-25000" dirty="0" smtClean="0">
                <a:ln>
                  <a:noFill/>
                </a:ln>
                <a:solidFill>
                  <a:srgbClr val="000000"/>
                </a:solidFill>
                <a:effectLst/>
                <a:latin typeface="Arial" charset="0"/>
              </a:rPr>
              <a:t>LC</a:t>
            </a:r>
          </a:p>
        </p:txBody>
      </p:sp>
      <p:cxnSp>
        <p:nvCxnSpPr>
          <p:cNvPr id="10" name="Straight Arrow Connector 9"/>
          <p:cNvCxnSpPr>
            <a:stCxn id="9" idx="0"/>
          </p:cNvCxnSpPr>
          <p:nvPr/>
        </p:nvCxnSpPr>
        <p:spPr bwMode="auto">
          <a:xfrm flipH="1" flipV="1">
            <a:off x="8997134" y="2895600"/>
            <a:ext cx="43823" cy="3581400"/>
          </a:xfrm>
          <a:prstGeom prst="straightConnector1">
            <a:avLst/>
          </a:pr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H="1" flipV="1">
            <a:off x="8839011" y="6324600"/>
            <a:ext cx="201946" cy="146990"/>
          </a:xfrm>
          <a:prstGeom prst="straightConnector1">
            <a:avLst/>
          </a:pr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6063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Putting It Together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9220200" cy="4114800"/>
              </a:xfrm>
            </p:spPr>
            <p:txBody>
              <a:bodyPr/>
              <a:lstStyle/>
              <a:p>
                <a:r>
                  <a:rPr lang="en-US" dirty="0" smtClean="0"/>
                  <a:t>The LU units for FLE analysis, and the LC units for CBC analysis, should be completely </a:t>
                </a:r>
                <a:r>
                  <a:rPr lang="en-US" dirty="0" err="1" smtClean="0"/>
                  <a:t>disjunct</a:t>
                </a:r>
                <a:r>
                  <a:rPr lang="en-US" dirty="0" smtClean="0"/>
                  <a:t> – no security or obligation should appear in more than one LU or one LC:</a:t>
                </a:r>
              </a:p>
              <a:p>
                <a:pPr lvl="1"/>
                <a:r>
                  <a:rPr lang="en-US" dirty="0" smtClean="0"/>
                  <a:t>Different LU units should be made up from different deposits, loans, options and other sources of liquidity</a:t>
                </a:r>
              </a:p>
              <a:p>
                <a:pPr lvl="1"/>
                <a:r>
                  <a:rPr lang="en-US" dirty="0" smtClean="0"/>
                  <a:t>LC units should be composed of discrete liquid securities</a:t>
                </a:r>
              </a:p>
              <a:p>
                <a:pPr lvl="1"/>
                <a:endParaRPr lang="en-US" dirty="0"/>
              </a:p>
              <a:p>
                <a:r>
                  <a:rPr lang="en-US" dirty="0" smtClean="0"/>
                  <a:t>If they are completely </a:t>
                </a:r>
                <a:r>
                  <a:rPr lang="en-US" dirty="0" err="1" smtClean="0"/>
                  <a:t>disjunct</a:t>
                </a:r>
                <a:r>
                  <a:rPr lang="en-US" dirty="0" smtClean="0"/>
                  <a:t>, then they can added together:</a:t>
                </a:r>
              </a:p>
              <a:p>
                <a:pPr marL="0" indent="0">
                  <a:buNone/>
                </a:pPr>
                <a:endParaRPr lang="en-US" sz="1400" i="1" dirty="0" smtClean="0"/>
              </a:p>
              <a:p>
                <a:pPr marL="423863" lvl="1" indent="0">
                  <a:buNone/>
                </a:pPr>
                <a:endParaRPr lang="en-US" sz="1400" i="1" dirty="0" smtClean="0">
                  <a:latin typeface="Cambria Math"/>
                </a:endParaRPr>
              </a:p>
              <a:p>
                <a:pPr marL="423863" lvl="1" indent="0">
                  <a:buNone/>
                </a:pPr>
                <a14:m>
                  <m:oMathPara xmlns:m="http://schemas.openxmlformats.org/officeDocument/2006/math">
                    <m:oMathParaPr>
                      <m:jc m:val="left"/>
                    </m:oMathParaPr>
                    <m:oMath xmlns:m="http://schemas.openxmlformats.org/officeDocument/2006/math">
                      <m:sSub>
                        <m:sSubPr>
                          <m:ctrlPr>
                            <a:rPr lang="en-US" sz="1400" i="1">
                              <a:latin typeface="Cambria Math"/>
                            </a:rPr>
                          </m:ctrlPr>
                        </m:sSubPr>
                        <m:e>
                          <m:r>
                            <a:rPr lang="en-US" sz="1400" i="1">
                              <a:latin typeface="Cambria Math"/>
                            </a:rPr>
                            <m:t>𝐹𝐿𝐸</m:t>
                          </m:r>
                        </m:e>
                        <m:sub>
                          <m:r>
                            <a:rPr lang="en-US" sz="1400" i="1">
                              <a:latin typeface="Cambria Math"/>
                            </a:rPr>
                            <m:t>𝐿𝑈</m:t>
                          </m:r>
                          <m:r>
                            <a:rPr lang="en-US" sz="1400" i="1">
                              <a:latin typeface="Cambria Math"/>
                            </a:rPr>
                            <m:t>1</m:t>
                          </m:r>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𝐹𝐿𝐸</m:t>
                          </m:r>
                        </m:e>
                        <m:sub>
                          <m:r>
                            <a:rPr lang="en-US" sz="1400" i="1">
                              <a:latin typeface="Cambria Math"/>
                            </a:rPr>
                            <m:t>𝐿𝑈</m:t>
                          </m:r>
                          <m:r>
                            <a:rPr lang="en-US" sz="1400" i="1">
                              <a:latin typeface="Cambria Math"/>
                            </a:rPr>
                            <m:t>2</m:t>
                          </m:r>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𝐹𝐿𝐸</m:t>
                          </m:r>
                        </m:e>
                        <m:sub>
                          <m:r>
                            <a:rPr lang="en-US" sz="1400" i="1">
                              <a:latin typeface="Cambria Math"/>
                            </a:rPr>
                            <m:t>𝐿𝑈𝑛</m:t>
                          </m:r>
                        </m:sub>
                      </m:sSub>
                      <m:d>
                        <m:dPr>
                          <m:ctrlPr>
                            <a:rPr lang="en-US" sz="1400" i="1">
                              <a:latin typeface="Cambria Math"/>
                            </a:rPr>
                          </m:ctrlPr>
                        </m:dPr>
                        <m:e>
                          <m:r>
                            <a:rPr lang="en-US" sz="1400" i="1">
                              <a:latin typeface="Cambria Math"/>
                            </a:rPr>
                            <m:t>𝑡</m:t>
                          </m:r>
                        </m:e>
                      </m:d>
                      <m:r>
                        <a:rPr lang="en-US" sz="1400" i="1">
                          <a:latin typeface="Cambria Math"/>
                        </a:rPr>
                        <m:t>+</m:t>
                      </m:r>
                      <m:sSub>
                        <m:sSubPr>
                          <m:ctrlPr>
                            <a:rPr lang="en-US" sz="1400" i="1">
                              <a:latin typeface="Cambria Math"/>
                            </a:rPr>
                          </m:ctrlPr>
                        </m:sSubPr>
                        <m:e>
                          <m:r>
                            <a:rPr lang="en-US" sz="1400" i="1">
                              <a:latin typeface="Cambria Math"/>
                            </a:rPr>
                            <m:t>𝐶𝐵𝐶</m:t>
                          </m:r>
                        </m:e>
                        <m:sub>
                          <m:r>
                            <a:rPr lang="en-US" sz="1400" i="1">
                              <a:latin typeface="Cambria Math"/>
                            </a:rPr>
                            <m:t>𝐿𝐶</m:t>
                          </m:r>
                          <m:r>
                            <a:rPr lang="en-US" sz="1400" i="1">
                              <a:latin typeface="Cambria Math"/>
                            </a:rPr>
                            <m:t>1</m:t>
                          </m:r>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𝐶𝐵𝐶</m:t>
                          </m:r>
                        </m:e>
                        <m:sub>
                          <m:r>
                            <a:rPr lang="en-US" sz="1400" i="1">
                              <a:latin typeface="Cambria Math"/>
                            </a:rPr>
                            <m:t>𝐿𝐶</m:t>
                          </m:r>
                          <m:r>
                            <a:rPr lang="en-US" sz="1400" i="1">
                              <a:latin typeface="Cambria Math"/>
                            </a:rPr>
                            <m:t>2</m:t>
                          </m:r>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𝐶𝐵𝐶</m:t>
                          </m:r>
                        </m:e>
                        <m:sub>
                          <m:r>
                            <a:rPr lang="en-US" sz="1400" i="1">
                              <a:latin typeface="Cambria Math"/>
                            </a:rPr>
                            <m:t>𝐿𝐶𝑚</m:t>
                          </m:r>
                        </m:sub>
                      </m:sSub>
                      <m:d>
                        <m:dPr>
                          <m:ctrlPr>
                            <a:rPr lang="en-US" sz="1400" i="1">
                              <a:latin typeface="Cambria Math"/>
                            </a:rPr>
                          </m:ctrlPr>
                        </m:dPr>
                        <m:e>
                          <m:r>
                            <a:rPr lang="en-US" sz="1400" i="1">
                              <a:latin typeface="Cambria Math"/>
                            </a:rPr>
                            <m:t>𝑡</m:t>
                          </m:r>
                        </m:e>
                      </m:d>
                      <m:r>
                        <a:rPr lang="en-US" sz="1400" i="1">
                          <a:latin typeface="Cambria Math"/>
                        </a:rPr>
                        <m:t>≥0 </m:t>
                      </m:r>
                      <m:r>
                        <a:rPr lang="en-US" sz="1400" b="0" i="1" smtClean="0">
                          <a:latin typeface="Cambria Math"/>
                        </a:rPr>
                        <m:t>    </m:t>
                      </m:r>
                      <m:r>
                        <a:rPr lang="en-US" sz="1400" i="1">
                          <a:latin typeface="Cambria Math"/>
                        </a:rPr>
                        <m:t>𝑓𝑜𝑟</m:t>
                      </m:r>
                      <m:r>
                        <a:rPr lang="en-US" sz="1400" i="1">
                          <a:latin typeface="Cambria Math"/>
                        </a:rPr>
                        <m:t> </m:t>
                      </m:r>
                      <m:r>
                        <a:rPr lang="en-US" sz="1400" i="1">
                          <a:latin typeface="Cambria Math"/>
                        </a:rPr>
                        <m:t>𝑎𝑙𝑙</m:t>
                      </m:r>
                      <m:r>
                        <a:rPr lang="en-US" sz="1400" i="1">
                          <a:latin typeface="Cambria Math"/>
                        </a:rPr>
                        <m:t> </m:t>
                      </m:r>
                      <m:r>
                        <a:rPr lang="en-US" sz="1400" i="1">
                          <a:latin typeface="Cambria Math"/>
                        </a:rPr>
                        <m:t>𝑡</m:t>
                      </m:r>
                      <m:r>
                        <a:rPr lang="en-US" sz="1400" i="1">
                          <a:latin typeface="Cambria Math"/>
                        </a:rPr>
                        <m:t> ∈[</m:t>
                      </m:r>
                      <m:sSub>
                        <m:sSubPr>
                          <m:ctrlPr>
                            <a:rPr lang="en-US" sz="1400" i="1">
                              <a:latin typeface="Cambria Math"/>
                            </a:rPr>
                          </m:ctrlPr>
                        </m:sSubPr>
                        <m:e>
                          <m:r>
                            <a:rPr lang="en-US" sz="1400" i="1">
                              <a:latin typeface="Cambria Math"/>
                            </a:rPr>
                            <m:t>𝑡</m:t>
                          </m:r>
                        </m:e>
                        <m:sub>
                          <m:r>
                            <a:rPr lang="en-US" sz="1400" i="1">
                              <a:latin typeface="Cambria Math"/>
                            </a:rPr>
                            <m:t>0</m:t>
                          </m:r>
                        </m:sub>
                      </m:sSub>
                      <m:r>
                        <a:rPr lang="en-US" sz="1400" i="1">
                          <a:latin typeface="Cambria Math"/>
                        </a:rPr>
                        <m:t>,</m:t>
                      </m:r>
                      <m:r>
                        <a:rPr lang="en-US" sz="1400" i="1" smtClean="0">
                          <a:latin typeface="Cambria Math"/>
                        </a:rPr>
                        <m:t> </m:t>
                      </m:r>
                      <m:sSub>
                        <m:sSubPr>
                          <m:ctrlPr>
                            <a:rPr lang="en-US" sz="1400" i="1">
                              <a:latin typeface="Cambria Math"/>
                            </a:rPr>
                          </m:ctrlPr>
                        </m:sSubPr>
                        <m:e>
                          <m:r>
                            <a:rPr lang="en-US" sz="1400" i="1">
                              <a:latin typeface="Cambria Math"/>
                            </a:rPr>
                            <m:t>𝑡</m:t>
                          </m:r>
                        </m:e>
                        <m:sub>
                          <m:r>
                            <a:rPr lang="en-US" sz="1400" i="1">
                              <a:latin typeface="Cambria Math"/>
                            </a:rPr>
                            <m:t>h</m:t>
                          </m:r>
                          <m:r>
                            <a:rPr lang="en-US" sz="1400" i="1">
                              <a:latin typeface="Cambria Math"/>
                            </a:rPr>
                            <m:t> </m:t>
                          </m:r>
                        </m:sub>
                      </m:sSub>
                      <m:r>
                        <a:rPr lang="en-US" sz="1400" i="1">
                          <a:latin typeface="Cambria Math"/>
                        </a:rPr>
                        <m:t>]</m:t>
                      </m:r>
                    </m:oMath>
                  </m:oMathPara>
                </a14:m>
                <a:endParaRPr lang="en-US" sz="1400" dirty="0" smtClean="0"/>
              </a:p>
              <a:p>
                <a:pPr marL="423863" lvl="1" indent="0">
                  <a:buNone/>
                </a:pPr>
                <a:endParaRPr lang="en-US" sz="1400" dirty="0" smtClean="0"/>
              </a:p>
              <a:p>
                <a:r>
                  <a:rPr lang="en-US" dirty="0" smtClean="0"/>
                  <a:t>If they are not completely </a:t>
                </a:r>
                <a:r>
                  <a:rPr lang="en-US" dirty="0" err="1" smtClean="0"/>
                  <a:t>disjunct</a:t>
                </a:r>
                <a:r>
                  <a:rPr lang="en-US" dirty="0" smtClean="0"/>
                  <a:t>, results from overlapping securities should be backed out from any LUs to avoid double-counting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9220200" cy="4114800"/>
              </a:xfrm>
              <a:blipFill rotWithShape="1">
                <a:blip r:embed="rId3"/>
                <a:stretch>
                  <a:fillRect l="-926" t="-1185" r="-132" b="-25926"/>
                </a:stretch>
              </a:blipFill>
            </p:spPr>
            <p:txBody>
              <a:bodyPr/>
              <a:lstStyle/>
              <a:p>
                <a:r>
                  <a:rPr lang="en-US">
                    <a:noFill/>
                  </a:rPr>
                  <a:t> </a:t>
                </a:r>
              </a:p>
            </p:txBody>
          </p:sp>
        </mc:Fallback>
      </mc:AlternateContent>
      <p:sp>
        <p:nvSpPr>
          <p:cNvPr id="5" name="TextBox 4"/>
          <p:cNvSpPr txBox="1"/>
          <p:nvPr/>
        </p:nvSpPr>
        <p:spPr>
          <a:xfrm>
            <a:off x="5029200" y="4495800"/>
            <a:ext cx="1676400" cy="246221"/>
          </a:xfrm>
          <a:prstGeom prst="rect">
            <a:avLst/>
          </a:prstGeom>
          <a:noFill/>
        </p:spPr>
        <p:txBody>
          <a:bodyPr wrap="square" rtlCol="0">
            <a:spAutoFit/>
          </a:bodyPr>
          <a:lstStyle/>
          <a:p>
            <a:pPr algn="ctr"/>
            <a:r>
              <a:rPr lang="en-US" sz="1000" dirty="0" smtClean="0"/>
              <a:t>CBC(t)</a:t>
            </a:r>
            <a:endParaRPr lang="en-US" sz="1000" dirty="0"/>
          </a:p>
        </p:txBody>
      </p:sp>
      <p:sp>
        <p:nvSpPr>
          <p:cNvPr id="4" name="TextBox 3"/>
          <p:cNvSpPr txBox="1"/>
          <p:nvPr/>
        </p:nvSpPr>
        <p:spPr>
          <a:xfrm>
            <a:off x="1219200" y="4495800"/>
            <a:ext cx="1600200" cy="246221"/>
          </a:xfrm>
          <a:prstGeom prst="rect">
            <a:avLst/>
          </a:prstGeom>
          <a:noFill/>
        </p:spPr>
        <p:txBody>
          <a:bodyPr wrap="square" rtlCol="0">
            <a:spAutoFit/>
          </a:bodyPr>
          <a:lstStyle/>
          <a:p>
            <a:pPr algn="ctr"/>
            <a:r>
              <a:rPr lang="en-US" sz="1000" dirty="0" smtClean="0"/>
              <a:t>FLE(t)</a:t>
            </a:r>
            <a:endParaRPr lang="en-US" sz="1000" dirty="0"/>
          </a:p>
        </p:txBody>
      </p:sp>
      <p:cxnSp>
        <p:nvCxnSpPr>
          <p:cNvPr id="6" name="Straight Arrow Connector 5"/>
          <p:cNvCxnSpPr/>
          <p:nvPr/>
        </p:nvCxnSpPr>
        <p:spPr bwMode="auto">
          <a:xfrm flipH="1">
            <a:off x="802585" y="4624744"/>
            <a:ext cx="990600" cy="252056"/>
          </a:xfrm>
          <a:prstGeom prst="straightConnector1">
            <a:avLst/>
          </a:prstGeom>
          <a:noFill/>
          <a:ln w="1524" cap="flat" cmpd="sng" algn="ctr">
            <a:solidFill>
              <a:schemeClr val="tx1"/>
            </a:solidFill>
            <a:prstDash val="sys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2250385" y="4624744"/>
            <a:ext cx="1559615" cy="252056"/>
          </a:xfrm>
          <a:prstGeom prst="straightConnector1">
            <a:avLst/>
          </a:prstGeom>
          <a:noFill/>
          <a:ln w="1524" cap="flat" cmpd="sng" algn="ctr">
            <a:solidFill>
              <a:schemeClr val="tx1"/>
            </a:solidFill>
            <a:prstDash val="sys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H="1">
            <a:off x="4267200" y="4624744"/>
            <a:ext cx="1371600" cy="246222"/>
          </a:xfrm>
          <a:prstGeom prst="straightConnector1">
            <a:avLst/>
          </a:prstGeom>
          <a:noFill/>
          <a:ln w="3175" cap="flat" cmpd="sng" algn="ctr">
            <a:solidFill>
              <a:schemeClr val="tx1"/>
            </a:solidFill>
            <a:prstDash val="sys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6096000" y="4624744"/>
            <a:ext cx="1219200" cy="246222"/>
          </a:xfrm>
          <a:prstGeom prst="straightConnector1">
            <a:avLst/>
          </a:prstGeom>
          <a:noFill/>
          <a:ln w="3175" cap="flat" cmpd="sng" algn="ctr">
            <a:solidFill>
              <a:schemeClr val="tx1"/>
            </a:solidFill>
            <a:prstDash val="sys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0481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839200" cy="4648200"/>
              </a:xfrm>
            </p:spPr>
            <p:txBody>
              <a:bodyPr/>
              <a:lstStyle/>
              <a:p>
                <a:pPr marL="457200" indent="-457200">
                  <a:buFont typeface="+mj-lt"/>
                  <a:buAutoNum type="arabicPeriod"/>
                </a:pPr>
                <a:r>
                  <a:rPr lang="en-US" sz="1800" dirty="0" smtClean="0"/>
                  <a:t>Select the combination of FLE scenarios and CBC strategies to model:</a:t>
                </a:r>
              </a:p>
              <a:p>
                <a:endParaRPr lang="en-US" sz="2000" dirty="0"/>
              </a:p>
              <a:p>
                <a:endParaRPr lang="en-US" sz="2000" dirty="0" smtClean="0"/>
              </a:p>
              <a:p>
                <a:endParaRPr lang="en-US" sz="2000" dirty="0"/>
              </a:p>
              <a:p>
                <a:endParaRPr lang="en-US" sz="2000" dirty="0" smtClean="0"/>
              </a:p>
              <a:p>
                <a:pPr marL="457200" indent="-457200">
                  <a:buFont typeface="+mj-lt"/>
                  <a:buAutoNum type="arabicPeriod" startAt="2"/>
                </a:pPr>
                <a:endParaRPr lang="en-US" sz="1800" dirty="0" smtClean="0"/>
              </a:p>
              <a:p>
                <a:pPr marL="457200" indent="-457200">
                  <a:buFont typeface="+mj-lt"/>
                  <a:buAutoNum type="arabicPeriod" startAt="2"/>
                </a:pPr>
                <a:r>
                  <a:rPr lang="en-US" sz="1800" dirty="0" smtClean="0"/>
                  <a:t>For each FLE scenario, determine all the FLE</a:t>
                </a:r>
                <a:r>
                  <a:rPr lang="en-US" sz="1800" baseline="-25000" dirty="0" smtClean="0"/>
                  <a:t>LU </a:t>
                </a:r>
                <a:r>
                  <a:rPr lang="en-US" sz="1800" dirty="0" smtClean="0"/>
                  <a:t>behaviors over time and sum them:</a:t>
                </a:r>
              </a:p>
              <a:p>
                <a:pPr marL="482600" lvl="1" indent="0">
                  <a:buNone/>
                </a:pPr>
                <a:endParaRPr lang="en-US" sz="1400" i="1" dirty="0" smtClean="0"/>
              </a:p>
              <a:p>
                <a:pPr marL="482600" lvl="1"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sSub>
                            <m:sSubPr>
                              <m:ctrlPr>
                                <a:rPr lang="en-US" sz="1400" i="1" smtClean="0">
                                  <a:latin typeface="Cambria Math"/>
                                </a:rPr>
                              </m:ctrlPr>
                            </m:sSubPr>
                            <m:e>
                              <m:r>
                                <a:rPr lang="en-US" sz="1400" i="1">
                                  <a:latin typeface="Cambria Math"/>
                                </a:rPr>
                                <m:t>𝐹𝐿𝐸</m:t>
                              </m:r>
                            </m:e>
                            <m:sub>
                              <m:r>
                                <a:rPr lang="en-US" sz="1400" i="1">
                                  <a:latin typeface="Cambria Math"/>
                                </a:rPr>
                                <m:t>𝑠𝑐𝑒𝑛𝑎𝑟𝑖𝑜</m:t>
                              </m:r>
                            </m:sub>
                          </m:sSub>
                          <m:d>
                            <m:dPr>
                              <m:ctrlPr>
                                <a:rPr lang="en-US" sz="1400" i="1">
                                  <a:latin typeface="Cambria Math"/>
                                </a:rPr>
                              </m:ctrlPr>
                            </m:dPr>
                            <m:e>
                              <m:r>
                                <a:rPr lang="en-US" sz="1400" i="1">
                                  <a:latin typeface="Cambria Math"/>
                                </a:rPr>
                                <m:t>𝑡</m:t>
                              </m:r>
                            </m:e>
                          </m:d>
                          <m:r>
                            <a:rPr lang="en-US" sz="1400" i="1">
                              <a:latin typeface="Cambria Math"/>
                            </a:rPr>
                            <m:t>= </m:t>
                          </m:r>
                          <m:r>
                            <a:rPr lang="en-US" sz="1400" i="1">
                              <a:latin typeface="Cambria Math"/>
                            </a:rPr>
                            <m:t>𝐹𝐿𝐸</m:t>
                          </m:r>
                        </m:e>
                        <m:sub>
                          <m:sSub>
                            <m:sSubPr>
                              <m:ctrlPr>
                                <a:rPr lang="en-US" sz="1400" i="1">
                                  <a:latin typeface="Cambria Math"/>
                                </a:rPr>
                              </m:ctrlPr>
                            </m:sSubPr>
                            <m:e>
                              <m:r>
                                <a:rPr lang="en-US" sz="1400" i="1">
                                  <a:latin typeface="Cambria Math"/>
                                </a:rPr>
                                <m:t>𝑠𝑐𝑒𝑛𝑎𝑟𝑖𝑜</m:t>
                              </m:r>
                            </m:e>
                            <m:sub>
                              <m:r>
                                <a:rPr lang="en-US" sz="1400" i="1">
                                  <a:latin typeface="Cambria Math"/>
                                </a:rPr>
                                <m:t> </m:t>
                              </m:r>
                              <m:r>
                                <a:rPr lang="en-US" sz="1400" i="1">
                                  <a:latin typeface="Cambria Math"/>
                                </a:rPr>
                                <m:t>𝐿𝑈</m:t>
                              </m:r>
                              <m:r>
                                <a:rPr lang="en-US" sz="1400" i="1">
                                  <a:latin typeface="Cambria Math"/>
                                </a:rPr>
                                <m:t>1</m:t>
                              </m:r>
                            </m:sub>
                          </m:sSub>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𝐹𝐿𝐸</m:t>
                          </m:r>
                        </m:e>
                        <m:sub>
                          <m:sSub>
                            <m:sSubPr>
                              <m:ctrlPr>
                                <a:rPr lang="en-US" sz="1400" i="1">
                                  <a:latin typeface="Cambria Math"/>
                                </a:rPr>
                              </m:ctrlPr>
                            </m:sSubPr>
                            <m:e>
                              <m:r>
                                <a:rPr lang="en-US" sz="1400" i="1">
                                  <a:latin typeface="Cambria Math"/>
                                </a:rPr>
                                <m:t>𝑠𝑐𝑒𝑛𝑎𝑟𝑖𝑜</m:t>
                              </m:r>
                              <m:r>
                                <a:rPr lang="en-US" sz="1400" i="1">
                                  <a:latin typeface="Cambria Math"/>
                                </a:rPr>
                                <m:t> </m:t>
                              </m:r>
                            </m:e>
                            <m:sub>
                              <m:r>
                                <a:rPr lang="en-US" sz="1400" i="1">
                                  <a:latin typeface="Cambria Math"/>
                                </a:rPr>
                                <m:t>𝐿𝑈</m:t>
                              </m:r>
                              <m:r>
                                <a:rPr lang="en-US" sz="1400" i="1">
                                  <a:latin typeface="Cambria Math"/>
                                </a:rPr>
                                <m:t>2</m:t>
                              </m:r>
                            </m:sub>
                          </m:sSub>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 </m:t>
                          </m:r>
                          <m:r>
                            <a:rPr lang="en-US" sz="1400" i="1">
                              <a:latin typeface="Cambria Math"/>
                            </a:rPr>
                            <m:t>𝐹𝐿𝐸</m:t>
                          </m:r>
                        </m:e>
                        <m:sub>
                          <m:sSub>
                            <m:sSubPr>
                              <m:ctrlPr>
                                <a:rPr lang="en-US" sz="1400" i="1">
                                  <a:latin typeface="Cambria Math"/>
                                </a:rPr>
                              </m:ctrlPr>
                            </m:sSubPr>
                            <m:e>
                              <m:r>
                                <a:rPr lang="en-US" sz="1400" i="1">
                                  <a:latin typeface="Cambria Math"/>
                                </a:rPr>
                                <m:t>𝑠𝑐𝑒𝑛𝑎𝑟𝑖𝑜</m:t>
                              </m:r>
                            </m:e>
                            <m:sub>
                              <m:r>
                                <a:rPr lang="en-US" sz="1400" i="1">
                                  <a:latin typeface="Cambria Math"/>
                                </a:rPr>
                                <m:t> </m:t>
                              </m:r>
                              <m:r>
                                <a:rPr lang="en-US" sz="1400" i="1">
                                  <a:latin typeface="Cambria Math"/>
                                </a:rPr>
                                <m:t>𝐿𝑈𝑛</m:t>
                              </m:r>
                            </m:sub>
                          </m:sSub>
                        </m:sub>
                      </m:sSub>
                      <m:r>
                        <a:rPr lang="en-US" sz="1400" i="1">
                          <a:latin typeface="Cambria Math"/>
                        </a:rPr>
                        <m:t>(</m:t>
                      </m:r>
                      <m:r>
                        <a:rPr lang="en-US" sz="1400" i="1">
                          <a:latin typeface="Cambria Math"/>
                        </a:rPr>
                        <m:t>𝑡</m:t>
                      </m:r>
                      <m:r>
                        <a:rPr lang="en-US" sz="1400" i="1">
                          <a:latin typeface="Cambria Math"/>
                        </a:rPr>
                        <m:t>)</m:t>
                      </m:r>
                    </m:oMath>
                  </m:oMathPara>
                </a14:m>
                <a:endParaRPr lang="en-US" sz="1400" dirty="0" smtClean="0"/>
              </a:p>
              <a:p>
                <a:pPr marL="482600" lvl="1" indent="0">
                  <a:buNone/>
                </a:pPr>
                <a:endParaRPr lang="en-US" sz="1400" dirty="0" smtClean="0"/>
              </a:p>
              <a:p>
                <a:pPr marL="457200" indent="-457200">
                  <a:buFont typeface="+mj-lt"/>
                  <a:buAutoNum type="arabicPeriod" startAt="3"/>
                </a:pPr>
                <a:endParaRPr lang="en-US" sz="1800" dirty="0" smtClean="0"/>
              </a:p>
              <a:p>
                <a:pPr marL="457200" indent="-457200">
                  <a:buFont typeface="+mj-lt"/>
                  <a:buAutoNum type="arabicPeriod" startAt="3"/>
                </a:pPr>
                <a:r>
                  <a:rPr lang="en-US" sz="1800" dirty="0" smtClean="0"/>
                  <a:t>For each FLE scenario, calculate all the null scenario CBC</a:t>
                </a:r>
                <a:r>
                  <a:rPr lang="en-US" sz="1800" baseline="-25000" dirty="0" smtClean="0"/>
                  <a:t>0</a:t>
                </a:r>
                <a:r>
                  <a:rPr lang="en-US" sz="1800" baseline="-50000" dirty="0" smtClean="0"/>
                  <a:t>LC</a:t>
                </a:r>
                <a:r>
                  <a:rPr lang="en-US" sz="1800" dirty="0"/>
                  <a:t> </a:t>
                </a:r>
                <a:r>
                  <a:rPr lang="en-US" sz="1800" dirty="0" smtClean="0"/>
                  <a:t>behaviors over time (i.e. estimate all run offs):</a:t>
                </a:r>
              </a:p>
              <a:p>
                <a:pPr marL="881063" lvl="1" indent="-457200">
                  <a:buFont typeface="Wingdings" pitchFamily="2" charset="2"/>
                  <a:buChar char="§"/>
                </a:pPr>
                <a:r>
                  <a:rPr lang="en-US" sz="1200" dirty="0" smtClean="0"/>
                  <a:t>Acts as a baseline:</a:t>
                </a:r>
              </a:p>
              <a:p>
                <a:pPr lvl="1"/>
                <a:endParaRPr lang="en-US" sz="1400" dirty="0"/>
              </a:p>
              <a:p>
                <a:pPr marL="482600" lvl="1"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0</m:t>
                              </m:r>
                            </m:e>
                            <m:sub>
                              <m:r>
                                <a:rPr lang="en-US" sz="1400" i="1">
                                  <a:latin typeface="Cambria Math"/>
                                </a:rPr>
                                <m:t>𝐿𝐶</m:t>
                              </m:r>
                              <m:r>
                                <a:rPr lang="en-US" sz="1400" i="1">
                                  <a:latin typeface="Cambria Math"/>
                                </a:rPr>
                                <m:t>1</m:t>
                              </m:r>
                            </m:sub>
                          </m:sSub>
                        </m:sub>
                      </m:sSub>
                      <m:d>
                        <m:dPr>
                          <m:ctrlPr>
                            <a:rPr lang="en-US" sz="1400" i="1">
                              <a:latin typeface="Cambria Math"/>
                            </a:rPr>
                          </m:ctrlPr>
                        </m:dPr>
                        <m:e>
                          <m:r>
                            <a:rPr lang="en-US" sz="1400" i="1">
                              <a:latin typeface="Cambria Math"/>
                            </a:rPr>
                            <m:t>𝑡</m:t>
                          </m:r>
                        </m:e>
                      </m:d>
                      <m:r>
                        <a:rPr lang="en-US" sz="1400" b="0" i="1" smtClean="0">
                          <a:latin typeface="Cambria Math"/>
                        </a:rPr>
                        <m:t>,</m:t>
                      </m:r>
                      <m:sSub>
                        <m:sSubPr>
                          <m:ctrlPr>
                            <a:rPr lang="en-US" sz="1400" i="1">
                              <a:latin typeface="Cambria Math"/>
                            </a:rPr>
                          </m:ctrlPr>
                        </m:sSubPr>
                        <m:e>
                          <m:r>
                            <a:rPr lang="en-US" sz="1400" b="0" i="1" smtClean="0">
                              <a:latin typeface="Cambria Math"/>
                            </a:rPr>
                            <m:t>   </m:t>
                          </m:r>
                          <m:r>
                            <a:rPr lang="en-US" sz="1400" i="1">
                              <a:latin typeface="Cambria Math"/>
                            </a:rPr>
                            <m:t>𝐶𝐵𝐶</m:t>
                          </m:r>
                        </m:e>
                        <m:sub>
                          <m:sSub>
                            <m:sSubPr>
                              <m:ctrlPr>
                                <a:rPr lang="en-US" sz="1400" i="1">
                                  <a:latin typeface="Cambria Math"/>
                                </a:rPr>
                              </m:ctrlPr>
                            </m:sSubPr>
                            <m:e>
                              <m:r>
                                <a:rPr lang="en-US" sz="1400" i="1">
                                  <a:latin typeface="Cambria Math"/>
                                </a:rPr>
                                <m:t>0</m:t>
                              </m:r>
                            </m:e>
                            <m:sub>
                              <m:r>
                                <a:rPr lang="en-US" sz="1400" i="1">
                                  <a:latin typeface="Cambria Math"/>
                                </a:rPr>
                                <m:t>𝐿𝐶</m:t>
                              </m:r>
                              <m:r>
                                <a:rPr lang="en-US" sz="1400" b="0" i="1" smtClean="0">
                                  <a:latin typeface="Cambria Math"/>
                                </a:rPr>
                                <m:t>2</m:t>
                              </m:r>
                            </m:sub>
                          </m:sSub>
                        </m:sub>
                      </m:sSub>
                      <m:d>
                        <m:dPr>
                          <m:ctrlPr>
                            <a:rPr lang="en-US" sz="1400" i="1">
                              <a:latin typeface="Cambria Math"/>
                            </a:rPr>
                          </m:ctrlPr>
                        </m:dPr>
                        <m:e>
                          <m:r>
                            <a:rPr lang="en-US" sz="1400" i="1">
                              <a:latin typeface="Cambria Math"/>
                            </a:rPr>
                            <m:t>𝑡</m:t>
                          </m:r>
                        </m:e>
                      </m:d>
                      <m:r>
                        <a:rPr lang="en-US" sz="1400" i="1">
                          <a:latin typeface="Cambria Math"/>
                        </a:rPr>
                        <m:t>,</m:t>
                      </m:r>
                      <m:r>
                        <a:rPr lang="en-US" sz="1400" b="0" i="1" smtClean="0">
                          <a:latin typeface="Cambria Math"/>
                        </a:rPr>
                        <m:t>  </m:t>
                      </m:r>
                      <m:r>
                        <a:rPr lang="en-US" sz="1400" i="1">
                          <a:latin typeface="Cambria Math"/>
                        </a:rPr>
                        <m:t>…</m:t>
                      </m:r>
                      <m:r>
                        <a:rPr lang="en-US" sz="1400" b="0" i="1" smtClean="0">
                          <a:latin typeface="Cambria Math"/>
                        </a:rPr>
                        <m:t>,</m:t>
                      </m:r>
                      <m:r>
                        <a:rPr lang="en-US" sz="1400" i="1">
                          <a:latin typeface="Cambria Math"/>
                        </a:rPr>
                        <m:t> </m:t>
                      </m:r>
                      <m:r>
                        <a:rPr lang="en-US" sz="1400" b="0" i="1" smtClean="0">
                          <a:latin typeface="Cambria Math"/>
                        </a:rPr>
                        <m:t> </m:t>
                      </m:r>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0</m:t>
                              </m:r>
                            </m:e>
                            <m:sub>
                              <m:r>
                                <a:rPr lang="en-US" sz="1400" i="1">
                                  <a:latin typeface="Cambria Math"/>
                                </a:rPr>
                                <m:t>𝐿𝐶</m:t>
                              </m:r>
                              <m:r>
                                <a:rPr lang="en-US" sz="1400" b="0" i="1" smtClean="0">
                                  <a:latin typeface="Cambria Math"/>
                                </a:rPr>
                                <m:t>𝑧</m:t>
                              </m:r>
                            </m:sub>
                          </m:sSub>
                        </m:sub>
                      </m:sSub>
                      <m:d>
                        <m:dPr>
                          <m:ctrlPr>
                            <a:rPr lang="en-US" sz="1400" i="1">
                              <a:latin typeface="Cambria Math"/>
                            </a:rPr>
                          </m:ctrlPr>
                        </m:dPr>
                        <m:e>
                          <m:r>
                            <a:rPr lang="en-US" sz="1400" i="1">
                              <a:latin typeface="Cambria Math"/>
                            </a:rPr>
                            <m:t>𝑡</m:t>
                          </m:r>
                        </m:e>
                      </m:d>
                    </m:oMath>
                  </m:oMathPara>
                </a14:m>
                <a:endParaRPr lang="en-US" sz="1400" dirty="0" smtClean="0"/>
              </a:p>
              <a:p>
                <a:pPr marL="0" indent="0">
                  <a:buNone/>
                </a:pPr>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839200" cy="4648200"/>
              </a:xfrm>
              <a:blipFill rotWithShape="1">
                <a:blip r:embed="rId3"/>
                <a:stretch>
                  <a:fillRect l="-483" t="-655" r="-552" b="-4456"/>
                </a:stretch>
              </a:blipFill>
            </p:spPr>
            <p:txBody>
              <a:bodyPr/>
              <a:lstStyle/>
              <a:p>
                <a:r>
                  <a:rPr lang="en-US">
                    <a:noFill/>
                  </a:rPr>
                  <a:t> </a:t>
                </a:r>
              </a:p>
            </p:txBody>
          </p:sp>
        </mc:Fallback>
      </mc:AlternateContent>
      <p:sp>
        <p:nvSpPr>
          <p:cNvPr id="2" name="Title 1"/>
          <p:cNvSpPr>
            <a:spLocks noGrp="1"/>
          </p:cNvSpPr>
          <p:nvPr>
            <p:ph type="title"/>
          </p:nvPr>
        </p:nvSpPr>
        <p:spPr>
          <a:xfrm>
            <a:off x="685800" y="152400"/>
            <a:ext cx="7772400" cy="1143000"/>
          </a:xfrm>
        </p:spPr>
        <p:txBody>
          <a:bodyPr/>
          <a:lstStyle/>
          <a:p>
            <a:r>
              <a:rPr lang="en-US" dirty="0" err="1" smtClean="0"/>
              <a:t>Modelling</a:t>
            </a:r>
            <a:r>
              <a:rPr lang="en-US" dirty="0" smtClean="0"/>
              <a:t> Approach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5399588"/>
              </p:ext>
            </p:extLst>
          </p:nvPr>
        </p:nvGraphicFramePr>
        <p:xfrm>
          <a:off x="1905000" y="2047875"/>
          <a:ext cx="5130802" cy="1152525"/>
        </p:xfrm>
        <a:graphic>
          <a:graphicData uri="http://schemas.openxmlformats.org/drawingml/2006/table">
            <a:tbl>
              <a:tblPr/>
              <a:tblGrid>
                <a:gridCol w="610734"/>
                <a:gridCol w="1246915"/>
                <a:gridCol w="314910"/>
                <a:gridCol w="1087870"/>
                <a:gridCol w="610734"/>
                <a:gridCol w="582106"/>
                <a:gridCol w="677533"/>
              </a:tblGrid>
              <a:tr h="190500">
                <a:tc>
                  <a:txBody>
                    <a:bodyPr/>
                    <a:lstStyle/>
                    <a:p>
                      <a:pPr algn="l" fontAlgn="b"/>
                      <a:endParaRPr lang="en-US" sz="11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gridSpan="5">
                  <a:txBody>
                    <a:bodyPr/>
                    <a:lstStyle/>
                    <a:p>
                      <a:pPr algn="ctr" fontAlgn="b"/>
                      <a:r>
                        <a:rPr lang="en-US" sz="1100" b="1" i="0" u="none" strike="noStrike">
                          <a:solidFill>
                            <a:srgbClr val="000000"/>
                          </a:solidFill>
                          <a:effectLst/>
                          <a:latin typeface="Calibri"/>
                        </a:rPr>
                        <a:t>CBC Strategies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l"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Just-enough cash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Max cash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Fire-sale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100" b="1" i="0" u="none" strike="noStrike">
                          <a:solidFill>
                            <a:srgbClr val="000000"/>
                          </a:solidFill>
                          <a:effectLst/>
                          <a:latin typeface="Calibri"/>
                        </a:rPr>
                        <a:t>Repo-only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90500">
                <a:tc rowSpan="4">
                  <a:txBody>
                    <a:bodyPr/>
                    <a:lstStyle/>
                    <a:p>
                      <a:pPr algn="ctr" fontAlgn="ctr"/>
                      <a:r>
                        <a:rPr lang="en-US" sz="1100" b="1" i="0" u="none" strike="noStrike">
                          <a:solidFill>
                            <a:srgbClr val="000000"/>
                          </a:solidFill>
                          <a:effectLst/>
                          <a:latin typeface="Calibri"/>
                        </a:rPr>
                        <a:t>FLE Scenarios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ctr" fontAlgn="b"/>
                      <a:r>
                        <a:rPr lang="en-US" sz="1100" b="1" i="0" u="none" strike="noStrike">
                          <a:solidFill>
                            <a:srgbClr val="000000"/>
                          </a:solidFill>
                          <a:effectLst/>
                          <a:latin typeface="Calibri"/>
                        </a:rPr>
                        <a:t>Higher inflation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100" b="1" i="0" u="none" strike="noStrike">
                          <a:solidFill>
                            <a:srgbClr val="000000"/>
                          </a:solidFill>
                          <a:effectLst/>
                          <a:latin typeface="Calibri"/>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1" i="0" u="none" strike="noStrike">
                          <a:solidFill>
                            <a:srgbClr val="000000"/>
                          </a:solidFill>
                          <a:effectLst/>
                          <a:latin typeface="Calibri"/>
                        </a:rPr>
                        <a:t>Rising yields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100" b="1" i="0" u="none" strike="noStrike">
                          <a:solidFill>
                            <a:srgbClr val="000000"/>
                          </a:solidFill>
                          <a:effectLst/>
                          <a:latin typeface="Calibri"/>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1" i="0" u="none" strike="noStrike">
                          <a:solidFill>
                            <a:srgbClr val="000000"/>
                          </a:solidFill>
                          <a:effectLst/>
                          <a:latin typeface="Calibri"/>
                        </a:rPr>
                        <a:t>Falling yields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100" b="1" i="0" u="none" strike="noStrike">
                          <a:solidFill>
                            <a:srgbClr val="000000"/>
                          </a:solidFill>
                          <a:effectLst/>
                          <a:latin typeface="Calibri"/>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1" i="0" u="none" strike="noStrike">
                          <a:solidFill>
                            <a:srgbClr val="000000"/>
                          </a:solidFill>
                          <a:effectLst/>
                          <a:latin typeface="Calibri"/>
                        </a:rPr>
                        <a:t>"Lehman revisited"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100" b="1" i="0" u="none" strike="noStrike">
                          <a:solidFill>
                            <a:srgbClr val="000000"/>
                          </a:solidFill>
                          <a:effectLst/>
                          <a:latin typeface="Calibri"/>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1358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143000"/>
                <a:ext cx="8991600" cy="4648200"/>
              </a:xfrm>
            </p:spPr>
            <p:txBody>
              <a:bodyPr/>
              <a:lstStyle/>
              <a:p>
                <a:endParaRPr lang="en-US" sz="1800" dirty="0"/>
              </a:p>
              <a:p>
                <a:pPr marL="457200" indent="-457200">
                  <a:buFont typeface="+mj-lt"/>
                  <a:buAutoNum type="arabicPeriod" startAt="4"/>
                </a:pPr>
                <a:r>
                  <a:rPr lang="en-US" sz="1800" dirty="0" smtClean="0"/>
                  <a:t>Select the LC units to be used in the CBC strategy, and develop a plan of execution for each one:</a:t>
                </a:r>
              </a:p>
              <a:p>
                <a:pPr lvl="1"/>
                <a:r>
                  <a:rPr lang="en-US" sz="1200" dirty="0"/>
                  <a:t>Make sure that variables in each selected LC are consistent with the FLE scenario:</a:t>
                </a:r>
              </a:p>
              <a:p>
                <a:pPr lvl="2"/>
                <a:r>
                  <a:rPr lang="en-US" sz="1400" dirty="0" smtClean="0"/>
                  <a:t>For </a:t>
                </a:r>
                <a:r>
                  <a:rPr lang="en-US" sz="1400" dirty="0"/>
                  <a:t>example, LC security prices will likely be falling in a “Lehman </a:t>
                </a:r>
                <a:r>
                  <a:rPr lang="en-US" sz="1400" dirty="0" smtClean="0"/>
                  <a:t>revisited</a:t>
                </a:r>
                <a:r>
                  <a:rPr lang="en-US" sz="1400" dirty="0"/>
                  <a:t>” </a:t>
                </a:r>
                <a:r>
                  <a:rPr lang="en-US" sz="1400" dirty="0" smtClean="0"/>
                  <a:t>FLE scenario</a:t>
                </a:r>
                <a:r>
                  <a:rPr lang="en-US" sz="1400" dirty="0"/>
                  <a:t>, and liquidations from the LC itself will put further downward pressure </a:t>
                </a:r>
                <a:r>
                  <a:rPr lang="en-US" sz="1400" dirty="0" smtClean="0"/>
                  <a:t>on them</a:t>
                </a:r>
                <a:endParaRPr lang="en-US" sz="1200" dirty="0" smtClean="0"/>
              </a:p>
              <a:p>
                <a:pPr marL="0" indent="0">
                  <a:buNone/>
                </a:pPr>
                <a:endParaRPr lang="en-US" sz="1800" dirty="0" smtClean="0"/>
              </a:p>
              <a:p>
                <a:pPr lvl="1"/>
                <a:r>
                  <a:rPr lang="en-US" sz="1200" dirty="0" smtClean="0"/>
                  <a:t>Add together the strategies for each LC to give the total </a:t>
                </a:r>
                <a:r>
                  <a:rPr lang="en-US" sz="1200" dirty="0" err="1" smtClean="0"/>
                  <a:t>CBC</a:t>
                </a:r>
                <a:r>
                  <a:rPr lang="en-US" sz="1200" baseline="-25000" dirty="0" err="1" smtClean="0"/>
                  <a:t>strategy</a:t>
                </a:r>
                <a:r>
                  <a:rPr lang="en-US" sz="1200" dirty="0" smtClean="0"/>
                  <a:t>.  Note that unselected LCs </a:t>
                </a:r>
                <a:r>
                  <a:rPr lang="en-US" sz="1200" dirty="0"/>
                  <a:t>might </a:t>
                </a:r>
                <a:r>
                  <a:rPr lang="en-US" sz="1200" dirty="0" smtClean="0"/>
                  <a:t>or might not </a:t>
                </a:r>
                <a:r>
                  <a:rPr lang="en-US" sz="1200" dirty="0"/>
                  <a:t>need to be </a:t>
                </a:r>
                <a:r>
                  <a:rPr lang="en-US" sz="1200" dirty="0" smtClean="0"/>
                  <a:t>recalculated from their null scenarios (step 3)</a:t>
                </a:r>
              </a:p>
              <a:p>
                <a:pPr lvl="1"/>
                <a:endParaRPr lang="en-US" sz="1400" dirty="0"/>
              </a:p>
              <a:p>
                <a:pPr marL="482600" lvl="1"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a:rPr>
                            <m:t>𝐶𝐵𝐶</m:t>
                          </m:r>
                        </m:e>
                        <m:sub>
                          <m:r>
                            <a:rPr lang="en-US" sz="1400" i="1">
                              <a:latin typeface="Cambria Math"/>
                            </a:rPr>
                            <m:t>𝑠𝑡𝑟𝑎𝑡𝑒𝑔𝑦</m:t>
                          </m:r>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0</m:t>
                              </m:r>
                            </m:e>
                            <m:sub>
                              <m:r>
                                <a:rPr lang="en-US" sz="1400" i="1">
                                  <a:latin typeface="Cambria Math"/>
                                </a:rPr>
                                <m:t>𝐿𝐶</m:t>
                              </m:r>
                              <m:r>
                                <a:rPr lang="en-US" sz="1400" i="1">
                                  <a:latin typeface="Cambria Math"/>
                                </a:rPr>
                                <m:t>1</m:t>
                              </m:r>
                            </m:sub>
                          </m:sSub>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0</m:t>
                              </m:r>
                            </m:e>
                            <m:sub>
                              <m:r>
                                <a:rPr lang="en-US" sz="1400" i="1">
                                  <a:latin typeface="Cambria Math"/>
                                </a:rPr>
                                <m:t>𝐿𝐶</m:t>
                              </m:r>
                              <m:r>
                                <a:rPr lang="en-US" sz="1400" b="0" i="1" smtClean="0">
                                  <a:latin typeface="Cambria Math"/>
                                </a:rPr>
                                <m:t>𝑚</m:t>
                              </m:r>
                            </m:sub>
                          </m:sSub>
                        </m:sub>
                      </m:sSub>
                      <m:d>
                        <m:dPr>
                          <m:ctrlPr>
                            <a:rPr lang="en-US" sz="1400" i="1">
                              <a:latin typeface="Cambria Math"/>
                            </a:rPr>
                          </m:ctrlPr>
                        </m:dPr>
                        <m:e>
                          <m:r>
                            <a:rPr lang="en-US" sz="1400" i="1">
                              <a:latin typeface="Cambria Math"/>
                            </a:rPr>
                            <m:t>𝑡</m:t>
                          </m:r>
                        </m:e>
                      </m:d>
                      <m:r>
                        <a:rPr lang="en-US" sz="1400" i="1">
                          <a:latin typeface="Cambria Math"/>
                        </a:rPr>
                        <m:t>+</m:t>
                      </m:r>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𝑠𝑡𝑟𝑎𝑡𝑒𝑔𝑦</m:t>
                              </m:r>
                            </m:e>
                            <m:sub>
                              <m:r>
                                <a:rPr lang="en-US" sz="1400" i="1">
                                  <a:latin typeface="Cambria Math"/>
                                </a:rPr>
                                <m:t>𝐿𝐶</m:t>
                              </m:r>
                              <m:r>
                                <a:rPr lang="en-US" sz="1400" b="0" i="1" smtClean="0">
                                  <a:latin typeface="Cambria Math"/>
                                </a:rPr>
                                <m:t>𝑛</m:t>
                              </m:r>
                            </m:sub>
                          </m:sSub>
                        </m:sub>
                      </m:sSub>
                      <m:d>
                        <m:dPr>
                          <m:ctrlPr>
                            <a:rPr lang="en-US" sz="1400" i="1">
                              <a:latin typeface="Cambria Math"/>
                            </a:rPr>
                          </m:ctrlPr>
                        </m:dPr>
                        <m:e>
                          <m:r>
                            <a:rPr lang="en-US" sz="1400" i="1">
                              <a:latin typeface="Cambria Math"/>
                            </a:rPr>
                            <m:t>𝑡</m:t>
                          </m:r>
                        </m:e>
                      </m:d>
                      <m:r>
                        <a:rPr lang="en-US" sz="1400" i="1">
                          <a:latin typeface="Cambria Math"/>
                        </a:rPr>
                        <m:t>+…+ </m:t>
                      </m:r>
                      <m:sSub>
                        <m:sSubPr>
                          <m:ctrlPr>
                            <a:rPr lang="en-US" sz="1400" i="1">
                              <a:latin typeface="Cambria Math"/>
                            </a:rPr>
                          </m:ctrlPr>
                        </m:sSubPr>
                        <m:e>
                          <m:r>
                            <a:rPr lang="en-US" sz="1400" i="1">
                              <a:latin typeface="Cambria Math"/>
                            </a:rPr>
                            <m:t>𝐶𝐵𝐶</m:t>
                          </m:r>
                        </m:e>
                        <m:sub>
                          <m:sSub>
                            <m:sSubPr>
                              <m:ctrlPr>
                                <a:rPr lang="en-US" sz="1400" i="1">
                                  <a:latin typeface="Cambria Math"/>
                                </a:rPr>
                              </m:ctrlPr>
                            </m:sSubPr>
                            <m:e>
                              <m:r>
                                <a:rPr lang="en-US" sz="1400" i="1">
                                  <a:latin typeface="Cambria Math"/>
                                </a:rPr>
                                <m:t>𝑠𝑡𝑟𝑎𝑡𝑒𝑔𝑦</m:t>
                              </m:r>
                            </m:e>
                            <m:sub>
                              <m:r>
                                <a:rPr lang="en-US" sz="1400" i="1">
                                  <a:latin typeface="Cambria Math"/>
                                </a:rPr>
                                <m:t>𝐿𝐶</m:t>
                              </m:r>
                              <m:r>
                                <a:rPr lang="en-US" sz="1400" b="0" i="1" smtClean="0">
                                  <a:latin typeface="Cambria Math"/>
                                </a:rPr>
                                <m:t>𝑧</m:t>
                              </m:r>
                            </m:sub>
                          </m:sSub>
                        </m:sub>
                      </m:sSub>
                      <m:d>
                        <m:dPr>
                          <m:ctrlPr>
                            <a:rPr lang="en-US" sz="1400" i="1">
                              <a:latin typeface="Cambria Math"/>
                            </a:rPr>
                          </m:ctrlPr>
                        </m:dPr>
                        <m:e>
                          <m:r>
                            <a:rPr lang="en-US" sz="1400" i="1">
                              <a:latin typeface="Cambria Math"/>
                            </a:rPr>
                            <m:t>𝑡</m:t>
                          </m:r>
                        </m:e>
                      </m:d>
                    </m:oMath>
                  </m:oMathPara>
                </a14:m>
                <a:endParaRPr lang="en-US" sz="1400" dirty="0" smtClean="0"/>
              </a:p>
              <a:p>
                <a:pPr marL="0" indent="0">
                  <a:buNone/>
                </a:pPr>
                <a:endParaRPr lang="en-US" dirty="0" smtClean="0"/>
              </a:p>
              <a:p>
                <a:pPr marL="457200" indent="-457200">
                  <a:buFont typeface="+mj-lt"/>
                  <a:buAutoNum type="arabicPeriod" startAt="5"/>
                </a:pPr>
                <a:r>
                  <a:rPr lang="en-US" sz="1800" dirty="0" smtClean="0"/>
                  <a:t>Add </a:t>
                </a:r>
                <a:r>
                  <a:rPr lang="en-US" sz="1800" dirty="0" err="1" smtClean="0"/>
                  <a:t>FLE</a:t>
                </a:r>
                <a:r>
                  <a:rPr lang="en-US" sz="1800" baseline="-25000" dirty="0" err="1" smtClean="0"/>
                  <a:t>scenario</a:t>
                </a:r>
                <a:r>
                  <a:rPr lang="en-US" sz="1800" dirty="0" smtClean="0"/>
                  <a:t>(t) and </a:t>
                </a:r>
                <a:r>
                  <a:rPr lang="en-US" sz="1800" dirty="0" err="1" smtClean="0"/>
                  <a:t>CBC</a:t>
                </a:r>
                <a:r>
                  <a:rPr lang="en-US" sz="1800" baseline="-25000" dirty="0" err="1" smtClean="0"/>
                  <a:t>strategy</a:t>
                </a:r>
                <a:r>
                  <a:rPr lang="en-US" sz="1800" dirty="0" smtClean="0"/>
                  <a:t>(t) together for each day t, and verify that the illiquidity inequality holds.  With this approach, s</a:t>
                </a:r>
                <a:r>
                  <a:rPr lang="en-US" sz="1800" i="1" dirty="0" smtClean="0"/>
                  <a:t>urvival horizons </a:t>
                </a:r>
                <a:r>
                  <a:rPr lang="en-US" sz="1800" dirty="0" smtClean="0"/>
                  <a:t>may be estimated:</a:t>
                </a:r>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143000"/>
                <a:ext cx="8991600" cy="4648200"/>
              </a:xfrm>
              <a:blipFill rotWithShape="1">
                <a:blip r:embed="rId3"/>
                <a:stretch>
                  <a:fillRect l="-475"/>
                </a:stretch>
              </a:blipFill>
            </p:spPr>
            <p:txBody>
              <a:bodyPr/>
              <a:lstStyle/>
              <a:p>
                <a:r>
                  <a:rPr lang="en-US">
                    <a:noFill/>
                  </a:rPr>
                  <a:t> </a:t>
                </a:r>
              </a:p>
            </p:txBody>
          </p:sp>
        </mc:Fallback>
      </mc:AlternateContent>
      <p:sp>
        <p:nvSpPr>
          <p:cNvPr id="2" name="Title 1"/>
          <p:cNvSpPr>
            <a:spLocks noGrp="1"/>
          </p:cNvSpPr>
          <p:nvPr>
            <p:ph type="title"/>
          </p:nvPr>
        </p:nvSpPr>
        <p:spPr>
          <a:xfrm>
            <a:off x="685800" y="152400"/>
            <a:ext cx="7772400" cy="1143000"/>
          </a:xfrm>
        </p:spPr>
        <p:txBody>
          <a:bodyPr/>
          <a:lstStyle/>
          <a:p>
            <a:r>
              <a:rPr lang="en-US" dirty="0" err="1" smtClean="0"/>
              <a:t>Modelling</a:t>
            </a:r>
            <a:r>
              <a:rPr lang="en-US" dirty="0" smtClean="0"/>
              <a:t> Approach</a:t>
            </a:r>
            <a:endParaRPr lang="en-US" dirty="0"/>
          </a:p>
        </p:txBody>
      </p:sp>
      <p:grpSp>
        <p:nvGrpSpPr>
          <p:cNvPr id="4" name="Group 3"/>
          <p:cNvGrpSpPr/>
          <p:nvPr/>
        </p:nvGrpSpPr>
        <p:grpSpPr>
          <a:xfrm>
            <a:off x="2449996" y="4038600"/>
            <a:ext cx="4974535" cy="328183"/>
            <a:chOff x="2590800" y="5996417"/>
            <a:chExt cx="4974535" cy="328183"/>
          </a:xfrm>
        </p:grpSpPr>
        <p:sp>
          <p:nvSpPr>
            <p:cNvPr id="8" name="TextBox 7"/>
            <p:cNvSpPr txBox="1"/>
            <p:nvPr/>
          </p:nvSpPr>
          <p:spPr>
            <a:xfrm>
              <a:off x="2743200" y="6078379"/>
              <a:ext cx="1600200" cy="246221"/>
            </a:xfrm>
            <a:prstGeom prst="rect">
              <a:avLst/>
            </a:prstGeom>
            <a:noFill/>
          </p:spPr>
          <p:txBody>
            <a:bodyPr wrap="square" rtlCol="0">
              <a:spAutoFit/>
            </a:bodyPr>
            <a:lstStyle/>
            <a:p>
              <a:pPr algn="ctr"/>
              <a:r>
                <a:rPr lang="en-US" sz="1000" dirty="0" smtClean="0"/>
                <a:t>null strategy LCs</a:t>
              </a:r>
              <a:endParaRPr lang="en-US" sz="1000" dirty="0"/>
            </a:p>
          </p:txBody>
        </p:sp>
        <p:sp>
          <p:nvSpPr>
            <p:cNvPr id="9" name="TextBox 8"/>
            <p:cNvSpPr txBox="1"/>
            <p:nvPr/>
          </p:nvSpPr>
          <p:spPr>
            <a:xfrm>
              <a:off x="5486400" y="6078379"/>
              <a:ext cx="1676400" cy="246221"/>
            </a:xfrm>
            <a:prstGeom prst="rect">
              <a:avLst/>
            </a:prstGeom>
            <a:noFill/>
          </p:spPr>
          <p:txBody>
            <a:bodyPr wrap="square" rtlCol="0">
              <a:spAutoFit/>
            </a:bodyPr>
            <a:lstStyle/>
            <a:p>
              <a:pPr algn="ctr"/>
              <a:r>
                <a:rPr lang="en-US" sz="1000" dirty="0" smtClean="0"/>
                <a:t>LCs used in the strategy</a:t>
              </a:r>
              <a:endParaRPr lang="en-US" sz="1000" dirty="0"/>
            </a:p>
          </p:txBody>
        </p:sp>
        <p:cxnSp>
          <p:nvCxnSpPr>
            <p:cNvPr id="11" name="Straight Arrow Connector 10"/>
            <p:cNvCxnSpPr/>
            <p:nvPr/>
          </p:nvCxnSpPr>
          <p:spPr bwMode="auto">
            <a:xfrm flipH="1" flipV="1">
              <a:off x="2590800" y="6002179"/>
              <a:ext cx="304800" cy="12311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V="1">
              <a:off x="4191000" y="6002179"/>
              <a:ext cx="381000" cy="12311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H="1" flipV="1">
              <a:off x="5181600" y="5996417"/>
              <a:ext cx="304800" cy="12311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V="1">
              <a:off x="7184335" y="6035646"/>
              <a:ext cx="381000" cy="12311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6" name="Table 15"/>
          <p:cNvGraphicFramePr>
            <a:graphicFrameLocks noGrp="1"/>
          </p:cNvGraphicFramePr>
          <p:nvPr>
            <p:extLst>
              <p:ext uri="{D42A27DB-BD31-4B8C-83A1-F6EECF244321}">
                <p14:modId xmlns:p14="http://schemas.microsoft.com/office/powerpoint/2010/main" val="2614938142"/>
              </p:ext>
            </p:extLst>
          </p:nvPr>
        </p:nvGraphicFramePr>
        <p:xfrm>
          <a:off x="4013200" y="5257800"/>
          <a:ext cx="2387600" cy="1866900"/>
        </p:xfrm>
        <a:graphic>
          <a:graphicData uri="http://schemas.openxmlformats.org/drawingml/2006/table">
            <a:tbl>
              <a:tblPr/>
              <a:tblGrid>
                <a:gridCol w="607983"/>
                <a:gridCol w="180495"/>
                <a:gridCol w="607983"/>
                <a:gridCol w="180495"/>
                <a:gridCol w="202661"/>
                <a:gridCol w="607983"/>
              </a:tblGrid>
              <a:tr h="228600">
                <a:tc>
                  <a:txBody>
                    <a:bodyPr/>
                    <a:lstStyle/>
                    <a:p>
                      <a:pPr algn="ctr" fontAlgn="b"/>
                      <a:r>
                        <a:rPr lang="en-US" sz="1100" b="0" i="0" u="none" strike="noStrike" dirty="0">
                          <a:solidFill>
                            <a:srgbClr val="000000"/>
                          </a:solidFill>
                          <a:effectLst/>
                          <a:latin typeface="Calibri"/>
                        </a:rPr>
                        <a:t>FLE(t</a:t>
                      </a:r>
                      <a:r>
                        <a:rPr lang="en-US" sz="1100" b="0" i="0" u="none" strike="noStrike" baseline="-25000" dirty="0">
                          <a:solidFill>
                            <a:srgbClr val="000000"/>
                          </a:solidFill>
                          <a:effectLst/>
                          <a:latin typeface="Calibri"/>
                        </a:rPr>
                        <a:t>0</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CBC(t</a:t>
                      </a:r>
                      <a:r>
                        <a:rPr lang="en-US" sz="1100" b="0" i="0" u="none" strike="noStrike" baseline="-25000" dirty="0">
                          <a:solidFill>
                            <a:srgbClr val="000000"/>
                          </a:solidFill>
                          <a:effectLst/>
                          <a:latin typeface="Calibri"/>
                        </a:rPr>
                        <a:t>0</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effectLst/>
                          <a:latin typeface="Calibri"/>
                        </a:rPr>
                        <a:t>0</a:t>
                      </a:r>
                    </a:p>
                  </a:txBody>
                  <a:tcPr marL="9525" marR="9525" marT="9525" marB="0" anchor="ctr">
                    <a:lnL>
                      <a:noFill/>
                    </a:lnL>
                    <a:lnR>
                      <a:noFill/>
                    </a:lnR>
                    <a:lnT>
                      <a:noFill/>
                    </a:lnT>
                    <a:lnB>
                      <a:noFill/>
                    </a:lnB>
                  </a:tcPr>
                </a:tc>
              </a:tr>
              <a:tr h="190500">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r>
              <a:tr h="228600">
                <a:tc>
                  <a:txBody>
                    <a:bodyPr/>
                    <a:lstStyle/>
                    <a:p>
                      <a:pPr algn="ctr" fontAlgn="b"/>
                      <a:r>
                        <a:rPr lang="en-US" sz="1100" b="0" i="0" u="none" strike="noStrike" dirty="0">
                          <a:solidFill>
                            <a:srgbClr val="000000"/>
                          </a:solidFill>
                          <a:effectLst/>
                          <a:latin typeface="Calibri"/>
                        </a:rPr>
                        <a:t>FLE(t</a:t>
                      </a:r>
                      <a:r>
                        <a:rPr lang="en-US" sz="1100" b="0" i="0" u="none" strike="noStrike" baseline="-25000" dirty="0">
                          <a:solidFill>
                            <a:srgbClr val="000000"/>
                          </a:solidFill>
                          <a:effectLst/>
                          <a:latin typeface="Calibri"/>
                        </a:rPr>
                        <a:t>1</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CBC(t</a:t>
                      </a:r>
                      <a:r>
                        <a:rPr lang="en-US" sz="1100" b="0" i="0" u="none" strike="noStrike" baseline="-25000" dirty="0">
                          <a:solidFill>
                            <a:srgbClr val="000000"/>
                          </a:solidFill>
                          <a:effectLst/>
                          <a:latin typeface="Calibri"/>
                        </a:rPr>
                        <a:t>1</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effectLst/>
                          <a:latin typeface="Calibri"/>
                        </a:rPr>
                        <a:t>0</a:t>
                      </a:r>
                    </a:p>
                  </a:txBody>
                  <a:tcPr marL="9525" marR="9525" marT="9525" marB="0" anchor="ctr">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r>
              <a:tr h="228600">
                <a:tc>
                  <a:txBody>
                    <a:bodyPr/>
                    <a:lstStyle/>
                    <a:p>
                      <a:pPr algn="ctr" fontAlgn="b"/>
                      <a:r>
                        <a:rPr lang="en-US" sz="1100" b="0" i="0" u="none" strike="noStrike" dirty="0">
                          <a:solidFill>
                            <a:srgbClr val="000000"/>
                          </a:solidFill>
                          <a:effectLst/>
                          <a:latin typeface="Calibri"/>
                        </a:rPr>
                        <a:t>FLE(t</a:t>
                      </a:r>
                      <a:r>
                        <a:rPr lang="en-US" sz="1100" b="0" i="0" u="none" strike="noStrike" baseline="-25000" dirty="0">
                          <a:solidFill>
                            <a:srgbClr val="000000"/>
                          </a:solidFill>
                          <a:effectLst/>
                          <a:latin typeface="Calibri"/>
                        </a:rPr>
                        <a:t>2</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CBC(t</a:t>
                      </a:r>
                      <a:r>
                        <a:rPr lang="en-US" sz="1100" b="0" i="0" u="none" strike="noStrike" baseline="-25000" dirty="0">
                          <a:solidFill>
                            <a:srgbClr val="000000"/>
                          </a:solidFill>
                          <a:effectLst/>
                          <a:latin typeface="Calibri"/>
                        </a:rPr>
                        <a:t>2</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effectLst/>
                          <a:latin typeface="Calibri"/>
                        </a:rPr>
                        <a:t>0</a:t>
                      </a:r>
                    </a:p>
                  </a:txBody>
                  <a:tcPr marL="9525" marR="9525" marT="9525" marB="0" anchor="ctr">
                    <a:lnL>
                      <a:noFill/>
                    </a:lnL>
                    <a:lnR>
                      <a:noFill/>
                    </a:lnR>
                    <a:lnT>
                      <a:noFill/>
                    </a:lnT>
                    <a:lnB>
                      <a:noFill/>
                    </a:lnB>
                  </a:tcPr>
                </a:tc>
              </a:tr>
              <a:tr h="190500">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a:t>
                      </a:r>
                    </a:p>
                  </a:txBody>
                  <a:tcPr marL="9525" marR="9525" marT="9525" marB="0" anchor="b">
                    <a:lnL>
                      <a:noFill/>
                    </a:lnL>
                    <a:lnR>
                      <a:noFill/>
                    </a:lnR>
                    <a:lnT>
                      <a:noFill/>
                    </a:lnT>
                    <a:lnB>
                      <a:noFill/>
                    </a:lnB>
                  </a:tcPr>
                </a:tc>
              </a:tr>
              <a:tr h="190500">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9525" marR="9525" marT="9525" marB="0" anchor="b">
                    <a:lnL>
                      <a:noFill/>
                    </a:lnL>
                    <a:lnR>
                      <a:noFill/>
                    </a:lnR>
                    <a:lnT>
                      <a:noFill/>
                    </a:lnT>
                    <a:lnB>
                      <a:noFill/>
                    </a:lnB>
                  </a:tcPr>
                </a:tc>
              </a:tr>
              <a:tr h="228600">
                <a:tc>
                  <a:txBody>
                    <a:bodyPr/>
                    <a:lstStyle/>
                    <a:p>
                      <a:pPr algn="ctr" fontAlgn="b"/>
                      <a:r>
                        <a:rPr lang="en-US" sz="1100" b="0" i="0" u="none" strike="noStrike" dirty="0">
                          <a:solidFill>
                            <a:srgbClr val="000000"/>
                          </a:solidFill>
                          <a:effectLst/>
                          <a:latin typeface="Calibri"/>
                        </a:rPr>
                        <a:t>FLE(</a:t>
                      </a:r>
                      <a:r>
                        <a:rPr lang="en-US" sz="1100" b="0" i="0" u="none" strike="noStrike" dirty="0" err="1">
                          <a:solidFill>
                            <a:srgbClr val="000000"/>
                          </a:solidFill>
                          <a:effectLst/>
                          <a:latin typeface="Calibri"/>
                        </a:rPr>
                        <a:t>t</a:t>
                      </a:r>
                      <a:r>
                        <a:rPr lang="en-US" sz="1100" b="0" i="0" u="none" strike="noStrike" baseline="-25000" dirty="0" err="1">
                          <a:solidFill>
                            <a:srgbClr val="000000"/>
                          </a:solidFill>
                          <a:effectLst/>
                          <a:latin typeface="Calibri"/>
                        </a:rPr>
                        <a:t>h</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CBC(</a:t>
                      </a:r>
                      <a:r>
                        <a:rPr lang="en-US" sz="1100" b="0" i="0" u="none" strike="noStrike" dirty="0" err="1">
                          <a:solidFill>
                            <a:srgbClr val="000000"/>
                          </a:solidFill>
                          <a:effectLst/>
                          <a:latin typeface="Calibri"/>
                        </a:rPr>
                        <a:t>t</a:t>
                      </a:r>
                      <a:r>
                        <a:rPr lang="en-US" sz="1100" b="0" i="0" u="none" strike="noStrike" baseline="-25000" dirty="0" err="1">
                          <a:solidFill>
                            <a:srgbClr val="000000"/>
                          </a:solidFill>
                          <a:effectLst/>
                          <a:latin typeface="Calibri"/>
                        </a:rPr>
                        <a:t>h</a:t>
                      </a: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effectLst/>
                          <a:latin typeface="Calibri"/>
                        </a:rPr>
                        <a:t>0</a:t>
                      </a: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3901441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915400" cy="4114800"/>
          </a:xfrm>
        </p:spPr>
        <p:txBody>
          <a:bodyPr/>
          <a:lstStyle/>
          <a:p>
            <a:r>
              <a:rPr lang="en-US" sz="1800" dirty="0" smtClean="0"/>
              <a:t>A bank’s survival horizon is the number of days, from now, until it faces illiquidity:  </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Small changes to CBC assumptions might dramatically alter the survival horizon.  In the example chart above, the survival horizon is formally 79 days. However, if CBC assumptions are slightly off, then the survival horizon could shrink to 45 days</a:t>
            </a:r>
            <a:endParaRPr lang="en-US" sz="1800" dirty="0"/>
          </a:p>
        </p:txBody>
      </p:sp>
      <p:graphicFrame>
        <p:nvGraphicFramePr>
          <p:cNvPr id="7" name="Chart 6"/>
          <p:cNvGraphicFramePr>
            <a:graphicFrameLocks/>
          </p:cNvGraphicFramePr>
          <p:nvPr>
            <p:extLst>
              <p:ext uri="{D42A27DB-BD31-4B8C-83A1-F6EECF244321}">
                <p14:modId xmlns:p14="http://schemas.microsoft.com/office/powerpoint/2010/main" val="4109110189"/>
              </p:ext>
            </p:extLst>
          </p:nvPr>
        </p:nvGraphicFramePr>
        <p:xfrm>
          <a:off x="1600200" y="1676400"/>
          <a:ext cx="60198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685800" y="76200"/>
            <a:ext cx="7772400" cy="1143000"/>
          </a:xfrm>
        </p:spPr>
        <p:txBody>
          <a:bodyPr/>
          <a:lstStyle/>
          <a:p>
            <a:r>
              <a:rPr lang="en-US" dirty="0" smtClean="0"/>
              <a:t>Survival Horizon</a:t>
            </a:r>
            <a:endParaRPr lang="en-US" dirty="0"/>
          </a:p>
        </p:txBody>
      </p:sp>
      <p:sp>
        <p:nvSpPr>
          <p:cNvPr id="5" name="Oval 4"/>
          <p:cNvSpPr/>
          <p:nvPr/>
        </p:nvSpPr>
        <p:spPr bwMode="auto">
          <a:xfrm>
            <a:off x="7010400" y="4343400"/>
            <a:ext cx="304800" cy="304800"/>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ndParaRPr>
          </a:p>
        </p:txBody>
      </p:sp>
      <p:sp>
        <p:nvSpPr>
          <p:cNvPr id="6" name="Oval 5"/>
          <p:cNvSpPr/>
          <p:nvPr/>
        </p:nvSpPr>
        <p:spPr bwMode="auto">
          <a:xfrm>
            <a:off x="4876800" y="4267200"/>
            <a:ext cx="304800" cy="304800"/>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ndParaRPr>
          </a:p>
        </p:txBody>
      </p:sp>
    </p:spTree>
    <p:extLst>
      <p:ext uri="{BB962C8B-B14F-4D97-AF65-F5344CB8AC3E}">
        <p14:creationId xmlns:p14="http://schemas.microsoft.com/office/powerpoint/2010/main" val="22436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p>
            <a:r>
              <a:rPr lang="en-US" dirty="0" smtClean="0"/>
              <a:t>Comparison and Contrast</a:t>
            </a:r>
            <a:endParaRPr lang="en-US" dirty="0"/>
          </a:p>
        </p:txBody>
      </p:sp>
      <p:sp>
        <p:nvSpPr>
          <p:cNvPr id="3" name="Content Placeholder 2"/>
          <p:cNvSpPr>
            <a:spLocks noGrp="1"/>
          </p:cNvSpPr>
          <p:nvPr>
            <p:ph idx="1"/>
          </p:nvPr>
        </p:nvSpPr>
        <p:spPr>
          <a:xfrm>
            <a:off x="381000" y="1524000"/>
            <a:ext cx="8686800" cy="4114800"/>
          </a:xfrm>
        </p:spPr>
        <p:txBody>
          <a:bodyPr/>
          <a:lstStyle/>
          <a:p>
            <a:r>
              <a:rPr lang="en-US" sz="2000" dirty="0"/>
              <a:t>In LCR approach, all HLAs are transformed into hypothetical inflows, but only by multiplying the HLAs by a market price (and possibly a haircut).  </a:t>
            </a:r>
            <a:r>
              <a:rPr lang="en-US" sz="2000" dirty="0" smtClean="0"/>
              <a:t>Left </a:t>
            </a:r>
            <a:r>
              <a:rPr lang="en-US" sz="2000" dirty="0"/>
              <a:t>undecided are:</a:t>
            </a:r>
          </a:p>
          <a:p>
            <a:pPr lvl="1"/>
            <a:r>
              <a:rPr lang="en-US" sz="1400" dirty="0"/>
              <a:t>How fast the assets are liquidated</a:t>
            </a:r>
          </a:p>
          <a:p>
            <a:pPr lvl="1"/>
            <a:r>
              <a:rPr lang="en-US" sz="1400" dirty="0"/>
              <a:t>In what manner they’re used to raise cash (sell / sell-buy-back / repo)</a:t>
            </a:r>
          </a:p>
          <a:p>
            <a:endParaRPr lang="en-US" sz="2000" dirty="0" smtClean="0"/>
          </a:p>
          <a:p>
            <a:r>
              <a:rPr lang="en-US" sz="2000" dirty="0"/>
              <a:t>Due to the 75% rule with TNCO, the LCR can show a </a:t>
            </a:r>
            <a:r>
              <a:rPr lang="en-US" sz="2000" i="1" dirty="0"/>
              <a:t>worse</a:t>
            </a:r>
            <a:r>
              <a:rPr lang="en-US" sz="2000" dirty="0"/>
              <a:t> situation than the Fiedler FLE / CBC approach</a:t>
            </a:r>
          </a:p>
          <a:p>
            <a:endParaRPr lang="en-US" sz="2000" dirty="0" smtClean="0"/>
          </a:p>
          <a:p>
            <a:r>
              <a:rPr lang="en-US" sz="2000" dirty="0" smtClean="0"/>
              <a:t>The Fiedler FLE / CBC approach shows how liquidity exposure and strategies progress through time.  The Basel III LCR approach does not:</a:t>
            </a:r>
          </a:p>
          <a:p>
            <a:pPr lvl="1"/>
            <a:r>
              <a:rPr lang="en-US" sz="1400" dirty="0" smtClean="0"/>
              <a:t>The LCR approach only works in 30-day aggregates</a:t>
            </a:r>
          </a:p>
          <a:p>
            <a:pPr lvl="1"/>
            <a:r>
              <a:rPr lang="en-US" sz="1400" dirty="0" smtClean="0"/>
              <a:t>Balances </a:t>
            </a:r>
            <a:r>
              <a:rPr lang="en-US" sz="1400" dirty="0"/>
              <a:t>can fluctuate from day to day and the minimum </a:t>
            </a:r>
            <a:r>
              <a:rPr lang="en-US" sz="1400" dirty="0" smtClean="0"/>
              <a:t>balance might happen sometime before the end of the 30-day window</a:t>
            </a:r>
            <a:endParaRPr lang="en-US" sz="1400" dirty="0"/>
          </a:p>
          <a:p>
            <a:pPr marL="0" indent="0">
              <a:buNone/>
            </a:pPr>
            <a:endParaRPr lang="en-US" dirty="0"/>
          </a:p>
          <a:p>
            <a:pPr lvl="1"/>
            <a:endParaRPr lang="en-US" sz="1600" dirty="0" smtClean="0"/>
          </a:p>
          <a:p>
            <a:endParaRPr lang="en-US" sz="2000" dirty="0" smtClean="0"/>
          </a:p>
        </p:txBody>
      </p:sp>
    </p:spTree>
    <p:extLst>
      <p:ext uri="{BB962C8B-B14F-4D97-AF65-F5344CB8AC3E}">
        <p14:creationId xmlns:p14="http://schemas.microsoft.com/office/powerpoint/2010/main" val="1876128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Comparison and Contrast</a:t>
            </a:r>
            <a:endParaRPr lang="en-US" dirty="0"/>
          </a:p>
        </p:txBody>
      </p:sp>
      <p:sp>
        <p:nvSpPr>
          <p:cNvPr id="3" name="Content Placeholder 2"/>
          <p:cNvSpPr>
            <a:spLocks noGrp="1"/>
          </p:cNvSpPr>
          <p:nvPr>
            <p:ph idx="1"/>
          </p:nvPr>
        </p:nvSpPr>
        <p:spPr>
          <a:xfrm>
            <a:off x="381000" y="1066800"/>
            <a:ext cx="8991600" cy="4114800"/>
          </a:xfrm>
        </p:spPr>
        <p:txBody>
          <a:bodyPr/>
          <a:lstStyle/>
          <a:p>
            <a:r>
              <a:rPr lang="en-US" sz="1600" dirty="0" smtClean="0"/>
              <a:t>In the example set of cash flows below, the FLE / CBC approach reveals that the amount of liquidity needed (on day 25), $89.9, is 25% greater than what the TNCO would calculate, $71.9:</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733491638"/>
              </p:ext>
            </p:extLst>
          </p:nvPr>
        </p:nvGraphicFramePr>
        <p:xfrm>
          <a:off x="2286000" y="1752600"/>
          <a:ext cx="4876797" cy="5234625"/>
        </p:xfrm>
        <a:graphic>
          <a:graphicData uri="http://schemas.openxmlformats.org/drawingml/2006/table">
            <a:tbl>
              <a:tblPr/>
              <a:tblGrid>
                <a:gridCol w="781851"/>
                <a:gridCol w="625481"/>
                <a:gridCol w="625481"/>
                <a:gridCol w="625481"/>
                <a:gridCol w="625481"/>
                <a:gridCol w="967541"/>
                <a:gridCol w="625481"/>
              </a:tblGrid>
              <a:tr h="152515">
                <a:tc>
                  <a:txBody>
                    <a:bodyPr/>
                    <a:lstStyle/>
                    <a:p>
                      <a:pPr algn="ctr" fontAlgn="b"/>
                      <a:r>
                        <a:rPr lang="en-US" sz="1000" b="1" i="0" u="none" strike="noStrike" dirty="0">
                          <a:solidFill>
                            <a:srgbClr val="000000"/>
                          </a:solidFill>
                          <a:effectLst/>
                          <a:latin typeface="Calibri"/>
                        </a:rPr>
                        <a:t>Time (Days)</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CF in</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CF out</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CF net</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FLE + CBC</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min(FLE + CBC)</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en-US" sz="1000" b="1" i="0" u="none" strike="noStrike">
                          <a:solidFill>
                            <a:srgbClr val="000000"/>
                          </a:solidFill>
                          <a:effectLst/>
                          <a:latin typeface="Calibri"/>
                        </a:rPr>
                        <a:t>TNCO</a:t>
                      </a:r>
                    </a:p>
                  </a:txBody>
                  <a:tcPr marL="6225" marR="6225" marT="6225" marB="0" anchor="b">
                    <a:lnL>
                      <a:noFill/>
                    </a:lnL>
                    <a:lnR>
                      <a:noFill/>
                    </a:lnR>
                    <a:lnT>
                      <a:noFill/>
                    </a:lnT>
                    <a:lnB w="12700" cap="flat" cmpd="sng" algn="ctr">
                      <a:solidFill>
                        <a:srgbClr val="000000"/>
                      </a:solidFill>
                      <a:prstDash val="solid"/>
                      <a:round/>
                      <a:headEnd type="none" w="med" len="med"/>
                      <a:tailEnd type="none" w="med" len="med"/>
                    </a:lnB>
                    <a:solidFill>
                      <a:srgbClr val="DAEEF3"/>
                    </a:solidFill>
                  </a:tcPr>
                </a:tc>
              </a:tr>
              <a:tr h="145253">
                <a:tc>
                  <a:txBody>
                    <a:bodyPr/>
                    <a:lstStyle/>
                    <a:p>
                      <a:pPr algn="ctr" fontAlgn="b"/>
                      <a:r>
                        <a:rPr lang="en-US" sz="1000" b="0" i="0" u="none" strike="noStrike" dirty="0">
                          <a:solidFill>
                            <a:srgbClr val="000000"/>
                          </a:solidFill>
                          <a:effectLst/>
                          <a:latin typeface="Calibri"/>
                        </a:rPr>
                        <a:t>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3.2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dirty="0">
                          <a:solidFill>
                            <a:srgbClr val="000000"/>
                          </a:solidFill>
                          <a:effectLst/>
                          <a:latin typeface="Calibri"/>
                        </a:rPr>
                        <a:t>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-9.3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-3.7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-0.5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dirty="0">
                          <a:solidFill>
                            <a:srgbClr val="000000"/>
                          </a:solidFill>
                          <a:effectLst/>
                          <a:latin typeface="Calibri"/>
                        </a:rPr>
                        <a:t>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5.5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11.4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-13.8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1.4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-14.5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-13.1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-23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11.2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-8.2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-0.2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-11.8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-3.5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-15.3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9.4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-3.1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-18.4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10.6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7.6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-10.8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10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-14.8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-20.8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11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0.8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-6.3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-27.1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12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5.5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-3.9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-25.5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13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-31.4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14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6.3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-11.6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-5.3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-36.7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15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0.5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-14.6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-14.1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-50.8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16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-9.3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-55.2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17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-13.9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-3.9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-59.1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18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-67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-6.4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-4.4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20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-10.8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-74.4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21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10.1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-11.7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-1.6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22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2.4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-80.7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23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4.1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-4.4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-85.1</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24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-2.3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-87.4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FF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26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-3.2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-85.5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27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-6</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-83.2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28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-1.2</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-75.9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0" i="0" u="none" strike="noStrike">
                          <a:solidFill>
                            <a:srgbClr val="000000"/>
                          </a:solidFill>
                          <a:effectLst/>
                          <a:latin typeface="Calibri"/>
                        </a:rPr>
                        <a:t>29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5.3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-2.8</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2.5</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-73.4</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c>
                  <a:txBody>
                    <a:bodyPr/>
                    <a:lstStyle/>
                    <a:p>
                      <a:pPr algn="ctr" fontAlgn="b"/>
                      <a:r>
                        <a:rPr lang="en-US" sz="1000" b="0" i="0" u="none" strike="noStrike" dirty="0">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2F8"/>
                    </a:solidFill>
                  </a:tcPr>
                </a:tc>
              </a:tr>
              <a:tr h="145253">
                <a:tc>
                  <a:txBody>
                    <a:bodyPr/>
                    <a:lstStyle/>
                    <a:p>
                      <a:pPr algn="ctr" fontAlgn="b"/>
                      <a:r>
                        <a:rPr lang="en-US" sz="1000" b="0" i="0" u="none" strike="noStrike">
                          <a:solidFill>
                            <a:srgbClr val="000000"/>
                          </a:solidFill>
                          <a:effectLst/>
                          <a:latin typeface="Calibri"/>
                        </a:rPr>
                        <a:t>30</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-2.3</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4.7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-68.7</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-89.9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-71.9</a:t>
                      </a:r>
                    </a:p>
                  </a:txBody>
                  <a:tcPr marL="6225" marR="6225" marT="62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253">
                <a:tc>
                  <a:txBody>
                    <a:bodyPr/>
                    <a:lstStyle/>
                    <a:p>
                      <a:pPr algn="ctr" fontAlgn="b"/>
                      <a:r>
                        <a:rPr lang="en-US" sz="1000" b="1" i="0" u="none" strike="noStrike">
                          <a:solidFill>
                            <a:srgbClr val="000000"/>
                          </a:solidFill>
                          <a:effectLst/>
                          <a:latin typeface="Calibri"/>
                        </a:rPr>
                        <a:t>Total</a:t>
                      </a: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a:solidFill>
                            <a:srgbClr val="000000"/>
                          </a:solidFill>
                          <a:effectLst/>
                          <a:latin typeface="Calibri"/>
                        </a:rPr>
                        <a:t>177.4</a:t>
                      </a: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a:solidFill>
                            <a:srgbClr val="000000"/>
                          </a:solidFill>
                          <a:effectLst/>
                          <a:latin typeface="Calibri"/>
                        </a:rPr>
                        <a:t>-249.3</a:t>
                      </a: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dirty="0">
                          <a:solidFill>
                            <a:srgbClr val="FF0000"/>
                          </a:solidFill>
                          <a:effectLst/>
                          <a:latin typeface="Calibri"/>
                        </a:rPr>
                        <a:t>-71.9</a:t>
                      </a: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dirty="0">
                        <a:solidFill>
                          <a:srgbClr val="000000"/>
                        </a:solidFill>
                        <a:effectLst/>
                        <a:latin typeface="Calibri"/>
                      </a:endParaRPr>
                    </a:p>
                  </a:txBody>
                  <a:tcPr marL="6225" marR="6225" marT="62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9008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Illiquidity Risk?</a:t>
            </a:r>
            <a:endParaRPr lang="en-US" dirty="0"/>
          </a:p>
        </p:txBody>
      </p:sp>
      <p:sp>
        <p:nvSpPr>
          <p:cNvPr id="3" name="Content Placeholder 2"/>
          <p:cNvSpPr>
            <a:spLocks noGrp="1"/>
          </p:cNvSpPr>
          <p:nvPr>
            <p:ph idx="1"/>
          </p:nvPr>
        </p:nvSpPr>
        <p:spPr/>
        <p:txBody>
          <a:bodyPr/>
          <a:lstStyle/>
          <a:p>
            <a:r>
              <a:rPr lang="en-US" dirty="0" smtClean="0"/>
              <a:t>Both Basel III and </a:t>
            </a:r>
            <a:r>
              <a:rPr lang="en-US" i="1" dirty="0"/>
              <a:t>Liquidity </a:t>
            </a:r>
            <a:r>
              <a:rPr lang="en-US" i="1" dirty="0" err="1"/>
              <a:t>Modelling</a:t>
            </a:r>
            <a:r>
              <a:rPr lang="en-US" i="1" dirty="0"/>
              <a:t> </a:t>
            </a:r>
            <a:r>
              <a:rPr lang="en-US" dirty="0" smtClean="0"/>
              <a:t>have much more narrow goals than their titles suggest </a:t>
            </a:r>
          </a:p>
          <a:p>
            <a:endParaRPr lang="en-US" dirty="0"/>
          </a:p>
          <a:p>
            <a:r>
              <a:rPr lang="en-US" dirty="0" smtClean="0"/>
              <a:t>Both try to model and prevent </a:t>
            </a:r>
            <a:r>
              <a:rPr lang="en-US" i="1" dirty="0" smtClean="0"/>
              <a:t>illiquidity risk:</a:t>
            </a:r>
          </a:p>
          <a:p>
            <a:pPr lvl="1"/>
            <a:r>
              <a:rPr lang="en-US" dirty="0" smtClean="0"/>
              <a:t>Inability of a bank to stay liquid:</a:t>
            </a:r>
          </a:p>
          <a:p>
            <a:pPr lvl="2"/>
            <a:r>
              <a:rPr lang="en-US" dirty="0" smtClean="0"/>
              <a:t>Not capable of executing on contractually agreed-upon payments or delivery of assets</a:t>
            </a:r>
          </a:p>
          <a:p>
            <a:pPr lvl="1"/>
            <a:endParaRPr lang="en-US" dirty="0" smtClean="0"/>
          </a:p>
          <a:p>
            <a:pPr lvl="1"/>
            <a:r>
              <a:rPr lang="en-US" dirty="0" smtClean="0"/>
              <a:t>Often viewed as a “consequential risk” by financial professionals:</a:t>
            </a:r>
          </a:p>
          <a:p>
            <a:pPr lvl="2"/>
            <a:r>
              <a:rPr lang="en-US" dirty="0" smtClean="0"/>
              <a:t>“First you lose the money, then you go bust”</a:t>
            </a:r>
          </a:p>
          <a:p>
            <a:pPr lvl="2"/>
            <a:r>
              <a:rPr lang="en-US" dirty="0" smtClean="0"/>
              <a:t>Not wrong but incomplete</a:t>
            </a:r>
          </a:p>
          <a:p>
            <a:pPr lvl="4"/>
            <a:r>
              <a:rPr lang="en-US" dirty="0" smtClean="0"/>
              <a:t>Banks can run into liquidity problems by having an unfavorable relationship between assets and liabilities over time</a:t>
            </a:r>
          </a:p>
          <a:p>
            <a:pPr lvl="1"/>
            <a:endParaRPr lang="en-US" dirty="0" smtClean="0"/>
          </a:p>
        </p:txBody>
      </p:sp>
    </p:spTree>
    <p:extLst>
      <p:ext uri="{BB962C8B-B14F-4D97-AF65-F5344CB8AC3E}">
        <p14:creationId xmlns:p14="http://schemas.microsoft.com/office/powerpoint/2010/main" val="995215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Final Thoughts</a:t>
            </a:r>
            <a:endParaRPr lang="en-US" dirty="0"/>
          </a:p>
        </p:txBody>
      </p:sp>
      <p:sp>
        <p:nvSpPr>
          <p:cNvPr id="3" name="Content Placeholder 2"/>
          <p:cNvSpPr>
            <a:spLocks noGrp="1"/>
          </p:cNvSpPr>
          <p:nvPr>
            <p:ph idx="1"/>
          </p:nvPr>
        </p:nvSpPr>
        <p:spPr>
          <a:xfrm>
            <a:off x="381000" y="1219200"/>
            <a:ext cx="8763000" cy="4114800"/>
          </a:xfrm>
        </p:spPr>
        <p:txBody>
          <a:bodyPr/>
          <a:lstStyle/>
          <a:p>
            <a:r>
              <a:rPr lang="en-US" sz="2000" dirty="0" smtClean="0"/>
              <a:t>Given price-to-book ratios of some of the biggest banks, illiquidity risk should be of major concern:</a:t>
            </a:r>
          </a:p>
          <a:p>
            <a:endParaRPr lang="en-US" sz="2000" dirty="0"/>
          </a:p>
          <a:p>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pPr marL="0" indent="0">
              <a:buNone/>
            </a:pPr>
            <a:endParaRPr lang="en-US" sz="2000" dirty="0" smtClean="0"/>
          </a:p>
          <a:p>
            <a:r>
              <a:rPr lang="en-US" sz="2000" dirty="0" smtClean="0"/>
              <a:t>If shareholders don’t trust bank valuations, how long will creditors?</a:t>
            </a:r>
            <a:endParaRPr lang="en-US" sz="2000"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426" t="45859" r="26277" b="12504"/>
          <a:stretch/>
        </p:blipFill>
        <p:spPr bwMode="auto">
          <a:xfrm>
            <a:off x="457200" y="2209800"/>
            <a:ext cx="8832715" cy="412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7290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What are your comments, thoughts, and recommendations?</a:t>
            </a:r>
          </a:p>
          <a:p>
            <a:endParaRPr lang="en-US" dirty="0"/>
          </a:p>
          <a:p>
            <a:r>
              <a:rPr lang="en-US" dirty="0" smtClean="0"/>
              <a:t>Where should we take this next?</a:t>
            </a:r>
            <a:endParaRPr lang="en-US" dirty="0"/>
          </a:p>
        </p:txBody>
      </p:sp>
    </p:spTree>
    <p:extLst>
      <p:ext uri="{BB962C8B-B14F-4D97-AF65-F5344CB8AC3E}">
        <p14:creationId xmlns:p14="http://schemas.microsoft.com/office/powerpoint/2010/main" val="3982080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r>
              <a:rPr lang="en-US" dirty="0" smtClean="0"/>
              <a:t>Appendix: Basel II Risk Weights</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64" t="32937" r="27360" b="19860"/>
          <a:stretch/>
        </p:blipFill>
        <p:spPr bwMode="auto">
          <a:xfrm>
            <a:off x="685800" y="1828800"/>
            <a:ext cx="7741228" cy="467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742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References</a:t>
            </a:r>
            <a:endParaRPr lang="en-US" dirty="0"/>
          </a:p>
        </p:txBody>
      </p:sp>
      <p:sp>
        <p:nvSpPr>
          <p:cNvPr id="3" name="Content Placeholder 2"/>
          <p:cNvSpPr>
            <a:spLocks noGrp="1"/>
          </p:cNvSpPr>
          <p:nvPr>
            <p:ph idx="1"/>
          </p:nvPr>
        </p:nvSpPr>
        <p:spPr>
          <a:xfrm>
            <a:off x="685800" y="1066800"/>
            <a:ext cx="7772400" cy="5257800"/>
          </a:xfrm>
        </p:spPr>
        <p:txBody>
          <a:bodyPr/>
          <a:lstStyle/>
          <a:p>
            <a:r>
              <a:rPr lang="en-US" sz="1800" dirty="0" smtClean="0"/>
              <a:t>Basel III Liquidity Framework </a:t>
            </a:r>
            <a:r>
              <a:rPr lang="en-US" sz="1800" dirty="0" smtClean="0">
                <a:hlinkClick r:id="rId2"/>
              </a:rPr>
              <a:t>Main Site</a:t>
            </a:r>
            <a:r>
              <a:rPr lang="en-US" sz="1800" dirty="0" smtClean="0"/>
              <a:t>:</a:t>
            </a:r>
          </a:p>
          <a:p>
            <a:pPr lvl="1"/>
            <a:r>
              <a:rPr lang="en-US" sz="1400" dirty="0" smtClean="0">
                <a:hlinkClick r:id="rId3"/>
              </a:rPr>
              <a:t>Proposal</a:t>
            </a:r>
            <a:endParaRPr lang="en-US" sz="1400" dirty="0" smtClean="0"/>
          </a:p>
          <a:p>
            <a:pPr lvl="1"/>
            <a:r>
              <a:rPr lang="en-US" sz="1400" dirty="0" smtClean="0">
                <a:hlinkClick r:id="rId4"/>
              </a:rPr>
              <a:t>Quantitative Impact Study</a:t>
            </a:r>
            <a:endParaRPr lang="en-US" sz="1400" dirty="0" smtClean="0"/>
          </a:p>
          <a:p>
            <a:pPr lvl="1"/>
            <a:r>
              <a:rPr lang="en-US" sz="1400" dirty="0" smtClean="0">
                <a:hlinkClick r:id="rId5"/>
              </a:rPr>
              <a:t>Comments</a:t>
            </a:r>
            <a:endParaRPr lang="en-US" sz="1400" dirty="0" smtClean="0"/>
          </a:p>
          <a:p>
            <a:pPr lvl="2"/>
            <a:r>
              <a:rPr lang="en-US" sz="1400" dirty="0" smtClean="0">
                <a:hlinkClick r:id="rId6"/>
              </a:rPr>
              <a:t>JPMorgan</a:t>
            </a:r>
            <a:endParaRPr lang="en-US" sz="1400" dirty="0" smtClean="0"/>
          </a:p>
          <a:p>
            <a:pPr lvl="2"/>
            <a:r>
              <a:rPr lang="en-US" sz="1400" dirty="0" smtClean="0">
                <a:hlinkClick r:id="rId7"/>
              </a:rPr>
              <a:t>Citi</a:t>
            </a:r>
            <a:endParaRPr lang="en-US" sz="1400" dirty="0" smtClean="0"/>
          </a:p>
          <a:p>
            <a:pPr lvl="2"/>
            <a:r>
              <a:rPr lang="en-US" sz="1400" dirty="0" smtClean="0">
                <a:hlinkClick r:id="rId8"/>
              </a:rPr>
              <a:t>Barclays</a:t>
            </a:r>
            <a:endParaRPr lang="en-US" sz="1400" dirty="0" smtClean="0"/>
          </a:p>
          <a:p>
            <a:pPr lvl="2"/>
            <a:r>
              <a:rPr lang="en-US" sz="1400" dirty="0" smtClean="0">
                <a:hlinkClick r:id="rId9"/>
              </a:rPr>
              <a:t>Wells Fargo</a:t>
            </a:r>
            <a:endParaRPr lang="en-US" sz="1400" dirty="0" smtClean="0"/>
          </a:p>
          <a:p>
            <a:pPr lvl="2"/>
            <a:r>
              <a:rPr lang="en-US" sz="1400" dirty="0" smtClean="0">
                <a:hlinkClick r:id="rId10"/>
              </a:rPr>
              <a:t>UBS</a:t>
            </a:r>
            <a:endParaRPr lang="en-US" sz="1400" dirty="0" smtClean="0"/>
          </a:p>
          <a:p>
            <a:pPr lvl="2"/>
            <a:endParaRPr lang="en-US" dirty="0" smtClean="0"/>
          </a:p>
          <a:p>
            <a:r>
              <a:rPr lang="en-US" sz="2000" dirty="0" smtClean="0"/>
              <a:t>Robert Fiedler, </a:t>
            </a:r>
            <a:r>
              <a:rPr lang="en-US" sz="2000" dirty="0" smtClean="0">
                <a:hlinkClick r:id="rId11"/>
              </a:rPr>
              <a:t>Liquidity </a:t>
            </a:r>
            <a:r>
              <a:rPr lang="en-US" sz="2000" dirty="0" err="1" smtClean="0">
                <a:hlinkClick r:id="rId11"/>
              </a:rPr>
              <a:t>Modelling</a:t>
            </a:r>
            <a:endParaRPr lang="en-US" sz="2000" dirty="0"/>
          </a:p>
          <a:p>
            <a:pPr lvl="1"/>
            <a:endParaRPr lang="en-US" dirty="0" smtClean="0"/>
          </a:p>
          <a:p>
            <a:r>
              <a:rPr lang="en-US" sz="2000" dirty="0" smtClean="0"/>
              <a:t>Economics of Contempt </a:t>
            </a:r>
            <a:r>
              <a:rPr lang="en-US" sz="2000" dirty="0" smtClean="0">
                <a:hlinkClick r:id="rId12"/>
              </a:rPr>
              <a:t>Main Site</a:t>
            </a:r>
            <a:r>
              <a:rPr lang="en-US" sz="2000" dirty="0" smtClean="0"/>
              <a:t>:</a:t>
            </a:r>
          </a:p>
          <a:p>
            <a:pPr lvl="1"/>
            <a:r>
              <a:rPr lang="en-US" sz="1400" dirty="0" smtClean="0">
                <a:hlinkClick r:id="rId13"/>
              </a:rPr>
              <a:t>Basel III Liquidity Requirements</a:t>
            </a:r>
            <a:endParaRPr lang="en-US" sz="1400" dirty="0" smtClean="0"/>
          </a:p>
          <a:p>
            <a:pPr lvl="1"/>
            <a:r>
              <a:rPr lang="en-US" sz="1400" dirty="0" smtClean="0">
                <a:hlinkClick r:id="rId14"/>
              </a:rPr>
              <a:t>The Latest Basel III Controversy</a:t>
            </a:r>
            <a:endParaRPr lang="en-US" sz="1400" dirty="0" smtClean="0"/>
          </a:p>
          <a:p>
            <a:pPr lvl="1"/>
            <a:r>
              <a:rPr lang="en-US" sz="1400" dirty="0" smtClean="0">
                <a:hlinkClick r:id="rId15"/>
              </a:rPr>
              <a:t>Basel III Liquidity Requirements: Not Set In Stone</a:t>
            </a:r>
            <a:endParaRPr lang="en-US" sz="1400" dirty="0" smtClean="0"/>
          </a:p>
          <a:p>
            <a:pPr lvl="1"/>
            <a:r>
              <a:rPr lang="en-US" sz="1400" dirty="0" smtClean="0">
                <a:hlinkClick r:id="rId16"/>
              </a:rPr>
              <a:t>Two Major Tests for Bank Regulators</a:t>
            </a:r>
            <a:endParaRPr lang="en-US" sz="1400" dirty="0" smtClean="0">
              <a:hlinkClick r:id="rId17"/>
            </a:endParaRPr>
          </a:p>
          <a:p>
            <a:pPr lvl="1"/>
            <a:r>
              <a:rPr lang="en-US" sz="1400" dirty="0" smtClean="0">
                <a:hlinkClick r:id="rId17"/>
              </a:rPr>
              <a:t>The Citigroup Rule</a:t>
            </a:r>
            <a:endParaRPr lang="en-US" sz="1400" dirty="0" smtClean="0"/>
          </a:p>
          <a:p>
            <a:pPr lvl="1"/>
            <a:r>
              <a:rPr lang="en-US" sz="1400" dirty="0" smtClean="0">
                <a:hlinkClick r:id="rId18"/>
              </a:rPr>
              <a:t>Collateral Transformation Services: What Could Possibly Go Wrong?</a:t>
            </a:r>
            <a:endParaRPr lang="en-US" sz="2000" dirty="0"/>
          </a:p>
          <a:p>
            <a:pPr lvl="1"/>
            <a:endParaRPr lang="en-US" sz="2000" dirty="0" smtClean="0"/>
          </a:p>
          <a:p>
            <a:r>
              <a:rPr lang="en-US" sz="2000" dirty="0" smtClean="0"/>
              <a:t>Others as noted in text</a:t>
            </a:r>
            <a:endParaRPr lang="en-US" sz="2000" dirty="0"/>
          </a:p>
        </p:txBody>
      </p:sp>
    </p:spTree>
    <p:extLst>
      <p:ext uri="{BB962C8B-B14F-4D97-AF65-F5344CB8AC3E}">
        <p14:creationId xmlns:p14="http://schemas.microsoft.com/office/powerpoint/2010/main" val="81861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Measuring Illiquidity Risk</a:t>
            </a:r>
            <a:endParaRPr lang="en-US" dirty="0"/>
          </a:p>
        </p:txBody>
      </p:sp>
      <p:sp>
        <p:nvSpPr>
          <p:cNvPr id="3" name="Content Placeholder 2"/>
          <p:cNvSpPr>
            <a:spLocks noGrp="1"/>
          </p:cNvSpPr>
          <p:nvPr>
            <p:ph idx="1"/>
          </p:nvPr>
        </p:nvSpPr>
        <p:spPr>
          <a:xfrm>
            <a:off x="685800" y="1676400"/>
            <a:ext cx="8382000" cy="4114800"/>
          </a:xfrm>
        </p:spPr>
        <p:txBody>
          <a:bodyPr/>
          <a:lstStyle/>
          <a:p>
            <a:r>
              <a:rPr lang="en-US" dirty="0" smtClean="0"/>
              <a:t>Traditional risk management measurements, such as Value at Risk (VAR), don’t work for illiquidity risk:</a:t>
            </a:r>
          </a:p>
          <a:p>
            <a:pPr lvl="1"/>
            <a:endParaRPr lang="en-US" dirty="0" smtClean="0"/>
          </a:p>
          <a:p>
            <a:pPr lvl="1"/>
            <a:r>
              <a:rPr lang="en-US" dirty="0" smtClean="0"/>
              <a:t>Unlike market and credit risks, illiquidity </a:t>
            </a:r>
            <a:r>
              <a:rPr lang="en-US" dirty="0"/>
              <a:t>cannot be treated with historical distributions</a:t>
            </a:r>
          </a:p>
          <a:p>
            <a:pPr lvl="1"/>
            <a:endParaRPr lang="en-US" dirty="0"/>
          </a:p>
          <a:p>
            <a:pPr lvl="1"/>
            <a:r>
              <a:rPr lang="en-US" dirty="0" smtClean="0"/>
              <a:t>Unlike market and credit risks, illiquidity is </a:t>
            </a:r>
            <a:r>
              <a:rPr lang="en-US" dirty="0"/>
              <a:t>not </a:t>
            </a:r>
            <a:r>
              <a:rPr lang="en-US" dirty="0" smtClean="0"/>
              <a:t>additive:</a:t>
            </a:r>
          </a:p>
          <a:p>
            <a:pPr lvl="2"/>
            <a:r>
              <a:rPr lang="en-US" dirty="0" smtClean="0"/>
              <a:t>Being liquid versus illiquid is both binary and existential:</a:t>
            </a:r>
            <a:endParaRPr lang="en-US" dirty="0"/>
          </a:p>
          <a:p>
            <a:pPr lvl="3"/>
            <a:r>
              <a:rPr lang="en-US" dirty="0"/>
              <a:t>Emanuel </a:t>
            </a:r>
            <a:r>
              <a:rPr lang="en-US" dirty="0" err="1" smtClean="0"/>
              <a:t>Derman</a:t>
            </a:r>
            <a:r>
              <a:rPr lang="en-US" dirty="0" smtClean="0"/>
              <a:t> </a:t>
            </a:r>
            <a:r>
              <a:rPr lang="en-US" dirty="0" smtClean="0">
                <a:hlinkClick r:id="rId3"/>
              </a:rPr>
              <a:t>again</a:t>
            </a:r>
            <a:r>
              <a:rPr lang="en-US" dirty="0" smtClean="0"/>
              <a:t>: </a:t>
            </a:r>
          </a:p>
          <a:p>
            <a:pPr marL="1449387" lvl="3" indent="0">
              <a:buNone/>
            </a:pPr>
            <a:r>
              <a:rPr lang="en-US" dirty="0"/>
              <a:t>	</a:t>
            </a:r>
            <a:r>
              <a:rPr lang="en-US" dirty="0" smtClean="0"/>
              <a:t>“</a:t>
            </a:r>
            <a:r>
              <a:rPr lang="en-US" sz="1400" b="0" dirty="0"/>
              <a:t>the </a:t>
            </a:r>
            <a:r>
              <a:rPr lang="en-US" sz="1400" b="0" dirty="0">
                <a:solidFill>
                  <a:srgbClr val="FF0000"/>
                </a:solidFill>
              </a:rPr>
              <a:t>shattering</a:t>
            </a:r>
            <a:r>
              <a:rPr lang="en-US" sz="1400" b="0" dirty="0"/>
              <a:t> risks to firms and systems come from illiquidity and contagion</a:t>
            </a:r>
            <a:r>
              <a:rPr lang="en-US" sz="1400" dirty="0"/>
              <a:t>”</a:t>
            </a:r>
          </a:p>
          <a:p>
            <a:pPr lvl="1"/>
            <a:endParaRPr lang="en-US" dirty="0" smtClean="0"/>
          </a:p>
          <a:p>
            <a:pPr lvl="1"/>
            <a:r>
              <a:rPr lang="en-US" dirty="0" smtClean="0"/>
              <a:t>Example central bank </a:t>
            </a:r>
            <a:r>
              <a:rPr lang="en-US" dirty="0" err="1" smtClean="0"/>
              <a:t>nostro</a:t>
            </a:r>
            <a:r>
              <a:rPr lang="en-US" dirty="0" smtClean="0"/>
              <a:t> account:</a:t>
            </a:r>
          </a:p>
          <a:p>
            <a:pPr lvl="3"/>
            <a:r>
              <a:rPr lang="en-US" dirty="0" smtClean="0"/>
              <a:t>99 simulations: bank has ~ +$100M in account, end of day</a:t>
            </a:r>
          </a:p>
          <a:p>
            <a:pPr lvl="3"/>
            <a:r>
              <a:rPr lang="en-US" dirty="0" smtClean="0"/>
              <a:t>1 simulation: bank has -$100M in account, end of day</a:t>
            </a:r>
          </a:p>
          <a:p>
            <a:pPr lvl="3"/>
            <a:r>
              <a:rPr lang="en-US" dirty="0" smtClean="0"/>
              <a:t>Average “liquidity” is NOT ~ +$98M</a:t>
            </a:r>
          </a:p>
          <a:p>
            <a:pPr marL="542925" lvl="1" indent="0">
              <a:buNone/>
            </a:pPr>
            <a:endParaRPr lang="en-US" dirty="0" smtClean="0"/>
          </a:p>
          <a:p>
            <a:pPr marL="1933575" lvl="4" indent="0">
              <a:buNone/>
            </a:pPr>
            <a:endParaRPr lang="en-US" dirty="0" smtClean="0"/>
          </a:p>
        </p:txBody>
      </p:sp>
    </p:spTree>
    <p:extLst>
      <p:ext uri="{BB962C8B-B14F-4D97-AF65-F5344CB8AC3E}">
        <p14:creationId xmlns:p14="http://schemas.microsoft.com/office/powerpoint/2010/main" val="198072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Capital and Illiquidity Risk</a:t>
            </a:r>
            <a:endParaRPr lang="en-US" dirty="0"/>
          </a:p>
        </p:txBody>
      </p:sp>
      <p:sp>
        <p:nvSpPr>
          <p:cNvPr id="3" name="Content Placeholder 2"/>
          <p:cNvSpPr>
            <a:spLocks noGrp="1"/>
          </p:cNvSpPr>
          <p:nvPr>
            <p:ph idx="1"/>
          </p:nvPr>
        </p:nvSpPr>
        <p:spPr>
          <a:xfrm>
            <a:off x="685800" y="1295400"/>
            <a:ext cx="7772400" cy="4114800"/>
          </a:xfrm>
        </p:spPr>
        <p:txBody>
          <a:bodyPr/>
          <a:lstStyle/>
          <a:p>
            <a:r>
              <a:rPr lang="en-US" dirty="0" smtClean="0"/>
              <a:t>Capital does not work as a buffer for illiquidity risk:</a:t>
            </a:r>
          </a:p>
          <a:p>
            <a:pPr lvl="1"/>
            <a:r>
              <a:rPr lang="en-US" dirty="0" smtClean="0"/>
              <a:t>Bank capital is not “kept under wraps” at the central bank </a:t>
            </a:r>
            <a:r>
              <a:rPr lang="en-US" dirty="0" err="1" smtClean="0"/>
              <a:t>nostro</a:t>
            </a:r>
            <a:r>
              <a:rPr lang="en-US" dirty="0" smtClean="0"/>
              <a:t> account:</a:t>
            </a:r>
          </a:p>
          <a:p>
            <a:pPr lvl="2"/>
            <a:r>
              <a:rPr lang="en-US" dirty="0" smtClean="0"/>
              <a:t>It is invested in assets for performance reasons</a:t>
            </a:r>
          </a:p>
          <a:p>
            <a:pPr lvl="2"/>
            <a:r>
              <a:rPr lang="en-US" dirty="0" smtClean="0"/>
              <a:t>Some banks symbolically attribute a percentage of capital to each asset</a:t>
            </a:r>
          </a:p>
          <a:p>
            <a:pPr lvl="2"/>
            <a:r>
              <a:rPr lang="en-US" dirty="0" smtClean="0"/>
              <a:t>Other banks assign capital to physical assets</a:t>
            </a:r>
          </a:p>
          <a:p>
            <a:pPr lvl="2"/>
            <a:endParaRPr lang="en-US" dirty="0" smtClean="0"/>
          </a:p>
          <a:p>
            <a:pPr lvl="1"/>
            <a:r>
              <a:rPr lang="en-US" dirty="0" smtClean="0"/>
              <a:t>Bank capital cannot be measured:</a:t>
            </a:r>
          </a:p>
          <a:p>
            <a:pPr lvl="2"/>
            <a:r>
              <a:rPr lang="en-US" dirty="0" smtClean="0"/>
              <a:t>Thousands of estimates and arbitrary choices need to be made to compute the capital position of a modern bank</a:t>
            </a:r>
          </a:p>
          <a:p>
            <a:pPr lvl="2"/>
            <a:r>
              <a:rPr lang="en-US" dirty="0" smtClean="0"/>
              <a:t>For example:</a:t>
            </a:r>
          </a:p>
          <a:p>
            <a:pPr lvl="3"/>
            <a:r>
              <a:rPr lang="en-US" dirty="0" smtClean="0"/>
              <a:t>On 9/10/2008, LEH </a:t>
            </a:r>
            <a:r>
              <a:rPr lang="en-US" dirty="0" smtClean="0">
                <a:hlinkClick r:id="rId3"/>
              </a:rPr>
              <a:t>reported</a:t>
            </a:r>
            <a:r>
              <a:rPr lang="en-US" dirty="0" smtClean="0"/>
              <a:t> 11% Tier 1 capital and conservative net leverage</a:t>
            </a:r>
          </a:p>
          <a:p>
            <a:pPr lvl="3"/>
            <a:r>
              <a:rPr lang="en-US" dirty="0" smtClean="0"/>
              <a:t>On 9/15/2008, LEH declared bankruptcy:</a:t>
            </a:r>
          </a:p>
          <a:p>
            <a:pPr lvl="4"/>
            <a:r>
              <a:rPr lang="en-US" dirty="0" smtClean="0"/>
              <a:t>Prior shareholder equity estimated to be $24.8B</a:t>
            </a:r>
          </a:p>
          <a:p>
            <a:pPr lvl="4"/>
            <a:r>
              <a:rPr lang="en-US" dirty="0" smtClean="0"/>
              <a:t>Bankruptcy examiner subsequently estimated LEH to be worth -$20B to  -$130B, a swing of </a:t>
            </a:r>
            <a:r>
              <a:rPr lang="en-US" i="1" dirty="0" smtClean="0"/>
              <a:t>at least 200%</a:t>
            </a:r>
          </a:p>
          <a:p>
            <a:pPr lvl="3"/>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959536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1143000"/>
          </a:xfrm>
        </p:spPr>
        <p:txBody>
          <a:bodyPr/>
          <a:lstStyle/>
          <a:p>
            <a:r>
              <a:rPr lang="en-US" dirty="0" smtClean="0"/>
              <a:t>Basel III </a:t>
            </a:r>
            <a:br>
              <a:rPr lang="en-US" dirty="0" smtClean="0"/>
            </a:br>
            <a:r>
              <a:rPr lang="en-US" dirty="0" smtClean="0"/>
              <a:t>Liquidity Coverage Ratio (LCR)</a:t>
            </a:r>
            <a:endParaRPr lang="en-US" dirty="0"/>
          </a:p>
        </p:txBody>
      </p:sp>
      <p:sp>
        <p:nvSpPr>
          <p:cNvPr id="3" name="Content Placeholder 2"/>
          <p:cNvSpPr>
            <a:spLocks noGrp="1"/>
          </p:cNvSpPr>
          <p:nvPr>
            <p:ph idx="1"/>
          </p:nvPr>
        </p:nvSpPr>
        <p:spPr>
          <a:xfrm>
            <a:off x="685800" y="1447800"/>
            <a:ext cx="8305800" cy="4114800"/>
          </a:xfrm>
        </p:spPr>
        <p:txBody>
          <a:bodyPr/>
          <a:lstStyle/>
          <a:p>
            <a:r>
              <a:rPr lang="en-US" sz="2000" dirty="0" smtClean="0"/>
              <a:t>Known as “The Bear Stearns Rule”</a:t>
            </a:r>
          </a:p>
          <a:p>
            <a:endParaRPr lang="en-US" sz="2000" dirty="0" smtClean="0"/>
          </a:p>
          <a:p>
            <a:r>
              <a:rPr lang="en-US" sz="2000" dirty="0"/>
              <a:t>After an observation period beginning in 2011, will go into effect on January 1</a:t>
            </a:r>
            <a:r>
              <a:rPr lang="en-US" sz="2000" baseline="30000" dirty="0"/>
              <a:t>st</a:t>
            </a:r>
            <a:r>
              <a:rPr lang="en-US" sz="2000" dirty="0"/>
              <a:t>, 2015</a:t>
            </a:r>
          </a:p>
          <a:p>
            <a:endParaRPr lang="en-US" sz="2000" dirty="0"/>
          </a:p>
          <a:p>
            <a:r>
              <a:rPr lang="en-US" sz="2000" dirty="0"/>
              <a:t>Broadly, LCR means that banks are required to have enough cash or cash-like </a:t>
            </a:r>
            <a:r>
              <a:rPr lang="en-US" sz="2000" dirty="0" smtClean="0"/>
              <a:t>instruments on hand </a:t>
            </a:r>
            <a:r>
              <a:rPr lang="en-US" sz="2000" dirty="0"/>
              <a:t>to survive a horrible, </a:t>
            </a:r>
            <a:r>
              <a:rPr lang="en-US" sz="2000" dirty="0" smtClean="0"/>
              <a:t>financial-crisis-level </a:t>
            </a:r>
            <a:r>
              <a:rPr lang="en-US" sz="2000" dirty="0"/>
              <a:t>30 days, in which funding markets all but shut down.</a:t>
            </a:r>
          </a:p>
          <a:p>
            <a:pPr lvl="1"/>
            <a:r>
              <a:rPr lang="en-US" sz="1400" dirty="0" smtClean="0"/>
              <a:t>“The liquidity requirements are a massive deal for banks, although you wouldn’t know that from reading the financial press, which hardly ever mentions them.”</a:t>
            </a:r>
          </a:p>
          <a:p>
            <a:pPr marL="482600" lvl="1" indent="0">
              <a:buNone/>
            </a:pPr>
            <a:endParaRPr lang="en-US" dirty="0"/>
          </a:p>
          <a:p>
            <a:r>
              <a:rPr lang="en-US" sz="2000" dirty="0" smtClean="0"/>
              <a:t>The ratio of “high-quality liquid assets” (HLA) to “total net cash outflows over the next 30 days” (TNCO) must be greater than 100%:</a:t>
            </a:r>
            <a:endParaRPr lang="en-US" sz="2000" dirty="0"/>
          </a:p>
        </p:txBody>
      </p:sp>
      <mc:AlternateContent xmlns:mc="http://schemas.openxmlformats.org/markup-compatibility/2006" xmlns:a14="http://schemas.microsoft.com/office/drawing/2010/main">
        <mc:Choice Requires="a14">
          <p:sp>
            <p:nvSpPr>
              <p:cNvPr id="5" name="Rectangle 4"/>
              <p:cNvSpPr/>
              <p:nvPr/>
            </p:nvSpPr>
            <p:spPr>
              <a:xfrm>
                <a:off x="2133600" y="6121748"/>
                <a:ext cx="5181600" cy="660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a:rPr>
                        <m:t>𝐿𝐶𝑅</m:t>
                      </m:r>
                      <m:r>
                        <a:rPr lang="en-US" sz="1800" i="1">
                          <a:latin typeface="Cambria Math"/>
                        </a:rPr>
                        <m:t> </m:t>
                      </m:r>
                      <m:box>
                        <m:boxPr>
                          <m:ctrlPr>
                            <a:rPr lang="en-US" sz="1800" i="1">
                              <a:latin typeface="Cambria Math"/>
                            </a:rPr>
                          </m:ctrlPr>
                        </m:boxPr>
                        <m:e>
                          <m:box>
                            <m:boxPr>
                              <m:ctrlPr>
                                <a:rPr lang="en-US" sz="1800" i="1">
                                  <a:latin typeface="Cambria Math"/>
                                </a:rPr>
                              </m:ctrlPr>
                            </m:boxPr>
                            <m:e>
                              <m:r>
                                <a:rPr lang="en-US" sz="1800" i="1">
                                  <a:latin typeface="Cambria Math"/>
                                </a:rPr>
                                <m:t>∶=</m:t>
                              </m:r>
                            </m:e>
                          </m:box>
                        </m:e>
                      </m:box>
                      <m:r>
                        <a:rPr lang="en-US" sz="1800" i="1">
                          <a:latin typeface="Cambria Math"/>
                        </a:rPr>
                        <m:t> </m:t>
                      </m:r>
                      <m:f>
                        <m:fPr>
                          <m:ctrlPr>
                            <a:rPr lang="en-US" sz="1800" i="1">
                              <a:latin typeface="Cambria Math"/>
                            </a:rPr>
                          </m:ctrlPr>
                        </m:fPr>
                        <m:num>
                          <m:r>
                            <a:rPr lang="en-US" sz="1800" i="1">
                              <a:latin typeface="Cambria Math"/>
                            </a:rPr>
                            <m:t>𝐻𝐿𝐴</m:t>
                          </m:r>
                        </m:num>
                        <m:den>
                          <m:r>
                            <a:rPr lang="en-US" sz="1800" i="1">
                              <a:latin typeface="Cambria Math"/>
                            </a:rPr>
                            <m:t>𝑇𝑁𝐶𝑂</m:t>
                          </m:r>
                          <m:r>
                            <a:rPr lang="en-US" sz="1800" i="1">
                              <a:latin typeface="Cambria Math"/>
                            </a:rPr>
                            <m:t> </m:t>
                          </m:r>
                          <m:r>
                            <a:rPr lang="en-US" sz="1800" i="1">
                              <a:latin typeface="Cambria Math"/>
                            </a:rPr>
                            <m:t>𝑜𝑣𝑒𝑟</m:t>
                          </m:r>
                          <m:r>
                            <a:rPr lang="en-US" sz="1800" i="1">
                              <a:latin typeface="Cambria Math"/>
                            </a:rPr>
                            <m:t> </m:t>
                          </m:r>
                          <m:r>
                            <a:rPr lang="en-US" sz="1800" i="1">
                              <a:latin typeface="Cambria Math"/>
                            </a:rPr>
                            <m:t>𝑛𝑒𝑥𝑡</m:t>
                          </m:r>
                          <m:r>
                            <a:rPr lang="en-US" sz="1800" i="1">
                              <a:latin typeface="Cambria Math"/>
                            </a:rPr>
                            <m:t> 30 </m:t>
                          </m:r>
                          <m:r>
                            <a:rPr lang="en-US" sz="1800" i="1">
                              <a:latin typeface="Cambria Math"/>
                            </a:rPr>
                            <m:t>𝑑𝑎𝑦𝑠</m:t>
                          </m:r>
                        </m:den>
                      </m:f>
                      <m:r>
                        <a:rPr lang="en-US" sz="1800" i="1">
                          <a:latin typeface="Cambria Math"/>
                        </a:rPr>
                        <m:t>≥100%</m:t>
                      </m:r>
                    </m:oMath>
                  </m:oMathPara>
                </a14:m>
                <a:endParaRPr 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6121748"/>
                <a:ext cx="5181600" cy="66005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164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High-Quality Liquid Assets</a:t>
            </a:r>
            <a:endParaRPr lang="en-US" dirty="0"/>
          </a:p>
        </p:txBody>
      </p:sp>
      <p:sp>
        <p:nvSpPr>
          <p:cNvPr id="3" name="Content Placeholder 2"/>
          <p:cNvSpPr>
            <a:spLocks noGrp="1"/>
          </p:cNvSpPr>
          <p:nvPr>
            <p:ph idx="1"/>
          </p:nvPr>
        </p:nvSpPr>
        <p:spPr>
          <a:xfrm>
            <a:off x="533400" y="1676400"/>
            <a:ext cx="8534400" cy="4267200"/>
          </a:xfrm>
        </p:spPr>
        <p:txBody>
          <a:bodyPr/>
          <a:lstStyle/>
          <a:p>
            <a:r>
              <a:rPr lang="en-US" dirty="0" smtClean="0"/>
              <a:t>From the specification:</a:t>
            </a:r>
          </a:p>
          <a:p>
            <a:pPr marL="482600" lvl="1" indent="0">
              <a:buNone/>
            </a:pPr>
            <a:r>
              <a:rPr lang="en-US" dirty="0" smtClean="0">
                <a:latin typeface="+mn-lt"/>
              </a:rPr>
              <a:t>Assets are considered to be high-quality liquid assets if they can be easily and immediately converted into cash at little or no loss of value…even in times of stress.</a:t>
            </a:r>
          </a:p>
          <a:p>
            <a:pPr marL="482600" lvl="1" indent="0">
              <a:buNone/>
            </a:pPr>
            <a:endParaRPr lang="en-US" dirty="0"/>
          </a:p>
          <a:p>
            <a:r>
              <a:rPr lang="en-US" dirty="0" smtClean="0"/>
              <a:t>Very conservatively defined:</a:t>
            </a:r>
          </a:p>
          <a:p>
            <a:pPr lvl="1"/>
            <a:r>
              <a:rPr lang="en-US" dirty="0" smtClean="0"/>
              <a:t>Low level of credit and market risk</a:t>
            </a:r>
          </a:p>
          <a:p>
            <a:pPr lvl="1"/>
            <a:r>
              <a:rPr lang="en-US" dirty="0" smtClean="0"/>
              <a:t>Ease and certainty of valuation</a:t>
            </a:r>
          </a:p>
          <a:p>
            <a:pPr lvl="1"/>
            <a:r>
              <a:rPr lang="en-US" dirty="0" smtClean="0"/>
              <a:t>Low correlation with risky assets – </a:t>
            </a:r>
            <a:r>
              <a:rPr lang="en-US" i="1" u="sng" dirty="0" smtClean="0">
                <a:solidFill>
                  <a:srgbClr val="FF0000"/>
                </a:solidFill>
              </a:rPr>
              <a:t>note this excludes bank-issued securities</a:t>
            </a:r>
            <a:r>
              <a:rPr lang="en-US" i="1" dirty="0" smtClean="0"/>
              <a:t> </a:t>
            </a:r>
          </a:p>
          <a:p>
            <a:pPr lvl="1"/>
            <a:r>
              <a:rPr lang="en-US" dirty="0" smtClean="0"/>
              <a:t>Listed on recognized market:</a:t>
            </a:r>
          </a:p>
          <a:p>
            <a:pPr lvl="2"/>
            <a:r>
              <a:rPr lang="en-US" dirty="0" smtClean="0"/>
              <a:t>Large, stable market with committed market makers, and diverse group of buyers and sellers in low concentrations</a:t>
            </a:r>
          </a:p>
          <a:p>
            <a:pPr lvl="1"/>
            <a:r>
              <a:rPr lang="en-US" dirty="0" smtClean="0"/>
              <a:t>Historically purchased during “flights to quality”</a:t>
            </a:r>
          </a:p>
          <a:p>
            <a:pPr lvl="1"/>
            <a:r>
              <a:rPr lang="en-US" dirty="0" smtClean="0"/>
              <a:t>Unencumbered:</a:t>
            </a:r>
          </a:p>
          <a:p>
            <a:pPr lvl="2"/>
            <a:r>
              <a:rPr lang="en-US" dirty="0" smtClean="0"/>
              <a:t>Cannot be used to secure, collateralize, or enhance any current transaction</a:t>
            </a:r>
          </a:p>
          <a:p>
            <a:pPr lvl="1"/>
            <a:endParaRPr lang="en-US" dirty="0"/>
          </a:p>
          <a:p>
            <a:endParaRPr lang="en-US" dirty="0"/>
          </a:p>
        </p:txBody>
      </p:sp>
    </p:spTree>
    <p:extLst>
      <p:ext uri="{BB962C8B-B14F-4D97-AF65-F5344CB8AC3E}">
        <p14:creationId xmlns:p14="http://schemas.microsoft.com/office/powerpoint/2010/main" val="327789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B2B2B2"/>
      </a:folHlink>
    </a:clrScheme>
    <a:fontScheme name="Default Design">
      <a:majorFont>
        <a:latin typeface="Arial Black"/>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1"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1"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33742</TotalTime>
  <Words>8004</Words>
  <Application>Microsoft Office PowerPoint</Application>
  <PresentationFormat>Custom</PresentationFormat>
  <Paragraphs>1955</Paragraphs>
  <Slides>53</Slides>
  <Notes>51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PowerPoint Presentation</vt:lpstr>
      <vt:lpstr>The Basel III Liquidity Framework and Liquidity Modelling </vt:lpstr>
      <vt:lpstr>Agenda</vt:lpstr>
      <vt:lpstr>What is Liquidity?</vt:lpstr>
      <vt:lpstr>What is Illiquidity Risk?</vt:lpstr>
      <vt:lpstr>Measuring Illiquidity Risk</vt:lpstr>
      <vt:lpstr>Capital and Illiquidity Risk</vt:lpstr>
      <vt:lpstr>Basel III  Liquidity Coverage Ratio (LCR)</vt:lpstr>
      <vt:lpstr>High-Quality Liquid Assets</vt:lpstr>
      <vt:lpstr>High-Quality Liquid Assets</vt:lpstr>
      <vt:lpstr>High-Quality Liquid Assets</vt:lpstr>
      <vt:lpstr>High Quality Liquid Assets</vt:lpstr>
      <vt:lpstr>Total Net Cash Outflows</vt:lpstr>
      <vt:lpstr>Outflows</vt:lpstr>
      <vt:lpstr>Outflows</vt:lpstr>
      <vt:lpstr>Outflows</vt:lpstr>
      <vt:lpstr>Outflows</vt:lpstr>
      <vt:lpstr>Inflows</vt:lpstr>
      <vt:lpstr>Inflows</vt:lpstr>
      <vt:lpstr>Inflows</vt:lpstr>
      <vt:lpstr>Liquidity Coverage Ratio</vt:lpstr>
      <vt:lpstr>Total Net Cash Outflows</vt:lpstr>
      <vt:lpstr>LCR Criticisms</vt:lpstr>
      <vt:lpstr>LCR Criticisms</vt:lpstr>
      <vt:lpstr>LCR Criticisms</vt:lpstr>
      <vt:lpstr>Basel III Net Stable Funding Ratio (NSFR)</vt:lpstr>
      <vt:lpstr>Available Stable Funding</vt:lpstr>
      <vt:lpstr>Available Stable Funding</vt:lpstr>
      <vt:lpstr>Required Stable Funding</vt:lpstr>
      <vt:lpstr>Required Stable Funding</vt:lpstr>
      <vt:lpstr>Net Stable Funding Ratio</vt:lpstr>
      <vt:lpstr>NSFR Criticisms</vt:lpstr>
      <vt:lpstr>Are There Enough Liquid Assets?</vt:lpstr>
      <vt:lpstr>Liquidity Modelling</vt:lpstr>
      <vt:lpstr>Liquidity Modelling</vt:lpstr>
      <vt:lpstr>Forward Liquidity Exposure</vt:lpstr>
      <vt:lpstr>Forward Liquidity Exposure</vt:lpstr>
      <vt:lpstr>Forward Liquidity Exposure</vt:lpstr>
      <vt:lpstr>Forward Liquidity Exposure</vt:lpstr>
      <vt:lpstr>Counterbalancing Capacity</vt:lpstr>
      <vt:lpstr>Counterbalancing Capacity</vt:lpstr>
      <vt:lpstr>Counterbalancing Capacity</vt:lpstr>
      <vt:lpstr>Counterbalancing Capacity</vt:lpstr>
      <vt:lpstr>Putting It Together</vt:lpstr>
      <vt:lpstr>Modelling Approach</vt:lpstr>
      <vt:lpstr>Modelling Approach</vt:lpstr>
      <vt:lpstr>Survival Horizon</vt:lpstr>
      <vt:lpstr>Comparison and Contrast</vt:lpstr>
      <vt:lpstr>Comparison and Contrast</vt:lpstr>
      <vt:lpstr>Final Thoughts</vt:lpstr>
      <vt:lpstr>Next Steps?</vt:lpstr>
      <vt:lpstr>Appendix: Basel II Risk Weights</vt:lpstr>
      <vt:lpstr>References</vt:lpstr>
    </vt:vector>
  </TitlesOfParts>
  <Company>RedBack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Larry Blair</dc:creator>
  <cp:lastModifiedBy>Kedron Wolcott</cp:lastModifiedBy>
  <cp:revision>562</cp:revision>
  <cp:lastPrinted>2012-04-23T14:17:56Z</cp:lastPrinted>
  <dcterms:created xsi:type="dcterms:W3CDTF">1998-02-13T01:56:51Z</dcterms:created>
  <dcterms:modified xsi:type="dcterms:W3CDTF">2012-05-18T16:09:45Z</dcterms:modified>
</cp:coreProperties>
</file>