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3" r:id="rId4"/>
    <p:sldId id="312" r:id="rId5"/>
    <p:sldId id="313" r:id="rId6"/>
    <p:sldId id="314" r:id="rId7"/>
    <p:sldId id="315" r:id="rId8"/>
    <p:sldId id="335" r:id="rId9"/>
    <p:sldId id="316" r:id="rId10"/>
    <p:sldId id="336" r:id="rId11"/>
    <p:sldId id="326" r:id="rId12"/>
    <p:sldId id="317" r:id="rId13"/>
    <p:sldId id="327" r:id="rId14"/>
    <p:sldId id="331" r:id="rId15"/>
    <p:sldId id="318" r:id="rId16"/>
    <p:sldId id="328" r:id="rId17"/>
    <p:sldId id="334" r:id="rId18"/>
    <p:sldId id="319" r:id="rId19"/>
    <p:sldId id="329" r:id="rId20"/>
    <p:sldId id="320" r:id="rId21"/>
    <p:sldId id="330" r:id="rId22"/>
    <p:sldId id="321" r:id="rId23"/>
    <p:sldId id="332" r:id="rId24"/>
    <p:sldId id="322" r:id="rId25"/>
    <p:sldId id="323" r:id="rId26"/>
    <p:sldId id="324" r:id="rId27"/>
    <p:sldId id="333" r:id="rId28"/>
    <p:sldId id="325" r:id="rId29"/>
    <p:sldId id="307" r:id="rId30"/>
    <p:sldId id="31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40064"/>
    <a:srgbClr val="660066"/>
    <a:srgbClr val="360036"/>
    <a:srgbClr val="660033"/>
    <a:srgbClr val="42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5462" autoAdjust="0"/>
  </p:normalViewPr>
  <p:slideViewPr>
    <p:cSldViewPr>
      <p:cViewPr varScale="1">
        <p:scale>
          <a:sx n="68" d="100"/>
          <a:sy n="68" d="100"/>
        </p:scale>
        <p:origin x="117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10E3E-C64B-41A4-A508-8CE0ED81C3D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26A7D-2792-4F03-9F91-B961D07F18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B286DB-C50B-484C-A5B6-2AE944CA4CB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6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0"/>
            <a:ext cx="1447800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FSD</a:t>
            </a: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endParaRPr lang="en-US" sz="36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K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2</a:t>
            </a:r>
            <a:r>
              <a:rPr lang="en-US" sz="3600" b="1" dirty="0">
                <a:solidFill>
                  <a:schemeClr val="tx1"/>
                </a:solidFill>
              </a:rPr>
              <a:t/>
            </a:r>
            <a:br>
              <a:rPr lang="en-US" sz="3600" b="1" dirty="0">
                <a:solidFill>
                  <a:schemeClr val="tx1"/>
                </a:solidFill>
              </a:rPr>
            </a:br>
            <a:endParaRPr lang="en-US" sz="8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905000" y="2018046"/>
            <a:ext cx="6629400" cy="701731"/>
          </a:xfr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 sz="4400" baseline="0"/>
            </a:lvl1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lang="en-US" dirty="0"/>
              <a:t>&lt;&lt;Title&gt;&gt;</a:t>
            </a:r>
          </a:p>
        </p:txBody>
      </p:sp>
      <p:pic>
        <p:nvPicPr>
          <p:cNvPr id="8" name="Picture 16" descr="School of IC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15" y="53009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2895600" y="3810000"/>
            <a:ext cx="480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2000" b="1" dirty="0" smtClean="0">
                <a:latin typeface="Arial Narrow" pitchFamily="34" charset="0"/>
              </a:rPr>
              <a:t>Full Stack Development (FSD)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1" lang="en-GB" sz="2000" dirty="0" smtClean="0">
                <a:latin typeface="Arial Narrow" pitchFamily="34" charset="0"/>
              </a:rPr>
              <a:t>Diploma in Information Technology</a:t>
            </a:r>
            <a:endParaRPr kumimoji="1" lang="en-GB" sz="2000" b="1" dirty="0" smtClean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1800" dirty="0" smtClean="0">
                <a:latin typeface="Arial Narrow" pitchFamily="34" charset="0"/>
              </a:rPr>
              <a:t>Year 2 (20/21), Semester 4</a:t>
            </a:r>
            <a:endParaRPr kumimoji="1" lang="en-GB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22238"/>
            <a:ext cx="219075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122238"/>
            <a:ext cx="641985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60033"/>
                </a:solidFill>
              </a:defRPr>
            </a:lvl1pPr>
            <a:lvl2pPr>
              <a:defRPr>
                <a:solidFill>
                  <a:srgbClr val="660033"/>
                </a:solidFill>
              </a:defRPr>
            </a:lvl2pPr>
            <a:lvl3pPr>
              <a:defRPr>
                <a:solidFill>
                  <a:srgbClr val="660033"/>
                </a:solidFill>
              </a:defRPr>
            </a:lvl3pPr>
            <a:lvl4pPr>
              <a:defRPr>
                <a:solidFill>
                  <a:srgbClr val="660033"/>
                </a:solidFill>
              </a:defRPr>
            </a:lvl4pPr>
            <a:lvl5pPr>
              <a:defRPr>
                <a:solidFill>
                  <a:srgbClr val="6600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5587"/>
            <a:ext cx="7772400" cy="1362075"/>
          </a:xfrm>
        </p:spPr>
        <p:txBody>
          <a:bodyPr anchor="t"/>
          <a:lstStyle>
            <a:lvl1pPr algn="ctr">
              <a:defRPr sz="4000" b="1" cap="none" baseline="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95400"/>
            <a:ext cx="7772400" cy="1500187"/>
          </a:xfrm>
        </p:spPr>
        <p:txBody>
          <a:bodyPr anchor="b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j022938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300" y="1905000"/>
            <a:ext cx="3124200" cy="2590799"/>
          </a:xfrm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SG" sz="4000" b="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764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84238"/>
            <a:ext cx="44196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4238"/>
            <a:ext cx="438150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IS2-low.jpg"/>
          <p:cNvPicPr>
            <a:picLocks noChangeAspect="1"/>
          </p:cNvPicPr>
          <p:nvPr userDrawn="1"/>
        </p:nvPicPr>
        <p:blipFill>
          <a:blip r:embed="rId14" cstate="print"/>
          <a:srcRect t="2107"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6096000"/>
          </a:xfrm>
          <a:prstGeom prst="rect">
            <a:avLst/>
          </a:prstGeom>
          <a:solidFill>
            <a:schemeClr val="bg1">
              <a:alpha val="90000"/>
            </a:schemeClr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84238"/>
            <a:ext cx="8991600" cy="498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5943600"/>
            <a:ext cx="9144000" cy="152400"/>
          </a:xfrm>
          <a:prstGeom prst="rect">
            <a:avLst/>
          </a:prstGeom>
          <a:solidFill>
            <a:srgbClr val="640064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800080"/>
          </a:solidFill>
          <a:ln w="9525">
            <a:solidFill>
              <a:srgbClr val="64006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122238"/>
            <a:ext cx="8991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1371600" y="6302375"/>
            <a:ext cx="2895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>
              <a:spcBef>
                <a:spcPct val="50000"/>
              </a:spcBef>
              <a:defRPr/>
            </a:pPr>
            <a:r>
              <a:rPr lang="en-US" altLang="en-US" sz="1200" dirty="0">
                <a:latin typeface="Arial Narrow" pitchFamily="34" charset="0"/>
              </a:rPr>
              <a:t>Diploma in </a:t>
            </a:r>
            <a:r>
              <a:rPr lang="en-US" altLang="en-US" sz="1200" dirty="0" smtClean="0">
                <a:latin typeface="Arial Narrow" pitchFamily="34" charset="0"/>
              </a:rPr>
              <a:t>IT</a:t>
            </a:r>
            <a:r>
              <a:rPr lang="en-US" altLang="en-US" sz="1200" dirty="0">
                <a:latin typeface="Arial Narrow" pitchFamily="34" charset="0"/>
              </a:rPr>
              <a:t/>
            </a:r>
            <a:br>
              <a:rPr lang="en-US" altLang="en-US" sz="1200" dirty="0">
                <a:latin typeface="Arial Narrow" pitchFamily="34" charset="0"/>
              </a:rPr>
            </a:br>
            <a:r>
              <a:rPr lang="en-US" altLang="en-US" sz="1200" dirty="0" smtClean="0">
                <a:latin typeface="Arial Narrow" pitchFamily="34" charset="0"/>
              </a:rPr>
              <a:t>FSD </a:t>
            </a:r>
            <a:r>
              <a:rPr lang="en-US" altLang="en-US" sz="1200" dirty="0" smtClean="0">
                <a:latin typeface="Arial Narrow" pitchFamily="34" charset="0"/>
              </a:rPr>
              <a:t>(AY20/21</a:t>
            </a:r>
            <a:r>
              <a:rPr lang="en-US" altLang="en-US" sz="1200" dirty="0" smtClean="0">
                <a:latin typeface="Arial Narrow" pitchFamily="34" charset="0"/>
              </a:rPr>
              <a:t>) </a:t>
            </a:r>
            <a:r>
              <a:rPr lang="en-US" altLang="en-US" sz="1200" dirty="0" err="1">
                <a:latin typeface="Arial Narrow" pitchFamily="34" charset="0"/>
              </a:rPr>
              <a:t>Sem</a:t>
            </a:r>
            <a:r>
              <a:rPr lang="en-US" altLang="en-US" sz="1200" dirty="0">
                <a:latin typeface="Arial Narrow" pitchFamily="34" charset="0"/>
              </a:rPr>
              <a:t> </a:t>
            </a:r>
            <a:r>
              <a:rPr lang="en-US" altLang="en-US" sz="1200" dirty="0" smtClean="0">
                <a:latin typeface="Arial Narrow" pitchFamily="34" charset="0"/>
              </a:rPr>
              <a:t>4</a:t>
            </a:r>
            <a:endParaRPr lang="en-US" altLang="en-US" sz="1200" dirty="0">
              <a:latin typeface="Arial Narrow" pitchFamily="34" charset="0"/>
            </a:endParaRPr>
          </a:p>
        </p:txBody>
      </p:sp>
      <p:pic>
        <p:nvPicPr>
          <p:cNvPr id="13" name="Picture 22" descr="School of IC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72200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5"/>
          <p:cNvSpPr txBox="1">
            <a:spLocks noChangeArrowheads="1"/>
          </p:cNvSpPr>
          <p:nvPr userDrawn="1"/>
        </p:nvSpPr>
        <p:spPr bwMode="auto">
          <a:xfrm>
            <a:off x="7086600" y="6275387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  Lecture</a:t>
            </a:r>
            <a:r>
              <a:rPr lang="en-US" baseline="0" dirty="0"/>
              <a:t> </a:t>
            </a:r>
            <a:r>
              <a:rPr lang="en-US" baseline="0" dirty="0" smtClean="0"/>
              <a:t>2</a:t>
            </a:r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/>
              <a:t>Slide </a:t>
            </a:r>
            <a:fld id="{D684DC87-7C2B-4413-A3B2-900CE8D7D012}" type="slidenum">
              <a:rPr lang="en-US" baseline="0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64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40064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640064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40064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40064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bean.com/blog/startups/elevator-pitch-exampl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c.com/alison-davis/15-questions-you-should-ask-every-time-you-start-a-projec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omad8.com/9-agile-steps-that-injected-magic-into-our-project/" TargetMode="External"/><Relationship Id="rId4" Type="http://schemas.openxmlformats.org/officeDocument/2006/relationships/hyperlink" Target="https://www.slideshare.net/dleyanlin/99-inceptiondec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dp"/><Relationship Id="rId2" Type="http://schemas.openxmlformats.org/officeDocument/2006/relationships/hyperlink" Target="https://agilewarrior.files.wordpress.com/2010/11/blank-inception-deck.pptx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umss.edu.bo/doc/material/mat_gral_130/the_agile_samurai.pdf" TargetMode="External"/><Relationship Id="rId3" Type="http://schemas.openxmlformats.org/officeDocument/2006/relationships/hyperlink" Target="https://pos.toasttab.com/blog/inspiring-restaurant-mission-statements" TargetMode="External"/><Relationship Id="rId7" Type="http://schemas.openxmlformats.org/officeDocument/2006/relationships/hyperlink" Target="https://loft.io/guide/learning/inceptiondeck/#content" TargetMode="External"/><Relationship Id="rId2" Type="http://schemas.openxmlformats.org/officeDocument/2006/relationships/hyperlink" Target="https://agilewarrior.wordpress.com/2010/11/06/the-agile-inception-dec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times.com/articles/5-more-tough-questions-business-analysts-face-on-tech-projects.html" TargetMode="External"/><Relationship Id="rId5" Type="http://schemas.openxmlformats.org/officeDocument/2006/relationships/hyperlink" Target="https://www.batimes.com/articles/top-5-toughest-questions-faced-by-business-analysts-on-tech-projects.html" TargetMode="External"/><Relationship Id="rId4" Type="http://schemas.openxmlformats.org/officeDocument/2006/relationships/hyperlink" Target="https://www.classy.org/blog/10-killer-nonprofit-mission-statements-to-learn-from/" TargetMode="External"/><Relationship Id="rId9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676400" y="1044575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018046"/>
            <a:ext cx="6629400" cy="701731"/>
          </a:xfrm>
        </p:spPr>
        <p:txBody>
          <a:bodyPr/>
          <a:lstStyle/>
          <a:p>
            <a:r>
              <a:rPr lang="en-GB" dirty="0" smtClean="0"/>
              <a:t>Inception Deck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Create an elevator pitch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884238"/>
            <a:ext cx="8991600" cy="4983162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smtClean="0"/>
              <a:t>Sample</a:t>
            </a:r>
          </a:p>
          <a:p>
            <a:r>
              <a:rPr lang="en-US" sz="1800" b="1" dirty="0" smtClean="0"/>
              <a:t>For</a:t>
            </a:r>
            <a:r>
              <a:rPr lang="en-US" sz="1800" dirty="0" smtClean="0"/>
              <a:t>	[learner/user/customer</a:t>
            </a:r>
            <a:r>
              <a:rPr lang="en-US" sz="1800" dirty="0"/>
              <a:t>, e.g., Design for America members]</a:t>
            </a:r>
          </a:p>
          <a:p>
            <a:r>
              <a:rPr lang="en-US" sz="1800" b="1" dirty="0"/>
              <a:t>w</a:t>
            </a:r>
            <a:r>
              <a:rPr lang="en-US" sz="1800" b="1" dirty="0" smtClean="0"/>
              <a:t>ho</a:t>
            </a:r>
            <a:r>
              <a:rPr lang="en-US" sz="1800" dirty="0" smtClean="0"/>
              <a:t>	[need</a:t>
            </a:r>
            <a:r>
              <a:rPr lang="en-US" sz="1800" dirty="0"/>
              <a:t>, e.g., want to learn how to teach their teams to make better progress </a:t>
            </a:r>
            <a:r>
              <a:rPr lang="en-US" sz="1800" dirty="0" smtClean="0"/>
              <a:t>	toward </a:t>
            </a:r>
            <a:r>
              <a:rPr lang="en-US" sz="1800" dirty="0"/>
              <a:t>their goals]</a:t>
            </a:r>
          </a:p>
          <a:p>
            <a:r>
              <a:rPr lang="en-US" sz="1800" b="1" dirty="0"/>
              <a:t>the</a:t>
            </a:r>
            <a:r>
              <a:rPr lang="en-US" sz="1800" dirty="0"/>
              <a:t> </a:t>
            </a:r>
            <a:r>
              <a:rPr lang="en-US" sz="1800" dirty="0" smtClean="0"/>
              <a:t>	[</a:t>
            </a:r>
            <a:r>
              <a:rPr lang="en-US" sz="1800" dirty="0"/>
              <a:t>product name, e.g., leadership guide]</a:t>
            </a:r>
          </a:p>
          <a:p>
            <a:r>
              <a:rPr lang="en-US" sz="1800" b="1" dirty="0"/>
              <a:t>is </a:t>
            </a:r>
            <a:r>
              <a:rPr lang="en-US" sz="1800" b="1" dirty="0" smtClean="0"/>
              <a:t>a</a:t>
            </a:r>
            <a:r>
              <a:rPr lang="en-US" sz="1800" dirty="0" smtClean="0"/>
              <a:t>	[product </a:t>
            </a:r>
            <a:r>
              <a:rPr lang="en-US" sz="1800" dirty="0"/>
              <a:t>type, e.g., online tutorial]</a:t>
            </a:r>
          </a:p>
          <a:p>
            <a:r>
              <a:rPr lang="en-US" sz="1800" b="1" dirty="0"/>
              <a:t>that</a:t>
            </a:r>
            <a:r>
              <a:rPr lang="en-US" sz="1800" dirty="0"/>
              <a:t> </a:t>
            </a:r>
            <a:r>
              <a:rPr lang="en-US" sz="1800" dirty="0" smtClean="0"/>
              <a:t>	[</a:t>
            </a:r>
            <a:r>
              <a:rPr lang="en-US" sz="1800" dirty="0"/>
              <a:t>features or benefits, e.g., teaches leads how to facilitate meetings that </a:t>
            </a:r>
            <a:r>
              <a:rPr lang="en-US" sz="1800" dirty="0" smtClean="0"/>
              <a:t>	identify </a:t>
            </a:r>
            <a:r>
              <a:rPr lang="en-US" sz="1800" dirty="0"/>
              <a:t>and eliminate project obstacles].</a:t>
            </a:r>
          </a:p>
          <a:p>
            <a:r>
              <a:rPr lang="en-US" sz="1800" b="1" dirty="0" smtClean="0"/>
              <a:t>Unlike</a:t>
            </a:r>
            <a:r>
              <a:rPr lang="en-US" sz="1800" dirty="0" smtClean="0"/>
              <a:t>	[existing </a:t>
            </a:r>
            <a:r>
              <a:rPr lang="en-US" sz="1800" dirty="0"/>
              <a:t>solution or competitors, e.g., existing human-centered </a:t>
            </a:r>
            <a:r>
              <a:rPr lang="en-US" sz="1800" dirty="0" smtClean="0"/>
              <a:t>		design </a:t>
            </a:r>
            <a:r>
              <a:rPr lang="en-US" sz="1800" dirty="0"/>
              <a:t>curriculum]</a:t>
            </a:r>
          </a:p>
          <a:p>
            <a:r>
              <a:rPr lang="en-US" sz="1800" b="1" dirty="0"/>
              <a:t>our product </a:t>
            </a:r>
            <a:r>
              <a:rPr lang="en-US" sz="1800" dirty="0" smtClean="0"/>
              <a:t>	[</a:t>
            </a:r>
            <a:r>
              <a:rPr lang="en-US" sz="1800" dirty="0"/>
              <a:t>novelty or competitive advantage, e.g., teaches easy to use </a:t>
            </a:r>
            <a:r>
              <a:rPr lang="en-US" sz="1800" dirty="0" smtClean="0"/>
              <a:t>project 		management </a:t>
            </a:r>
            <a:r>
              <a:rPr lang="en-US" sz="1800" dirty="0"/>
              <a:t>that can be integrated into the design process].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651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Elevator Pitch - Tesla</a:t>
            </a:r>
            <a:endParaRPr lang="en-US" dirty="0"/>
          </a:p>
        </p:txBody>
      </p:sp>
      <p:pic>
        <p:nvPicPr>
          <p:cNvPr id="2050" name="Picture 2" descr="esla-pitch-elon-mu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2" y="838200"/>
            <a:ext cx="812909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0235" y="5496464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Source: Bennett, S (2018), “Elevator pitch examples from </a:t>
            </a:r>
            <a:r>
              <a:rPr lang="en-US" sz="900" dirty="0">
                <a:solidFill>
                  <a:schemeClr val="bg1"/>
                </a:solidFill>
              </a:rPr>
              <a:t>successful startups”, </a:t>
            </a:r>
            <a:r>
              <a:rPr lang="en-US" sz="9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900" dirty="0" smtClean="0">
                <a:solidFill>
                  <a:schemeClr val="bg1"/>
                </a:solidFill>
                <a:hlinkClick r:id="rId3"/>
              </a:rPr>
              <a:t>slidebean.com/blog/startups/elevator-pitch-examples</a:t>
            </a:r>
            <a:endParaRPr lang="en-US" sz="900" dirty="0" smtClean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a product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are going to sell your learning environment in a box that sits on a store shelf.  Create the box for it by describing:</a:t>
            </a:r>
          </a:p>
          <a:p>
            <a:pPr lvl="1"/>
            <a:r>
              <a:rPr lang="en-US" dirty="0" smtClean="0"/>
              <a:t>Top </a:t>
            </a:r>
            <a:r>
              <a:rPr lang="en-US" dirty="0"/>
              <a:t>3 benefits;  note that if you find yourself listing features, make sure to convert them to benefits.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catchy slogan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product name &amp; picture</a:t>
            </a:r>
          </a:p>
        </p:txBody>
      </p:sp>
      <p:pic>
        <p:nvPicPr>
          <p:cNvPr id="4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3" y="3352800"/>
            <a:ext cx="3698498" cy="25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84875" y="3352800"/>
            <a:ext cx="701925" cy="60960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- Product Box</a:t>
            </a:r>
            <a:endParaRPr lang="en-US" dirty="0"/>
          </a:p>
        </p:txBody>
      </p:sp>
      <p:pic>
        <p:nvPicPr>
          <p:cNvPr id="3076" name="Picture 4" descr="https://loft.io/discourse/library/instruction/instruction/1158/product%20bo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3962400" cy="50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Product Box</a:t>
            </a:r>
            <a:endParaRPr lang="en-US" dirty="0"/>
          </a:p>
        </p:txBody>
      </p:sp>
      <p:pic>
        <p:nvPicPr>
          <p:cNvPr id="6146" name="Picture 2" descr="https://agilewarrior.files.wordpress.com/2010/10/product-box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18" y="838200"/>
            <a:ext cx="6539564" cy="504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2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Create a NOT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list of what is: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scope (“must have”)</a:t>
            </a:r>
            <a:endParaRPr lang="en-US" dirty="0"/>
          </a:p>
          <a:p>
            <a:pPr lvl="1"/>
            <a:r>
              <a:rPr lang="en-US" dirty="0" smtClean="0"/>
              <a:t>Out </a:t>
            </a:r>
            <a:r>
              <a:rPr lang="en-US" dirty="0"/>
              <a:t>of </a:t>
            </a:r>
            <a:r>
              <a:rPr lang="en-US" dirty="0" smtClean="0"/>
              <a:t>scope (“nice to have”)</a:t>
            </a:r>
            <a:endParaRPr lang="en-US" dirty="0"/>
          </a:p>
          <a:p>
            <a:pPr lvl="1"/>
            <a:r>
              <a:rPr lang="en-US" dirty="0" smtClean="0"/>
              <a:t>Unresolved (“not sure??”)</a:t>
            </a:r>
            <a:endParaRPr lang="en-US" dirty="0"/>
          </a:p>
          <a:p>
            <a:r>
              <a:rPr lang="en-US" dirty="0"/>
              <a:t>The Not-List helps you avoid getting into a project </a:t>
            </a:r>
            <a:r>
              <a:rPr lang="en-US" dirty="0" smtClean="0"/>
              <a:t>that is </a:t>
            </a:r>
            <a:r>
              <a:rPr lang="en-US" dirty="0"/>
              <a:t>too big to complete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99743"/>
            <a:ext cx="3505200" cy="24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00800" y="4114800"/>
            <a:ext cx="609600" cy="60960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- NOT List</a:t>
            </a:r>
            <a:endParaRPr lang="en-US" dirty="0"/>
          </a:p>
        </p:txBody>
      </p:sp>
      <p:graphicFrame>
        <p:nvGraphicFramePr>
          <p:cNvPr id="4" name="Table 59"/>
          <p:cNvGraphicFramePr/>
          <p:nvPr>
            <p:extLst>
              <p:ext uri="{D42A27DB-BD31-4B8C-83A1-F6EECF244321}">
                <p14:modId xmlns:p14="http://schemas.microsoft.com/office/powerpoint/2010/main" val="2729416269"/>
              </p:ext>
            </p:extLst>
          </p:nvPr>
        </p:nvGraphicFramePr>
        <p:xfrm>
          <a:off x="342900" y="838200"/>
          <a:ext cx="8458200" cy="2967444"/>
        </p:xfrm>
        <a:graphic>
          <a:graphicData uri="http://schemas.openxmlformats.org/drawingml/2006/table">
            <a:tbl>
              <a:tblPr firstRow="1" bandRow="1"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94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 dirty="0" smtClean="0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IN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Scope</a:t>
                      </a:r>
                      <a:endParaRPr sz="3200" dirty="0">
                        <a:solidFill>
                          <a:srgbClr val="7030A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800" dirty="0" smtClean="0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OUT</a:t>
                      </a:r>
                      <a:r>
                        <a:rPr lang="en-US" sz="2800" dirty="0" smtClean="0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 of Scope</a:t>
                      </a:r>
                      <a:endParaRPr sz="2800" dirty="0">
                        <a:solidFill>
                          <a:srgbClr val="7030A0"/>
                        </a:solidFill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>
                        <a:solidFill>
                          <a:srgbClr val="7030A0"/>
                        </a:solidFill>
                      </a:endParaRPr>
                    </a:p>
                  </a:txBody>
                  <a:tcPr marL="38100" marR="38100" marT="38100" marB="38100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60"/>
          <p:cNvGraphicFramePr/>
          <p:nvPr>
            <p:extLst>
              <p:ext uri="{D42A27DB-BD31-4B8C-83A1-F6EECF244321}">
                <p14:modId xmlns:p14="http://schemas.microsoft.com/office/powerpoint/2010/main" val="3415376637"/>
              </p:ext>
            </p:extLst>
          </p:nvPr>
        </p:nvGraphicFramePr>
        <p:xfrm>
          <a:off x="342900" y="3784601"/>
          <a:ext cx="8458200" cy="2116180"/>
        </p:xfrm>
        <a:graphic>
          <a:graphicData uri="http://schemas.openxmlformats.org/drawingml/2006/table">
            <a:tbl>
              <a:tblPr firstRow="1" bandRow="1"/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497">
                <a:tc>
                  <a:txBody>
                    <a:bodyPr/>
                    <a:lstStyle/>
                    <a:p>
                      <a:pPr lvl="0" algn="ctr">
                        <a:tabLst>
                          <a:tab pos="914400" algn="l"/>
                        </a:tabLst>
                        <a:defRPr sz="1800" b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 dirty="0">
                          <a:solidFill>
                            <a:srgbClr val="7030A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</a:rPr>
                        <a:t>UNRESOLVED</a:t>
                      </a:r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7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/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7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/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07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/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075">
                <a:tc>
                  <a:txBody>
                    <a:bodyPr/>
                    <a:lstStyle/>
                    <a:p>
                      <a:pPr lvl="0" algn="l">
                        <a:tabLst>
                          <a:tab pos="914400" algn="l"/>
                        </a:tabLst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</a:defRPr>
                      </a:pPr>
                      <a:endParaRPr dirty="0"/>
                    </a:p>
                  </a:txBody>
                  <a:tcPr marL="38100" marR="381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15 Questions You Should Ask Every Time You Start A Project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objectives? How do you define success?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If the project doesn't succeed, what are the implications?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Why is this project so important? What is the case for change?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key milestones? What are the most important dates?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most important decisions that need to be made? What will prevent us from making those decisions?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biggest obstacles to getting this done?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Who are the key stakeholders? Who's the owner/sponsor? Who influences but doesn't own? Who has the potential to be an obstacle?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project's greatest assets?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How can we best leverage those assets?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are the most important areas we should always focus 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How much risk are you willing to take to accomplish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barriers have you encountered in the past about this issue?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keeps you up at night about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topics haven't we discussed? What topics would you rather not discuss?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What is your personal passion about this project? What will this mean to you when we succeed?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5410200"/>
            <a:ext cx="7848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Davis, A (2016</a:t>
            </a:r>
            <a:r>
              <a:rPr lang="en-US" sz="1400" dirty="0"/>
              <a:t>), “15 Questions You Should Ask Every Time You Start A Project”,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www.inc.com/alison-davis/15-questions-you-should-ask-every-time-you-start-a-project.html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58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Meet your neighbours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Map out the project community (so you can build relations before you need </a:t>
            </a:r>
            <a:r>
              <a:rPr lang="en-US" sz="2400" dirty="0" smtClean="0"/>
              <a:t>them).</a:t>
            </a:r>
          </a:p>
          <a:p>
            <a:r>
              <a:rPr lang="en-US" sz="2400" dirty="0" smtClean="0"/>
              <a:t>Who </a:t>
            </a:r>
            <a:r>
              <a:rPr lang="en-US" sz="2400" dirty="0"/>
              <a:t>are people who will influence the projects success (either supporters or potential opponents</a:t>
            </a:r>
            <a:r>
              <a:rPr lang="en-US" sz="2400" dirty="0" smtClean="0"/>
              <a:t>)?</a:t>
            </a:r>
          </a:p>
          <a:p>
            <a:r>
              <a:rPr lang="en-US" sz="2400" dirty="0" smtClean="0"/>
              <a:t>Who </a:t>
            </a:r>
            <a:r>
              <a:rPr lang="en-US" sz="2400" dirty="0"/>
              <a:t>are potential partners and helpers who will help you get things </a:t>
            </a:r>
            <a:r>
              <a:rPr lang="en-US" sz="2400" dirty="0" smtClean="0"/>
              <a:t>done?</a:t>
            </a:r>
          </a:p>
          <a:p>
            <a:r>
              <a:rPr lang="en-US" sz="2400" dirty="0" smtClean="0"/>
              <a:t>It is much better to establish relations with all these people before the going gets rough.</a:t>
            </a:r>
            <a:endParaRPr lang="en-US" sz="2400" dirty="0"/>
          </a:p>
        </p:txBody>
      </p:sp>
      <p:pic>
        <p:nvPicPr>
          <p:cNvPr id="4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57671"/>
            <a:ext cx="3823499" cy="267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48400" y="4724400"/>
            <a:ext cx="676812" cy="579437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- Meet your neighbours</a:t>
            </a:r>
            <a:endParaRPr lang="en-US" dirty="0"/>
          </a:p>
        </p:txBody>
      </p:sp>
      <p:pic>
        <p:nvPicPr>
          <p:cNvPr id="4098" name="Picture 2" descr="https://i1.wp.com/nomad8.com/wp-content/uploads/2013/07/neighbou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" y="1455320"/>
            <a:ext cx="4499008" cy="28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ample inception deck project commun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54108"/>
            <a:ext cx="4429110" cy="341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4368842"/>
            <a:ext cx="441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Lin, D (2012), “</a:t>
            </a:r>
            <a:r>
              <a:rPr lang="en-US" sz="900" dirty="0"/>
              <a:t>99 Inception Deck”, </a:t>
            </a:r>
            <a:r>
              <a:rPr lang="en-US" sz="900" dirty="0">
                <a:hlinkClick r:id="rId4"/>
              </a:rPr>
              <a:t>https://</a:t>
            </a:r>
            <a:r>
              <a:rPr lang="en-US" sz="900" dirty="0" smtClean="0">
                <a:hlinkClick r:id="rId4"/>
              </a:rPr>
              <a:t>www.slideshare.net/dleyanlin/99-inceptiondeck</a:t>
            </a:r>
            <a:endParaRPr lang="en-US" sz="900" dirty="0" smtClean="0"/>
          </a:p>
          <a:p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72992" y="4267200"/>
            <a:ext cx="4499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Mamoli, S</a:t>
            </a:r>
            <a:r>
              <a:rPr lang="en-US" sz="900" dirty="0"/>
              <a:t>, “9 Agile steps that injected magic into our </a:t>
            </a:r>
            <a:r>
              <a:rPr lang="en-US" sz="900" dirty="0" smtClean="0"/>
              <a:t>project</a:t>
            </a:r>
            <a:r>
              <a:rPr lang="en-US" sz="900" dirty="0"/>
              <a:t>”, </a:t>
            </a:r>
            <a:r>
              <a:rPr lang="en-US" sz="900" dirty="0">
                <a:hlinkClick r:id="rId5"/>
              </a:rPr>
              <a:t>https://nomad8.com/9-agile-steps-that-injected-magic-into-our-project</a:t>
            </a:r>
            <a:r>
              <a:rPr lang="en-US" sz="900" dirty="0" smtClean="0">
                <a:hlinkClick r:id="rId5"/>
              </a:rPr>
              <a:t>/</a:t>
            </a:r>
            <a:endParaRPr lang="en-US" sz="9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037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</a:t>
            </a:r>
            <a:r>
              <a:rPr lang="en-US" dirty="0" smtClean="0"/>
              <a:t>will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Learn how to create the Inception 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Show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84238"/>
            <a:ext cx="4495800" cy="4983162"/>
          </a:xfrm>
        </p:spPr>
        <p:txBody>
          <a:bodyPr/>
          <a:lstStyle/>
          <a:p>
            <a:r>
              <a:rPr lang="en-US" dirty="0" smtClean="0"/>
              <a:t>Set </a:t>
            </a:r>
            <a:r>
              <a:rPr lang="en-US" dirty="0"/>
              <a:t>expectations about </a:t>
            </a:r>
            <a:r>
              <a:rPr lang="en-US" dirty="0" smtClean="0"/>
              <a:t>deliverables</a:t>
            </a:r>
          </a:p>
          <a:p>
            <a:r>
              <a:rPr lang="en-US" dirty="0" smtClean="0"/>
              <a:t>Visualize </a:t>
            </a:r>
            <a:r>
              <a:rPr lang="en-US" dirty="0"/>
              <a:t>assumptions about project boundaries and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Communicate risk</a:t>
            </a:r>
          </a:p>
          <a:p>
            <a:r>
              <a:rPr lang="en-US" dirty="0" smtClean="0"/>
              <a:t>Draw </a:t>
            </a:r>
            <a:r>
              <a:rPr lang="en-US" dirty="0"/>
              <a:t>out a simple blueprint that describes the different components of your solution.</a:t>
            </a:r>
          </a:p>
        </p:txBody>
      </p:sp>
      <p:pic>
        <p:nvPicPr>
          <p:cNvPr id="4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8579"/>
            <a:ext cx="4572000" cy="325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96200" y="2133600"/>
            <a:ext cx="838200" cy="68580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agilewarrior.files.wordpress.com/2010/10/your-solution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42" y="762000"/>
            <a:ext cx="671191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Show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Ask what keeps us up at 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down all concerns </a:t>
            </a:r>
            <a:r>
              <a:rPr lang="en-US" dirty="0"/>
              <a:t>or challenges that might cause the project to </a:t>
            </a:r>
            <a:r>
              <a:rPr lang="en-US" dirty="0" smtClean="0"/>
              <a:t>fail.</a:t>
            </a:r>
          </a:p>
          <a:p>
            <a:r>
              <a:rPr lang="en-US" dirty="0" smtClean="0"/>
              <a:t>By </a:t>
            </a:r>
            <a:r>
              <a:rPr lang="en-US" dirty="0"/>
              <a:t>surfacing potential challenges you can identify risks early and how they might be overcome.</a:t>
            </a:r>
          </a:p>
        </p:txBody>
      </p:sp>
      <p:pic>
        <p:nvPicPr>
          <p:cNvPr id="4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35490"/>
            <a:ext cx="4495800" cy="31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15000" y="4114800"/>
            <a:ext cx="838200" cy="762000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0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Ask what keeps us up at night</a:t>
            </a:r>
            <a:endParaRPr lang="en-US" dirty="0"/>
          </a:p>
        </p:txBody>
      </p:sp>
      <p:pic>
        <p:nvPicPr>
          <p:cNvPr id="8194" name="Picture 2" descr="https://agilewarrior.files.wordpress.com/2010/10/what-keeps-us-up-at-night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47" y="838200"/>
            <a:ext cx="651450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0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Size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105400" cy="1676400"/>
          </a:xfrm>
        </p:spPr>
        <p:txBody>
          <a:bodyPr/>
          <a:lstStyle/>
          <a:p>
            <a:r>
              <a:rPr lang="en-US" dirty="0"/>
              <a:t>How long will this take?  Make a rough timeline of what you are going to do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82" y="780143"/>
            <a:ext cx="3463618" cy="24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247988" y="1990270"/>
            <a:ext cx="600612" cy="60052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agilewarrior.files.wordpress.com/2010/10/how-big.png?w=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624589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Be clear on what’s going to give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4238"/>
            <a:ext cx="6019800" cy="4983162"/>
          </a:xfrm>
        </p:spPr>
        <p:txBody>
          <a:bodyPr/>
          <a:lstStyle/>
          <a:p>
            <a:r>
              <a:rPr lang="en-US" dirty="0"/>
              <a:t>Tradeoffs.  When push comes to shove, which will you sacrifice and which will you prioritize?</a:t>
            </a:r>
          </a:p>
          <a:p>
            <a:endParaRPr lang="en-US" dirty="0"/>
          </a:p>
          <a:p>
            <a:r>
              <a:rPr lang="en-US" dirty="0"/>
              <a:t>Scope</a:t>
            </a:r>
          </a:p>
          <a:p>
            <a:r>
              <a:rPr lang="en-US" dirty="0"/>
              <a:t>Budget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Quality</a:t>
            </a:r>
          </a:p>
          <a:p>
            <a:r>
              <a:rPr lang="en-US" dirty="0" smtClean="0"/>
              <a:t>People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5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044" y="762000"/>
            <a:ext cx="2863727" cy="200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29600" y="1762536"/>
            <a:ext cx="609600" cy="523463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59796"/>
            <a:ext cx="4500945" cy="3383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905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Show what it’s going to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Based on your timeline</a:t>
            </a:r>
            <a:r>
              <a:rPr lang="en-US" sz="2400" dirty="0" smtClean="0"/>
              <a:t>...</a:t>
            </a:r>
            <a:endParaRPr lang="en-US" sz="2400" dirty="0"/>
          </a:p>
          <a:p>
            <a:r>
              <a:rPr lang="en-US" sz="2400" dirty="0" smtClean="0"/>
              <a:t>What </a:t>
            </a:r>
            <a:r>
              <a:rPr lang="en-US" sz="2400" dirty="0"/>
              <a:t>people do you need on your team (including roles, competencies/expectations)?</a:t>
            </a:r>
          </a:p>
          <a:p>
            <a:r>
              <a:rPr lang="en-US" sz="2400" dirty="0" smtClean="0"/>
              <a:t>Who </a:t>
            </a:r>
            <a:r>
              <a:rPr lang="en-US" sz="2400" dirty="0"/>
              <a:t>is your real </a:t>
            </a:r>
            <a:r>
              <a:rPr lang="en-US" sz="2400" dirty="0" smtClean="0"/>
              <a:t>customer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other stakeholders are involved?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budget do you need?</a:t>
            </a:r>
          </a:p>
        </p:txBody>
      </p:sp>
      <p:pic>
        <p:nvPicPr>
          <p:cNvPr id="11266" name="Picture 2" descr="https://agilewarrior.files.wordpress.com/2010/10/whatsitgoingtotake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0906"/>
            <a:ext cx="4800600" cy="234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agile inception de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88300"/>
            <a:ext cx="3200400" cy="22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91400" y="5410200"/>
            <a:ext cx="609600" cy="50680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Points 8 and 10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Size it up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going to take</a:t>
            </a:r>
            <a:endParaRPr lang="en-US" dirty="0"/>
          </a:p>
        </p:txBody>
      </p:sp>
      <p:pic>
        <p:nvPicPr>
          <p:cNvPr id="4" name="Picture 2" descr="https://agilewarrior.files.wordpress.com/2010/10/how-big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9" y="2400300"/>
            <a:ext cx="421598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gilewarrior.files.wordpress.com/2010/10/whatsitgoingtotake.png?w=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59" y="2400300"/>
            <a:ext cx="421598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295400"/>
            <a:ext cx="7772400" cy="1362075"/>
          </a:xfrm>
        </p:spPr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Putting it all together – download this template!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/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://agilewarrior.files.wordpress.com/2010/11/blank-inception-deck.pptx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2514600"/>
            <a:ext cx="582506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600" dirty="0"/>
              <a:t>Agile Warrior (2010), “The Agile Inception Deck”, </a:t>
            </a:r>
            <a:r>
              <a:rPr lang="en-US" sz="1600" dirty="0">
                <a:hlinkClick r:id="rId2"/>
              </a:rPr>
              <a:t>https://agilewarrior.wordpress.com/2010/11/06/the-agile-inception-deck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1600" dirty="0" smtClean="0"/>
              <a:t>Beltis, </a:t>
            </a:r>
            <a:r>
              <a:rPr lang="en-US" sz="1600" dirty="0"/>
              <a:t>A J (2017), “15 Clever and Inspiring Restaurant Mission Statements”,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pos.toasttab.com/blog/inspiring-restaurant-mission-statements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1600" dirty="0" smtClean="0"/>
              <a:t>Chung</a:t>
            </a:r>
            <a:r>
              <a:rPr lang="en-US" sz="1600" dirty="0"/>
              <a:t>, E, “10 Killer Nonprofit Mission Statements to Learn From”, </a:t>
            </a:r>
            <a:r>
              <a:rPr lang="en-US" sz="1600" dirty="0">
                <a:hlinkClick r:id="rId4"/>
              </a:rPr>
              <a:t>https://www.classy.org/blog/10-killer-nonprofit-mission-statements-to-learn-from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1600" dirty="0" smtClean="0"/>
              <a:t>Egeland</a:t>
            </a:r>
            <a:r>
              <a:rPr lang="en-US" sz="1600" dirty="0"/>
              <a:t>, B (2017), “Top 5 Toughest Questions Faced By Business Analysts On Tech Projects”,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www.batimes.com/articles/top-5-toughest-questions-faced-by-business-analysts-on-tech-projects.html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1600" dirty="0" smtClean="0"/>
              <a:t>Egeland</a:t>
            </a:r>
            <a:r>
              <a:rPr lang="en-US" sz="1600" dirty="0"/>
              <a:t>, B (2018), “5 More Tough Questions Business Analysts Face On Tech Projects”,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www.batimes.com/articles/5-more-tough-questions-business-analysts-face-on-tech-projects.html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1600" dirty="0" smtClean="0"/>
              <a:t>Loft, “Inception Deck</a:t>
            </a:r>
            <a:r>
              <a:rPr lang="en-US" sz="1600" dirty="0"/>
              <a:t>”, </a:t>
            </a:r>
            <a:r>
              <a:rPr lang="en-US" sz="1600" dirty="0">
                <a:hlinkClick r:id="rId7"/>
              </a:rPr>
              <a:t>https://loft.io/guide/learning/inceptiondeck/#</a:t>
            </a:r>
            <a:r>
              <a:rPr lang="en-US" sz="1600" dirty="0" smtClean="0">
                <a:hlinkClick r:id="rId7"/>
              </a:rPr>
              <a:t>content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r>
              <a:rPr lang="en-US" sz="1600" dirty="0" smtClean="0"/>
              <a:t>Rasmusson, J </a:t>
            </a:r>
            <a:r>
              <a:rPr lang="en-US" sz="1600" dirty="0"/>
              <a:t>(2010), “The Agile Samurai</a:t>
            </a:r>
            <a:r>
              <a:rPr lang="en-US" sz="1600" dirty="0" smtClean="0"/>
              <a:t>”, pp 47-92, </a:t>
            </a:r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</a:t>
            </a:r>
            <a:r>
              <a:rPr lang="en-US" sz="1600" dirty="0" smtClean="0">
                <a:hlinkClick r:id="rId8"/>
              </a:rPr>
              <a:t>www.cs.umss.edu.bo/doc/material/mat_gral_130/the_agile_samurai.pdf</a:t>
            </a:r>
            <a:endParaRPr lang="en-US" sz="1600" dirty="0" smtClean="0"/>
          </a:p>
          <a:p>
            <a:pPr marL="385763" indent="-385763">
              <a:buFont typeface="+mj-lt"/>
              <a:buAutoNum type="arabicPeriod"/>
            </a:pPr>
            <a:endParaRPr lang="en-US" sz="1600" dirty="0"/>
          </a:p>
          <a:p>
            <a:pPr marL="385763" indent="-385763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"/>
            <a:ext cx="852638" cy="7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9" descr="j02293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568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2654300" y="2279176"/>
            <a:ext cx="32131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6600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0033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0033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660033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0033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accent2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GB" sz="4000" kern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Inception Deck</a:t>
            </a:r>
            <a:endParaRPr lang="en-GB" sz="4000" kern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31214"/>
            <a:ext cx="2619375" cy="423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create the Inception Deck</a:t>
            </a:r>
          </a:p>
          <a:p>
            <a:r>
              <a:rPr lang="en-US" dirty="0" smtClean="0"/>
              <a:t>10-step Inception Deck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13" y="4813"/>
            <a:ext cx="757187" cy="7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projects failed before they even start</a:t>
            </a:r>
          </a:p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Failed to ask the right questions</a:t>
            </a:r>
          </a:p>
          <a:p>
            <a:pPr lvl="1"/>
            <a:r>
              <a:rPr lang="en-US" dirty="0" smtClean="0"/>
              <a:t>Don’t have the courage to ask the tough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9000"/>
            <a:ext cx="433493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7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Project-related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Who will use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Who will pay for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Is it safe to use?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much experience does your team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Have you ever done this type of work before?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How much money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Who’s calling the shots on this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 you see any challengers with having X analyst and Y developer?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Ask all scary questions up-front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 Deck – In a Nutshell</a:t>
            </a:r>
            <a:endParaRPr lang="en-US" dirty="0"/>
          </a:p>
        </p:txBody>
      </p:sp>
      <p:pic>
        <p:nvPicPr>
          <p:cNvPr id="1026" name="Picture 2" descr="Image result for agile inception d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8" y="838200"/>
            <a:ext cx="719726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Ask why we are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/>
              <a:t>1-line</a:t>
            </a:r>
            <a:r>
              <a:rPr lang="en-US" dirty="0"/>
              <a:t> description of </a:t>
            </a:r>
            <a:r>
              <a:rPr lang="en-US" dirty="0" smtClean="0"/>
              <a:t>your project </a:t>
            </a:r>
            <a:r>
              <a:rPr lang="en-US" dirty="0"/>
              <a:t>mission. </a:t>
            </a:r>
          </a:p>
          <a:p>
            <a:r>
              <a:rPr lang="en-US" dirty="0" smtClean="0"/>
              <a:t>The </a:t>
            </a:r>
            <a:r>
              <a:rPr lang="en-US" dirty="0"/>
              <a:t>project mission helps you make decisions about what to </a:t>
            </a:r>
            <a:r>
              <a:rPr lang="en-US" dirty="0" smtClean="0"/>
              <a:t>do and </a:t>
            </a:r>
            <a:r>
              <a:rPr lang="en-US" b="1" dirty="0" smtClean="0"/>
              <a:t>why you are doing this</a:t>
            </a:r>
            <a:endParaRPr lang="en-US" b="1" dirty="0"/>
          </a:p>
        </p:txBody>
      </p:sp>
      <p:pic>
        <p:nvPicPr>
          <p:cNvPr id="4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008658"/>
            <a:ext cx="4190999" cy="29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67400" y="3008658"/>
            <a:ext cx="762000" cy="725142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Project Mission is this??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“</a:t>
            </a:r>
            <a:r>
              <a:rPr lang="en-US" sz="1600" dirty="0"/>
              <a:t>To inspire and nurture the human spirit - one person, one cup, and one neighborhood at a time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400" b="1" dirty="0" smtClean="0"/>
              <a:t>Starbucks</a:t>
            </a:r>
            <a:endParaRPr lang="en-US" sz="1400" b="1" dirty="0"/>
          </a:p>
          <a:p>
            <a:pPr>
              <a:buFont typeface="+mj-lt"/>
              <a:buAutoNum type="arabicPeriod"/>
            </a:pPr>
            <a:r>
              <a:rPr lang="en-US" sz="1600" dirty="0"/>
              <a:t>“To be our customers' favorite place and way to eat and drink”</a:t>
            </a:r>
          </a:p>
          <a:p>
            <a:pPr lvl="1"/>
            <a:r>
              <a:rPr lang="en-US" sz="1400" b="1" dirty="0"/>
              <a:t>McDonald’s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“To </a:t>
            </a:r>
            <a:r>
              <a:rPr lang="en-US" sz="1600" dirty="0"/>
              <a:t>organize the world's information and make it universally accessible and useful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400" b="1" dirty="0" smtClean="0"/>
              <a:t>Google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“To </a:t>
            </a:r>
            <a:r>
              <a:rPr lang="en-US" sz="1600" dirty="0"/>
              <a:t>give people the power to build community and bring the world closer </a:t>
            </a:r>
            <a:r>
              <a:rPr lang="en-US" sz="1600" dirty="0" smtClean="0"/>
              <a:t>together”</a:t>
            </a:r>
          </a:p>
          <a:p>
            <a:pPr lvl="1"/>
            <a:r>
              <a:rPr lang="en-US" sz="1400" b="1" dirty="0" smtClean="0"/>
              <a:t>Facebook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“To make it easy to do business anywhere</a:t>
            </a:r>
            <a:r>
              <a:rPr lang="en-US" sz="1600" dirty="0" smtClean="0"/>
              <a:t>.”</a:t>
            </a:r>
            <a:endParaRPr lang="en-US" sz="1600" dirty="0"/>
          </a:p>
          <a:p>
            <a:pPr lvl="1"/>
            <a:r>
              <a:rPr lang="en-US" sz="1400" b="1" dirty="0"/>
              <a:t>Alibaba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“To be </a:t>
            </a:r>
            <a:r>
              <a:rPr lang="en-US" sz="1600" dirty="0"/>
              <a:t>earth's most customer-centric company; to build a place where people can come to find and discover anything they might want to buy online</a:t>
            </a:r>
            <a:r>
              <a:rPr lang="en-US" sz="1600" dirty="0" smtClean="0"/>
              <a:t>.”</a:t>
            </a:r>
          </a:p>
          <a:p>
            <a:pPr lvl="1"/>
            <a:r>
              <a:rPr lang="en-US" sz="1400" b="1" dirty="0" smtClean="0"/>
              <a:t>Amazon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“Our </a:t>
            </a:r>
            <a:r>
              <a:rPr lang="en-US" sz="1600" dirty="0"/>
              <a:t>mission is to develop students who are confident, self-directed, innovative and adaptable – equipped for success in the future </a:t>
            </a:r>
            <a:r>
              <a:rPr lang="en-US" sz="1600" dirty="0" smtClean="0"/>
              <a:t>economy”</a:t>
            </a:r>
          </a:p>
          <a:p>
            <a:pPr lvl="1"/>
            <a:r>
              <a:rPr lang="en-US" sz="1400" b="1" dirty="0" smtClean="0"/>
              <a:t>Ngee Ann Polytechnic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77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Create an elevator pitch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24564"/>
            <a:ext cx="2743200" cy="3828436"/>
          </a:xfrm>
        </p:spPr>
        <p:txBody>
          <a:bodyPr/>
          <a:lstStyle/>
          <a:p>
            <a:r>
              <a:rPr lang="en-US" sz="2400" dirty="0"/>
              <a:t>Create an elevator pitch that helps you quickly explain the project to someone else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" name="Picture 2" descr="Image result for agile inception de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02037"/>
            <a:ext cx="5024055" cy="35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74120" y="1216550"/>
            <a:ext cx="912479" cy="84084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</TotalTime>
  <Words>1300</Words>
  <Application>Microsoft Office PowerPoint</Application>
  <PresentationFormat>On-screen Show (4:3)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Narrow</vt:lpstr>
      <vt:lpstr>Wingdings</vt:lpstr>
      <vt:lpstr>Default Design</vt:lpstr>
      <vt:lpstr>PowerPoint Presentation</vt:lpstr>
      <vt:lpstr>Objectives</vt:lpstr>
      <vt:lpstr>PowerPoint Presentation</vt:lpstr>
      <vt:lpstr>Why?</vt:lpstr>
      <vt:lpstr>Project-related Questions</vt:lpstr>
      <vt:lpstr>Inception Deck – In a Nutshell</vt:lpstr>
      <vt:lpstr>1. Ask why we are here</vt:lpstr>
      <vt:lpstr>Whose Project Mission is this??</vt:lpstr>
      <vt:lpstr>2. Create an elevator pitch</vt:lpstr>
      <vt:lpstr>2. Create an elevator pitch</vt:lpstr>
      <vt:lpstr>Example – Elevator Pitch - Tesla</vt:lpstr>
      <vt:lpstr>3. Design a product box</vt:lpstr>
      <vt:lpstr>Template - Product Box</vt:lpstr>
      <vt:lpstr>Example - Product Box</vt:lpstr>
      <vt:lpstr>4. Create a NOT list</vt:lpstr>
      <vt:lpstr>Template - NOT List</vt:lpstr>
      <vt:lpstr>15 Questions You Should Ask Every Time You Start A Project</vt:lpstr>
      <vt:lpstr>5. Meet your neighbours</vt:lpstr>
      <vt:lpstr>Examples - Meet your neighbours</vt:lpstr>
      <vt:lpstr>6. Show the solution</vt:lpstr>
      <vt:lpstr>Example - Show the Solution</vt:lpstr>
      <vt:lpstr>7. Ask what keeps us up at night</vt:lpstr>
      <vt:lpstr>Example – Ask what keeps us up at night</vt:lpstr>
      <vt:lpstr>8. Size it up</vt:lpstr>
      <vt:lpstr>9. Be clear on what’s going to give</vt:lpstr>
      <vt:lpstr>10. Show what it’s going to take</vt:lpstr>
      <vt:lpstr>Difference between Points 8 and 10</vt:lpstr>
      <vt:lpstr>Putting it all together – download this template!  https://agilewarrior.files.wordpress.com/2010/11/blank-inception-deck.pptx </vt:lpstr>
      <vt:lpstr>Reading Reference</vt:lpstr>
      <vt:lpstr>Summary</vt:lpstr>
    </vt:vector>
  </TitlesOfParts>
  <Company>Ngee Ann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Wesley_WQ_TEO@np.edu.sg</dc:creator>
  <cp:lastModifiedBy>Wesley WQ TEO (NP)</cp:lastModifiedBy>
  <cp:revision>530</cp:revision>
  <dcterms:created xsi:type="dcterms:W3CDTF">2010-03-15T07:19:17Z</dcterms:created>
  <dcterms:modified xsi:type="dcterms:W3CDTF">2020-10-23T02:13:06Z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False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twq2@np.edu.sg</vt:lpwstr>
  </property>
  <property fmtid="{D5CDD505-2E9C-101B-9397-08002B2CF9AE}" pid="5" name="MSIP_Label_84f81056-721b-4b22-8334-0449c6cc893e_SetDate">
    <vt:lpwstr>2020-10-23T02:09:26.7424238Z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caabe5b7-5a71-4d11-955c-f0a9525ee34e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False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twq2@np.edu.sg</vt:lpwstr>
  </property>
  <property fmtid="{D5CDD505-2E9C-101B-9397-08002B2CF9AE}" pid="13" name="MSIP_Label_30286cb9-b49f-4646-87a5-340028348160_SetDate">
    <vt:lpwstr>2020-10-23T02:09:26.7424238Z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caabe5b7-5a71-4d11-955c-f0a9525ee34e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</Properties>
</file>