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7" r:id="rId3"/>
    <p:sldId id="707" r:id="rId4"/>
    <p:sldId id="696" r:id="rId5"/>
    <p:sldId id="703" r:id="rId6"/>
    <p:sldId id="704" r:id="rId7"/>
    <p:sldId id="705" r:id="rId8"/>
    <p:sldId id="70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32779A"/>
    <a:srgbClr val="FFB547"/>
    <a:srgbClr val="C00000"/>
    <a:srgbClr val="FF9900"/>
    <a:srgbClr val="F29000"/>
    <a:srgbClr val="B4D002"/>
    <a:srgbClr val="A245A2"/>
    <a:srgbClr val="D3E98A"/>
    <a:srgbClr val="F8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83574" autoAdjust="0"/>
  </p:normalViewPr>
  <p:slideViewPr>
    <p:cSldViewPr>
      <p:cViewPr varScale="1">
        <p:scale>
          <a:sx n="60" d="100"/>
          <a:sy n="60" d="100"/>
        </p:scale>
        <p:origin x="67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0E3E-C64B-41A4-A508-8CE0ED81C3D3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26A7D-2792-4F03-9F91-B961D07F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B286DB-C50B-484C-A5B6-2AE944CA4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677A4F0-2CA1-49D4-B77A-F92BCB745907}" type="slidenum">
              <a:rPr lang="en-GB" altLang="en-US" sz="1000" smtClean="0"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9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7680A1CE-5B14-4251-9EDB-C984B069FA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4B5A435-97BD-4E29-80FE-2893899B6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6FE66-A707-45EA-8DE0-B300D1FEC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07041F-65E7-4AE4-AA8F-1C8A5BC1412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447800" cy="5940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FSD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/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 dirty="0"/>
              <a:t>&lt;&lt;Title&gt;&gt;</a:t>
            </a:r>
          </a:p>
        </p:txBody>
      </p:sp>
      <p:pic>
        <p:nvPicPr>
          <p:cNvPr id="8" name="Picture 16" descr="School of I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15" y="53009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895600" y="3699873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charset="0"/>
              </a:rPr>
              <a:t>Full Stack Development (FSD</a:t>
            </a:r>
            <a:r>
              <a:rPr kumimoji="1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charset="0"/>
              </a:rPr>
              <a:t>)</a:t>
            </a:r>
            <a:endParaRPr kumimoji="1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charset="0"/>
              </a:rPr>
              <a:t>Diploma in Information </a:t>
            </a:r>
            <a:r>
              <a:rPr kumimoji="1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charset="0"/>
              </a:rPr>
              <a:t>Technology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charset="0"/>
              </a:rPr>
              <a:t>Year 2 (2020/21), Semester 4</a:t>
            </a:r>
            <a:endParaRPr kumimoji="1" lang="en-GB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4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25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503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22238"/>
            <a:ext cx="21907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22238"/>
            <a:ext cx="64198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01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447800" cy="5940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PRG1 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K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  <a:r>
              <a:rPr lang="en-US" sz="3600" b="1" dirty="0">
                <a:solidFill>
                  <a:schemeClr val="tx1"/>
                </a:solidFill>
              </a:rPr>
              <a:t/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 dirty="0"/>
              <a:t>&lt;&lt;Title&gt;&gt;</a:t>
            </a:r>
          </a:p>
        </p:txBody>
      </p:sp>
      <p:pic>
        <p:nvPicPr>
          <p:cNvPr id="8" name="Picture 16" descr="School of IC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15" y="53009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2895600" y="38100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b="1">
                <a:latin typeface="Arial Narrow" pitchFamily="34" charset="0"/>
              </a:rPr>
              <a:t>Programming I (PRG1)</a:t>
            </a:r>
            <a:endParaRPr kumimoji="1" lang="en-GB" sz="2000" b="1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>
                <a:latin typeface="Arial Narrow" pitchFamily="34" charset="0"/>
              </a:rPr>
              <a:t>Diploma in Information Technology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>
                <a:latin typeface="Arial Narrow" pitchFamily="34" charset="0"/>
              </a:rPr>
              <a:t>Diploma in Financial</a:t>
            </a:r>
            <a:r>
              <a:rPr kumimoji="1" lang="en-GB" sz="1800" baseline="0">
                <a:latin typeface="Arial Narrow" pitchFamily="34" charset="0"/>
              </a:rPr>
              <a:t> Informatics</a:t>
            </a:r>
            <a:endParaRPr kumimoji="1" lang="en-GB" sz="1800">
              <a:latin typeface="Arial Narrow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>
                <a:latin typeface="Arial Narrow" pitchFamily="34" charset="0"/>
              </a:rPr>
              <a:t>Diploma in Information Security &amp; Forensics </a:t>
            </a:r>
            <a:endParaRPr kumimoji="1" lang="en-GB" sz="180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>
                <a:latin typeface="Arial Narrow" pitchFamily="34" charset="0"/>
              </a:rPr>
              <a:t>Year </a:t>
            </a:r>
            <a:r>
              <a:rPr kumimoji="1" lang="en-GB" sz="1800" dirty="0">
                <a:latin typeface="Arial Narrow" pitchFamily="34" charset="0"/>
              </a:rPr>
              <a:t>1 </a:t>
            </a:r>
            <a:r>
              <a:rPr kumimoji="1" lang="en-GB" sz="1800">
                <a:latin typeface="Arial Narrow" pitchFamily="34" charset="0"/>
              </a:rPr>
              <a:t>(2017/18), </a:t>
            </a:r>
            <a:r>
              <a:rPr kumimoji="1" lang="en-GB" sz="1800" dirty="0">
                <a:latin typeface="Arial Narrow" pitchFamily="34" charset="0"/>
              </a:rPr>
              <a:t>Semester 1</a:t>
            </a:r>
            <a:endParaRPr kumimoji="1" lang="en-GB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60033"/>
                </a:solidFill>
              </a:defRPr>
            </a:lvl1pPr>
            <a:lvl2pPr>
              <a:defRPr>
                <a:solidFill>
                  <a:srgbClr val="660033"/>
                </a:solidFill>
              </a:defRPr>
            </a:lvl2pPr>
            <a:lvl3pPr>
              <a:defRPr>
                <a:solidFill>
                  <a:srgbClr val="660033"/>
                </a:solidFill>
              </a:defRPr>
            </a:lvl3pPr>
            <a:lvl4pPr>
              <a:defRPr>
                <a:solidFill>
                  <a:srgbClr val="660033"/>
                </a:solidFill>
              </a:defRPr>
            </a:lvl4pPr>
            <a:lvl5pPr>
              <a:defRPr>
                <a:solidFill>
                  <a:srgbClr val="6600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508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5587"/>
            <a:ext cx="7772400" cy="1362075"/>
          </a:xfrm>
        </p:spPr>
        <p:txBody>
          <a:bodyPr anchor="t"/>
          <a:lstStyle>
            <a:lvl1pPr algn="ctr">
              <a:defRPr sz="4000" b="1" cap="none" baseline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5400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97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j022938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68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0" y="1905000"/>
            <a:ext cx="3124200" cy="2590799"/>
          </a:xfr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SG" sz="4000" b="0" kern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683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4419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3815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5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6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50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0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660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CIS2-low.jpg"/>
          <p:cNvPicPr>
            <a:picLocks noChangeAspect="1"/>
          </p:cNvPicPr>
          <p:nvPr/>
        </p:nvPicPr>
        <p:blipFill>
          <a:blip r:embed="rId15" cstate="print"/>
          <a:srcRect t="2107"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84238"/>
            <a:ext cx="8991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22238"/>
            <a:ext cx="8991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371600" y="6302375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Diploma in IT</a:t>
            </a:r>
            <a:br>
              <a:rPr lang="en-US" altLang="en-US" sz="1200" dirty="0">
                <a:latin typeface="Arial Narrow" pitchFamily="34" charset="0"/>
              </a:rPr>
            </a:br>
            <a:r>
              <a:rPr lang="en-US" altLang="en-US" sz="1200" dirty="0">
                <a:latin typeface="Arial Narrow" pitchFamily="34" charset="0"/>
              </a:rPr>
              <a:t>FSD  AY20/21 </a:t>
            </a:r>
            <a:r>
              <a:rPr lang="en-US" altLang="en-US" sz="1200" dirty="0" err="1">
                <a:latin typeface="Arial Narrow" pitchFamily="34" charset="0"/>
              </a:rPr>
              <a:t>ISem</a:t>
            </a:r>
            <a:r>
              <a:rPr lang="en-US" altLang="en-US" sz="1200" dirty="0">
                <a:latin typeface="Arial Narrow" pitchFamily="34" charset="0"/>
              </a:rPr>
              <a:t> 4</a:t>
            </a:r>
          </a:p>
        </p:txBody>
      </p:sp>
      <p:pic>
        <p:nvPicPr>
          <p:cNvPr id="13" name="Picture 22" descr="School of IC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2200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5"/>
          <p:cNvSpPr txBox="1">
            <a:spLocks noChangeArrowheads="1"/>
          </p:cNvSpPr>
          <p:nvPr/>
        </p:nvSpPr>
        <p:spPr bwMode="auto">
          <a:xfrm>
            <a:off x="7086600" y="627538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Lecture</a:t>
            </a:r>
            <a:r>
              <a:rPr lang="en-US" baseline="0" dirty="0"/>
              <a:t> 1</a:t>
            </a:r>
            <a:br>
              <a:rPr lang="en-US" baseline="0" dirty="0"/>
            </a:br>
            <a:r>
              <a:rPr lang="en-US" baseline="0" dirty="0"/>
              <a:t>Slide </a:t>
            </a:r>
            <a:fld id="{D684DC87-7C2B-4413-A3B2-900CE8D7D012}" type="slidenum">
              <a:rPr lang="en-US" baseline="0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1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67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6400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640064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40064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640064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40064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crum-for-trello/jdbcdblgjdpmfninkoogcfpnkjmndgje" TargetMode="External"/><Relationship Id="rId2" Type="http://schemas.openxmlformats.org/officeDocument/2006/relationships/hyperlink" Target="https://tinyurl.com/srumboard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017713"/>
            <a:ext cx="6629400" cy="1541462"/>
          </a:xfrm>
        </p:spPr>
        <p:txBody>
          <a:bodyPr/>
          <a:lstStyle/>
          <a:p>
            <a:pPr>
              <a:defRPr/>
            </a:pPr>
            <a:endParaRPr lang="en-GB" altLang="en-US" dirty="0"/>
          </a:p>
          <a:p>
            <a:pPr eaLnBrk="1" hangingPunct="1">
              <a:lnSpc>
                <a:spcPct val="130000"/>
              </a:lnSpc>
              <a:defRPr/>
            </a:pPr>
            <a:endParaRPr lang="en-GB" altLang="en-US" sz="4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defRPr/>
            </a:pPr>
            <a:r>
              <a:rPr lang="en-US" sz="4400" kern="0" dirty="0">
                <a:solidFill>
                  <a:srgbClr val="640064"/>
                </a:solidFill>
                <a:latin typeface="Arial"/>
                <a:cs typeface="+mn-cs"/>
              </a:rPr>
              <a:t>Trello Scrum Board Details</a:t>
            </a:r>
          </a:p>
        </p:txBody>
      </p:sp>
    </p:spTree>
    <p:extLst>
      <p:ext uri="{BB962C8B-B14F-4D97-AF65-F5344CB8AC3E}">
        <p14:creationId xmlns:p14="http://schemas.microsoft.com/office/powerpoint/2010/main" val="63861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 Scrum Board List</a:t>
            </a:r>
          </a:p>
          <a:p>
            <a:r>
              <a:rPr lang="en-US" dirty="0"/>
              <a:t>Product Backlog User Stories Sample</a:t>
            </a:r>
          </a:p>
          <a:p>
            <a:r>
              <a:rPr lang="en-US" dirty="0"/>
              <a:t>User Story Details</a:t>
            </a:r>
          </a:p>
        </p:txBody>
      </p:sp>
    </p:spTree>
    <p:extLst>
      <p:ext uri="{BB962C8B-B14F-4D97-AF65-F5344CB8AC3E}">
        <p14:creationId xmlns:p14="http://schemas.microsoft.com/office/powerpoint/2010/main" val="128256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A9B6-4860-40EC-B735-4415346B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Trello Scrum Board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5D25-0CA8-4024-9A42-C2F00F5F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Get the template from:</a:t>
            </a:r>
          </a:p>
          <a:p>
            <a:pPr marL="0" indent="0">
              <a:buNone/>
            </a:pPr>
            <a:r>
              <a:rPr lang="en-SG" dirty="0">
                <a:hlinkClick r:id="rId2"/>
              </a:rPr>
              <a:t>https://tinyurl.com/srumboardtemplate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get this Chrome extension so that you can super charge your workflow by adding Story Points to Product Backlog Items.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chrome.google.com/webstore/detail/scrum-for-trello/jdbcdblgjdpmfninkoogcfpnkjmndgje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(N.B. You will need to copy the link to the browser)</a:t>
            </a:r>
            <a:endParaRPr lang="en-US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622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4DF4A25-0150-40B8-BC3E-E40042B3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Trello Scrum Board Lists</a:t>
            </a:r>
            <a:endParaRPr lang="en-SG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DF3561-DB88-4A73-A3B3-5E37BA0BE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9144000" cy="42023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075130-B813-427D-98E7-9F8DED68EDA0}"/>
              </a:ext>
            </a:extLst>
          </p:cNvPr>
          <p:cNvSpPr/>
          <p:nvPr/>
        </p:nvSpPr>
        <p:spPr>
          <a:xfrm>
            <a:off x="0" y="76078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Five List Title: </a:t>
            </a:r>
          </a:p>
          <a:p>
            <a:r>
              <a:rPr lang="en-SG" sz="2000" b="1" dirty="0">
                <a:solidFill>
                  <a:srgbClr val="0070C0"/>
                </a:solidFill>
              </a:rPr>
              <a:t>Product Backlog, Current Sprint, In Progress, Ready to Verify and Done.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CE04-B79A-40CB-AEFB-CC6DDD0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Product Backlog User Stories Sample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27AAD7-E8BF-462F-B181-16E222ED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6" y="800346"/>
            <a:ext cx="2787054" cy="5162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D41192-ECF1-4CB3-AE71-C184C8432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806208"/>
            <a:ext cx="2571750" cy="354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E17917-6BD9-4E20-98EE-7DCE393C3F65}"/>
              </a:ext>
            </a:extLst>
          </p:cNvPr>
          <p:cNvSpPr txBox="1"/>
          <p:nvPr/>
        </p:nvSpPr>
        <p:spPr>
          <a:xfrm>
            <a:off x="2895600" y="2187719"/>
            <a:ext cx="186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Guide to write the User Story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0A262A-5132-4AF7-A43B-6FDC27C7856D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455255" y="1629089"/>
            <a:ext cx="1372330" cy="5586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5E5A8C-32F0-4F3E-8DBF-B238FD20F681}"/>
              </a:ext>
            </a:extLst>
          </p:cNvPr>
          <p:cNvSpPr txBox="1"/>
          <p:nvPr/>
        </p:nvSpPr>
        <p:spPr>
          <a:xfrm>
            <a:off x="3002940" y="3944240"/>
            <a:ext cx="186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Estimated Points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D923B-4341-4ACA-BCBC-1C9EF35D087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06658" y="3060425"/>
            <a:ext cx="2496282" cy="12069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C01A5E-BD49-482B-A86A-898A9EDE48A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06658" y="4267406"/>
            <a:ext cx="2496282" cy="1803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7A05C5-B2C4-42FC-AF78-B389E944826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06658" y="4267406"/>
            <a:ext cx="2496282" cy="14333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5F5C30-71A2-4090-92BA-71D7F9347B76}"/>
              </a:ext>
            </a:extLst>
          </p:cNvPr>
          <p:cNvSpPr txBox="1"/>
          <p:nvPr/>
        </p:nvSpPr>
        <p:spPr>
          <a:xfrm>
            <a:off x="4388460" y="1140937"/>
            <a:ext cx="20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Total Estimated Points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A7B87-65DC-439A-90C6-7BB6E95C37EB}"/>
              </a:ext>
            </a:extLst>
          </p:cNvPr>
          <p:cNvCxnSpPr>
            <a:cxnSpLocks/>
          </p:cNvCxnSpPr>
          <p:nvPr/>
        </p:nvCxnSpPr>
        <p:spPr>
          <a:xfrm flipV="1">
            <a:off x="6248400" y="1219201"/>
            <a:ext cx="2286000" cy="951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B1839BD-42B9-49FF-9BC8-C37586D3A133}"/>
              </a:ext>
            </a:extLst>
          </p:cNvPr>
          <p:cNvSpPr/>
          <p:nvPr/>
        </p:nvSpPr>
        <p:spPr>
          <a:xfrm>
            <a:off x="6572250" y="1314308"/>
            <a:ext cx="2571750" cy="142889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Callout: Line with No Border 30">
            <a:extLst>
              <a:ext uri="{FF2B5EF4-FFF2-40B4-BE49-F238E27FC236}">
                <a16:creationId xmlns:a16="http://schemas.microsoft.com/office/drawing/2014/main" id="{E3C19FBF-6B73-430B-A2DD-9E07C3B84427}"/>
              </a:ext>
            </a:extLst>
          </p:cNvPr>
          <p:cNvSpPr/>
          <p:nvPr/>
        </p:nvSpPr>
        <p:spPr>
          <a:xfrm>
            <a:off x="4648200" y="3505200"/>
            <a:ext cx="1863970" cy="1206981"/>
          </a:xfrm>
          <a:prstGeom prst="callout1">
            <a:avLst>
              <a:gd name="adj1" fmla="val -8446"/>
              <a:gd name="adj2" fmla="val 52044"/>
              <a:gd name="adj3" fmla="val -106036"/>
              <a:gd name="adj4" fmla="val 105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We shall use this for details</a:t>
            </a:r>
          </a:p>
        </p:txBody>
      </p:sp>
    </p:spTree>
    <p:extLst>
      <p:ext uri="{BB962C8B-B14F-4D97-AF65-F5344CB8AC3E}">
        <p14:creationId xmlns:p14="http://schemas.microsoft.com/office/powerpoint/2010/main" val="266101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34BF-67EE-4FDD-9A39-3D31A8AB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Story Details to Set Up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959A5-EC37-477F-ACCF-B679CD87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8991600" cy="5018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52F69-FA20-478C-B894-009A3B236DDC}"/>
              </a:ext>
            </a:extLst>
          </p:cNvPr>
          <p:cNvSpPr txBox="1"/>
          <p:nvPr/>
        </p:nvSpPr>
        <p:spPr>
          <a:xfrm>
            <a:off x="2819400" y="20047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70C0"/>
                </a:solidFill>
              </a:rPr>
              <a:t>Main User Story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F84BBC4-C900-4BA1-AA75-77D4DB026035}"/>
              </a:ext>
            </a:extLst>
          </p:cNvPr>
          <p:cNvSpPr/>
          <p:nvPr/>
        </p:nvSpPr>
        <p:spPr>
          <a:xfrm rot="16200000">
            <a:off x="3543300" y="1052254"/>
            <a:ext cx="381000" cy="1524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438FCC4-9CBF-4933-B0A0-0F481DD98EFD}"/>
              </a:ext>
            </a:extLst>
          </p:cNvPr>
          <p:cNvSpPr/>
          <p:nvPr/>
        </p:nvSpPr>
        <p:spPr>
          <a:xfrm rot="16200000">
            <a:off x="4000500" y="2137064"/>
            <a:ext cx="381000" cy="373639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F72AF-7C87-460D-9541-FFD467AAADAA}"/>
              </a:ext>
            </a:extLst>
          </p:cNvPr>
          <p:cNvSpPr txBox="1"/>
          <p:nvPr/>
        </p:nvSpPr>
        <p:spPr>
          <a:xfrm>
            <a:off x="2328666" y="2838647"/>
            <a:ext cx="125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70C0"/>
                </a:solidFill>
              </a:rPr>
              <a:t>Any other details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D8E546-0972-476E-AB2D-8D04A389883F}"/>
              </a:ext>
            </a:extLst>
          </p:cNvPr>
          <p:cNvCxnSpPr>
            <a:cxnSpLocks/>
          </p:cNvCxnSpPr>
          <p:nvPr/>
        </p:nvCxnSpPr>
        <p:spPr>
          <a:xfrm flipH="1">
            <a:off x="1676400" y="3140627"/>
            <a:ext cx="646405" cy="1307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F0CBCE-C933-4B35-A6FD-15BA7F23F167}"/>
              </a:ext>
            </a:extLst>
          </p:cNvPr>
          <p:cNvSpPr txBox="1"/>
          <p:nvPr/>
        </p:nvSpPr>
        <p:spPr>
          <a:xfrm>
            <a:off x="3581400" y="335494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70C0"/>
                </a:solidFill>
              </a:rPr>
              <a:t>Details on how it apply</a:t>
            </a:r>
          </a:p>
        </p:txBody>
      </p:sp>
    </p:spTree>
    <p:extLst>
      <p:ext uri="{BB962C8B-B14F-4D97-AF65-F5344CB8AC3E}">
        <p14:creationId xmlns:p14="http://schemas.microsoft.com/office/powerpoint/2010/main" val="381264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F184-BFC5-40FF-89FA-3C6FBF57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Story Details to Set Up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7C5D5-417F-445C-A466-2FEFE35E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6452532" cy="495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9738F7-1627-4AAF-80E4-50FB36113633}"/>
              </a:ext>
            </a:extLst>
          </p:cNvPr>
          <p:cNvSpPr txBox="1"/>
          <p:nvPr/>
        </p:nvSpPr>
        <p:spPr>
          <a:xfrm>
            <a:off x="6629400" y="838200"/>
            <a:ext cx="2000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Assumptions:</a:t>
            </a:r>
          </a:p>
          <a:p>
            <a:r>
              <a:rPr lang="en-US" i="1" dirty="0">
                <a:solidFill>
                  <a:srgbClr val="0070C0"/>
                </a:solidFill>
              </a:rPr>
              <a:t>Project Assumptions are events or circumstances that are expected to occur</a:t>
            </a:r>
            <a:endParaRPr lang="en-SG" i="1" dirty="0">
              <a:solidFill>
                <a:srgbClr val="0070C0"/>
              </a:solidFill>
            </a:endParaRPr>
          </a:p>
          <a:p>
            <a:endParaRPr lang="en-SG" b="1" dirty="0"/>
          </a:p>
          <a:p>
            <a:r>
              <a:rPr lang="en-SG" b="1" dirty="0"/>
              <a:t>Dependencies:</a:t>
            </a:r>
          </a:p>
          <a:p>
            <a:r>
              <a:rPr lang="en-US" i="1" dirty="0">
                <a:solidFill>
                  <a:srgbClr val="0070C0"/>
                </a:solidFill>
              </a:rPr>
              <a:t>Relationships of the preceding tasks to the succeeding tasks. Tasks may have multiple preceding tasks and multiple succeeding tasks.</a:t>
            </a:r>
            <a:endParaRPr lang="en-SG" i="1" dirty="0">
              <a:solidFill>
                <a:srgbClr val="0070C0"/>
              </a:solidFill>
            </a:endParaRPr>
          </a:p>
          <a:p>
            <a:endParaRPr lang="en-SG" b="1" dirty="0"/>
          </a:p>
          <a:p>
            <a:endParaRPr lang="en-SG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AD9380-24A0-4991-A83B-E812E8F12D2A}"/>
              </a:ext>
            </a:extLst>
          </p:cNvPr>
          <p:cNvCxnSpPr/>
          <p:nvPr/>
        </p:nvCxnSpPr>
        <p:spPr>
          <a:xfrm flipH="1" flipV="1">
            <a:off x="3733800" y="1447800"/>
            <a:ext cx="2895600" cy="6096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BBCC1-5807-4BBC-8F0D-F0BEA385EB9F}"/>
              </a:ext>
            </a:extLst>
          </p:cNvPr>
          <p:cNvCxnSpPr/>
          <p:nvPr/>
        </p:nvCxnSpPr>
        <p:spPr>
          <a:xfrm flipH="1" flipV="1">
            <a:off x="3733800" y="3349555"/>
            <a:ext cx="2895600" cy="6096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4E5990-CFBB-4A29-988B-18922AF35BC1}"/>
              </a:ext>
            </a:extLst>
          </p:cNvPr>
          <p:cNvSpPr/>
          <p:nvPr/>
        </p:nvSpPr>
        <p:spPr>
          <a:xfrm>
            <a:off x="1531133" y="5076036"/>
            <a:ext cx="3345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Technical tasks to be established for this story</a:t>
            </a:r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52F791-7558-4495-938E-8708C7AE8328}"/>
              </a:ext>
            </a:extLst>
          </p:cNvPr>
          <p:cNvCxnSpPr/>
          <p:nvPr/>
        </p:nvCxnSpPr>
        <p:spPr>
          <a:xfrm flipH="1" flipV="1">
            <a:off x="1066800" y="4953000"/>
            <a:ext cx="533400" cy="45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8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B0DA-B16C-43EA-9FA8-65747344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Story Details to Set Up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B26DA-3884-434E-A49D-82C8E8D0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" y="838200"/>
            <a:ext cx="7197175" cy="5029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5D94A-F0B8-4C25-ACEA-59A651223D18}"/>
              </a:ext>
            </a:extLst>
          </p:cNvPr>
          <p:cNvSpPr txBox="1"/>
          <p:nvPr/>
        </p:nvSpPr>
        <p:spPr>
          <a:xfrm>
            <a:off x="2286000" y="169812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Acceptance Criteria:</a:t>
            </a:r>
          </a:p>
          <a:p>
            <a:r>
              <a:rPr lang="en-US" i="1" dirty="0">
                <a:solidFill>
                  <a:srgbClr val="0070C0"/>
                </a:solidFill>
              </a:rPr>
              <a:t>Conditions which a software application should satisfy to be accepted by a user or customer</a:t>
            </a:r>
            <a:endParaRPr lang="en-SG" i="1" dirty="0">
              <a:solidFill>
                <a:srgbClr val="0070C0"/>
              </a:solidFill>
            </a:endParaRPr>
          </a:p>
          <a:p>
            <a:endParaRPr lang="en-SG" b="1" dirty="0"/>
          </a:p>
          <a:p>
            <a:endParaRPr lang="en-SG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DD1A95-7595-400C-8118-FDB73E738B79}"/>
              </a:ext>
            </a:extLst>
          </p:cNvPr>
          <p:cNvCxnSpPr/>
          <p:nvPr/>
        </p:nvCxnSpPr>
        <p:spPr>
          <a:xfrm flipH="1" flipV="1">
            <a:off x="1524000" y="1447800"/>
            <a:ext cx="685800" cy="6858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EAB45E-73B8-411E-80B0-E513A5862EB4}"/>
              </a:ext>
            </a:extLst>
          </p:cNvPr>
          <p:cNvSpPr txBox="1"/>
          <p:nvPr/>
        </p:nvSpPr>
        <p:spPr>
          <a:xfrm>
            <a:off x="2209800" y="4559715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Activity:</a:t>
            </a:r>
          </a:p>
          <a:p>
            <a:r>
              <a:rPr lang="en-SG" i="1" dirty="0">
                <a:solidFill>
                  <a:srgbClr val="0070C0"/>
                </a:solidFill>
              </a:rPr>
              <a:t>Any special particular activity to be noted</a:t>
            </a:r>
            <a:endParaRPr lang="en-SG" b="1" dirty="0"/>
          </a:p>
          <a:p>
            <a:endParaRPr lang="en-SG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EC3764-ACE8-43DA-8DBA-8FA5E8F2ABB1}"/>
              </a:ext>
            </a:extLst>
          </p:cNvPr>
          <p:cNvCxnSpPr/>
          <p:nvPr/>
        </p:nvCxnSpPr>
        <p:spPr>
          <a:xfrm flipH="1">
            <a:off x="1219200" y="4876800"/>
            <a:ext cx="990600" cy="3810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65473"/>
      </p:ext>
    </p:extLst>
  </p:cSld>
  <p:clrMapOvr>
    <a:masterClrMapping/>
  </p:clrMapOvr>
</p:sld>
</file>

<file path=ppt/theme/theme1.xml><?xml version="1.0" encoding="utf-8"?>
<a:theme xmlns:a="http://schemas.openxmlformats.org/drawingml/2006/main" name="NP ICT FSD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P ICT FSD" id="{4713DD36-1BAE-4006-9FA9-F1B474E21452}" vid="{BC35EDC5-018E-4DFA-BD21-81F7CE293C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NP ICT FSD</Template>
  <TotalTime>6465</TotalTime>
  <Words>224</Words>
  <Application>Microsoft Office PowerPoint</Application>
  <PresentationFormat>On-screen Show (4:3)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Narrow</vt:lpstr>
      <vt:lpstr>Wingdings</vt:lpstr>
      <vt:lpstr>NP ICT FSD</vt:lpstr>
      <vt:lpstr>PowerPoint Presentation</vt:lpstr>
      <vt:lpstr>Topics</vt:lpstr>
      <vt:lpstr>Trello Scrum Board Template</vt:lpstr>
      <vt:lpstr>Trello Scrum Board Lists</vt:lpstr>
      <vt:lpstr>Product Backlog User Stories Sample</vt:lpstr>
      <vt:lpstr>User Story Details to Set Up (1)</vt:lpstr>
      <vt:lpstr>User Story Details to Set Up (2)</vt:lpstr>
      <vt:lpstr>User Story Details to Set Up (3)</vt:lpstr>
    </vt:vector>
  </TitlesOfParts>
  <Company>Ngee Ann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YANG (NP)</dc:creator>
  <cp:lastModifiedBy>Wesley WQ TEO (NP)</cp:lastModifiedBy>
  <cp:revision>474</cp:revision>
  <dcterms:created xsi:type="dcterms:W3CDTF">2010-03-15T07:19:17Z</dcterms:created>
  <dcterms:modified xsi:type="dcterms:W3CDTF">2020-11-01T10:17:39Z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False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ckh1@np.edu.sg</vt:lpwstr>
  </property>
  <property fmtid="{D5CDD505-2E9C-101B-9397-08002B2CF9AE}" pid="5" name="MSIP_Label_84f81056-721b-4b22-8334-0449c6cc893e_SetDate">
    <vt:lpwstr>2020-11-01T10:17:35.8429570Z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79f6feb3-148e-406f-85b0-767d81a74a43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False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ckh1@np.edu.sg</vt:lpwstr>
  </property>
  <property fmtid="{D5CDD505-2E9C-101B-9397-08002B2CF9AE}" pid="13" name="MSIP_Label_30286cb9-b49f-4646-87a5-340028348160_SetDate">
    <vt:lpwstr>2020-11-01T10:17:35.8429570Z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79f6feb3-148e-406f-85b0-767d81a74a43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</Properties>
</file>