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47F"/>
    <a:srgbClr val="0C0B0F"/>
    <a:srgbClr val="5B9BD5"/>
    <a:srgbClr val="1C1D21"/>
    <a:srgbClr val="767171"/>
    <a:srgbClr val="E7E6E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E5B9-5934-479D-8159-5D897DC378A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19DD-DA33-47FE-9B2C-95E90D21B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85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E5B9-5934-479D-8159-5D897DC378A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19DD-DA33-47FE-9B2C-95E90D21B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5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E5B9-5934-479D-8159-5D897DC378A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19DD-DA33-47FE-9B2C-95E90D21B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97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E5B9-5934-479D-8159-5D897DC378A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19DD-DA33-47FE-9B2C-95E90D21B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86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E5B9-5934-479D-8159-5D897DC378A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19DD-DA33-47FE-9B2C-95E90D21B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1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E5B9-5934-479D-8159-5D897DC378A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19DD-DA33-47FE-9B2C-95E90D21B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4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E5B9-5934-479D-8159-5D897DC378A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19DD-DA33-47FE-9B2C-95E90D21B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43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E5B9-5934-479D-8159-5D897DC378A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19DD-DA33-47FE-9B2C-95E90D21B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31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E5B9-5934-479D-8159-5D897DC378A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19DD-DA33-47FE-9B2C-95E90D21B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35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E5B9-5934-479D-8159-5D897DC378A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19DD-DA33-47FE-9B2C-95E90D21B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12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E5B9-5934-479D-8159-5D897DC378A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19DD-DA33-47FE-9B2C-95E90D21B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44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BE5B9-5934-479D-8159-5D897DC378A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119DD-DA33-47FE-9B2C-95E90D21B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6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434" y="1280727"/>
            <a:ext cx="9180160" cy="5043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8863" y="299102"/>
            <a:ext cx="853370" cy="8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17635" y="299103"/>
            <a:ext cx="1106680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874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Mobile Storyboard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9694" y="1357850"/>
            <a:ext cx="2773110" cy="476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570004" y="1357849"/>
            <a:ext cx="2773110" cy="476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390256" y="299103"/>
            <a:ext cx="1204959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>
            <a:stCxn id="11" idx="1"/>
            <a:endCxn id="11" idx="3"/>
          </p:cNvCxnSpPr>
          <p:nvPr/>
        </p:nvCxnSpPr>
        <p:spPr>
          <a:xfrm>
            <a:off x="2217634" y="709301"/>
            <a:ext cx="925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82662" y="299102"/>
            <a:ext cx="668989" cy="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243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0256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952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71978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351651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050" y="385763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5050" y="774134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0859" y="394022"/>
            <a:ext cx="5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4651" y="822742"/>
            <a:ext cx="73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4502" y="389576"/>
            <a:ext cx="60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Ver</a:t>
            </a:r>
            <a:r>
              <a:rPr lang="en-US" altLang="ko-KR" sz="1000" dirty="0" smtClean="0"/>
              <a:t> 1.1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57809" y="374712"/>
            <a:ext cx="104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03184" y="3810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유경희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285701" y="383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285701" y="7898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페이지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79563" y="374712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2023.10.13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002833" y="797857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grpSp>
        <p:nvGrpSpPr>
          <p:cNvPr id="85" name="그룹 84"/>
          <p:cNvGrpSpPr/>
          <p:nvPr/>
        </p:nvGrpSpPr>
        <p:grpSpPr>
          <a:xfrm>
            <a:off x="3785093" y="1776999"/>
            <a:ext cx="2276629" cy="1548804"/>
            <a:chOff x="420879" y="2867025"/>
            <a:chExt cx="2638516" cy="2257425"/>
          </a:xfrm>
        </p:grpSpPr>
        <p:sp>
          <p:nvSpPr>
            <p:cNvPr id="86" name="직사각형 85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/>
            <p:cNvSpPr/>
            <p:nvPr/>
          </p:nvSpPr>
          <p:spPr>
            <a:xfrm>
              <a:off x="1259502" y="3785262"/>
              <a:ext cx="990917" cy="391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IMAGE</a:t>
              </a:r>
              <a:endParaRPr lang="ko-KR" altLang="en-US" b="1" dirty="0"/>
            </a:p>
          </p:txBody>
        </p:sp>
      </p:grpSp>
      <p:cxnSp>
        <p:nvCxnSpPr>
          <p:cNvPr id="177" name="직선 연결선 176"/>
          <p:cNvCxnSpPr/>
          <p:nvPr/>
        </p:nvCxnSpPr>
        <p:spPr>
          <a:xfrm>
            <a:off x="914886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000223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492239" y="1273321"/>
            <a:ext cx="1976217" cy="5051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46311" y="41236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독도페이지</a:t>
            </a:r>
            <a:endParaRPr lang="ko-KR" altLang="en-US" sz="10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595098" y="802847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전시관 소개 클릭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인사말</a:t>
            </a:r>
            <a:endParaRPr lang="ko-KR" altLang="en-US" sz="1000" dirty="0"/>
          </a:p>
        </p:txBody>
      </p:sp>
      <p:grpSp>
        <p:nvGrpSpPr>
          <p:cNvPr id="149" name="그룹 148"/>
          <p:cNvGrpSpPr/>
          <p:nvPr/>
        </p:nvGrpSpPr>
        <p:grpSpPr>
          <a:xfrm>
            <a:off x="3518173" y="1375511"/>
            <a:ext cx="2786674" cy="276999"/>
            <a:chOff x="286942" y="1369047"/>
            <a:chExt cx="2786674" cy="276999"/>
          </a:xfrm>
        </p:grpSpPr>
        <p:sp>
          <p:nvSpPr>
            <p:cNvPr id="6" name="TextBox 5"/>
            <p:cNvSpPr txBox="1"/>
            <p:nvPr/>
          </p:nvSpPr>
          <p:spPr>
            <a:xfrm>
              <a:off x="286942" y="1369047"/>
              <a:ext cx="2547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세종특별자치시교육청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독도전시관</a:t>
              </a:r>
              <a:endParaRPr lang="ko-KR" altLang="en-US" sz="1200" dirty="0"/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2770975" y="1438607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flipV="1">
              <a:off x="2770975" y="1503120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 flipV="1">
              <a:off x="2770975" y="1570204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29" y="1898013"/>
            <a:ext cx="2643176" cy="3129012"/>
          </a:xfrm>
          <a:prstGeom prst="rect">
            <a:avLst/>
          </a:prstGeom>
        </p:spPr>
      </p:pic>
      <p:sp>
        <p:nvSpPr>
          <p:cNvPr id="141" name="모서리가 둥근 직사각형 140"/>
          <p:cNvSpPr/>
          <p:nvPr/>
        </p:nvSpPr>
        <p:spPr>
          <a:xfrm>
            <a:off x="982408" y="5128048"/>
            <a:ext cx="1755241" cy="497617"/>
          </a:xfrm>
          <a:prstGeom prst="roundRect">
            <a:avLst>
              <a:gd name="adj" fmla="val 50000"/>
            </a:avLst>
          </a:prstGeom>
          <a:solidFill>
            <a:srgbClr val="1C1D2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1166981" y="5211881"/>
            <a:ext cx="12442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 smtClean="0">
                <a:solidFill>
                  <a:schemeClr val="bg1"/>
                </a:solidFill>
              </a:rPr>
              <a:t>전시안내</a:t>
            </a:r>
            <a:r>
              <a:rPr lang="ko-KR" altLang="en-US" sz="1300" dirty="0" smtClean="0">
                <a:solidFill>
                  <a:schemeClr val="bg1"/>
                </a:solidFill>
              </a:rPr>
              <a:t> 보기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45" name="직선 화살표 연결선 144"/>
          <p:cNvCxnSpPr/>
          <p:nvPr/>
        </p:nvCxnSpPr>
        <p:spPr>
          <a:xfrm flipV="1">
            <a:off x="2429325" y="5256885"/>
            <a:ext cx="146235" cy="1556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473541" y="5695708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Rounded MT Bold" panose="020F0704030504030204" pitchFamily="34" charset="0"/>
              </a:rPr>
              <a:t>SCROLL</a:t>
            </a:r>
            <a:endParaRPr lang="ko-KR" altLang="en-US" sz="1000" dirty="0">
              <a:latin typeface="Arial Rounded MT Bold" panose="020F0704030504030204" pitchFamily="34" charset="0"/>
            </a:endParaRPr>
          </a:p>
        </p:txBody>
      </p:sp>
      <p:grpSp>
        <p:nvGrpSpPr>
          <p:cNvPr id="184" name="그룹 183"/>
          <p:cNvGrpSpPr/>
          <p:nvPr/>
        </p:nvGrpSpPr>
        <p:grpSpPr>
          <a:xfrm>
            <a:off x="5301352" y="1621705"/>
            <a:ext cx="673845" cy="673845"/>
            <a:chOff x="5380072" y="1670236"/>
            <a:chExt cx="673845" cy="673845"/>
          </a:xfrm>
        </p:grpSpPr>
        <p:sp>
          <p:nvSpPr>
            <p:cNvPr id="150" name="타원 149"/>
            <p:cNvSpPr/>
            <p:nvPr/>
          </p:nvSpPr>
          <p:spPr>
            <a:xfrm>
              <a:off x="5380072" y="1670236"/>
              <a:ext cx="673845" cy="673845"/>
            </a:xfrm>
            <a:prstGeom prst="ellipse">
              <a:avLst/>
            </a:prstGeom>
            <a:solidFill>
              <a:srgbClr val="098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5384" y="1715759"/>
              <a:ext cx="279864" cy="240994"/>
            </a:xfrm>
            <a:prstGeom prst="rect">
              <a:avLst/>
            </a:prstGeom>
          </p:spPr>
        </p:pic>
        <p:sp>
          <p:nvSpPr>
            <p:cNvPr id="178" name="TextBox 177"/>
            <p:cNvSpPr txBox="1"/>
            <p:nvPr/>
          </p:nvSpPr>
          <p:spPr>
            <a:xfrm>
              <a:off x="5439444" y="193341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err="1" smtClean="0">
                  <a:solidFill>
                    <a:schemeClr val="bg1"/>
                  </a:solidFill>
                </a:rPr>
                <a:t>단체예약</a:t>
              </a:r>
              <a:endParaRPr lang="en-US" altLang="ko-KR" sz="8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신청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5" name="모서리가 둥근 직사각형 184"/>
          <p:cNvSpPr/>
          <p:nvPr/>
        </p:nvSpPr>
        <p:spPr>
          <a:xfrm>
            <a:off x="3900946" y="2929127"/>
            <a:ext cx="983436" cy="2401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0984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rgbClr val="09847F"/>
                </a:solidFill>
              </a:rPr>
              <a:t>바로가기</a:t>
            </a:r>
            <a:endParaRPr lang="ko-KR" altLang="en-US" sz="1000" dirty="0">
              <a:solidFill>
                <a:srgbClr val="09847F"/>
              </a:solidFill>
            </a:endParaRPr>
          </a:p>
        </p:txBody>
      </p:sp>
      <p:cxnSp>
        <p:nvCxnSpPr>
          <p:cNvPr id="220" name="직선 화살표 연결선 219"/>
          <p:cNvCxnSpPr/>
          <p:nvPr/>
        </p:nvCxnSpPr>
        <p:spPr>
          <a:xfrm flipV="1">
            <a:off x="4698800" y="2970280"/>
            <a:ext cx="130089" cy="133414"/>
          </a:xfrm>
          <a:prstGeom prst="straightConnector1">
            <a:avLst/>
          </a:prstGeom>
          <a:ln w="9525">
            <a:solidFill>
              <a:srgbClr val="0984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모서리가 둥근 직사각형 221"/>
          <p:cNvSpPr/>
          <p:nvPr/>
        </p:nvSpPr>
        <p:spPr>
          <a:xfrm>
            <a:off x="3785093" y="3412938"/>
            <a:ext cx="2296142" cy="238723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TextBox 223"/>
          <p:cNvSpPr txBox="1"/>
          <p:nvPr/>
        </p:nvSpPr>
        <p:spPr>
          <a:xfrm>
            <a:off x="3893454" y="3460468"/>
            <a:ext cx="10278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관람안내</a:t>
            </a:r>
            <a:endParaRPr lang="en-US" altLang="ko-KR" sz="1000" b="1" dirty="0" smtClean="0"/>
          </a:p>
          <a:p>
            <a:endParaRPr lang="en-US" altLang="ko-KR" sz="1000" b="1" dirty="0" smtClean="0"/>
          </a:p>
          <a:p>
            <a:r>
              <a:rPr lang="en-US" altLang="ko-KR" sz="1000" b="1" dirty="0" smtClean="0"/>
              <a:t>044-999-6393</a:t>
            </a:r>
            <a:endParaRPr lang="ko-KR" altLang="en-US" sz="1000" b="1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4966264" y="3757340"/>
            <a:ext cx="877223" cy="212803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TextBox 225"/>
          <p:cNvSpPr txBox="1"/>
          <p:nvPr/>
        </p:nvSpPr>
        <p:spPr>
          <a:xfrm>
            <a:off x="5004886" y="3766171"/>
            <a:ext cx="7707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</a:rPr>
              <a:t>관람 문의하기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3919000" y="4096906"/>
            <a:ext cx="2191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관람시간</a:t>
            </a:r>
            <a:r>
              <a:rPr lang="ko-KR" altLang="en-US" sz="800" dirty="0" smtClean="0"/>
              <a:t> 화요일</a:t>
            </a:r>
            <a:r>
              <a:rPr lang="en-US" altLang="ko-KR" sz="800" dirty="0" smtClean="0"/>
              <a:t>-</a:t>
            </a:r>
            <a:r>
              <a:rPr lang="ko-KR" altLang="en-US" sz="800" dirty="0" smtClean="0"/>
              <a:t>토요일 </a:t>
            </a:r>
            <a:r>
              <a:rPr lang="en-US" altLang="ko-KR" sz="800" dirty="0" smtClean="0"/>
              <a:t>9:00 ~ 17:00</a:t>
            </a:r>
          </a:p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점심시간 </a:t>
            </a:r>
            <a:r>
              <a:rPr lang="en-US" altLang="ko-KR" sz="800" dirty="0" smtClean="0"/>
              <a:t>12:00~13:00, </a:t>
            </a:r>
            <a:r>
              <a:rPr lang="ko-KR" altLang="en-US" sz="800" dirty="0" err="1" smtClean="0"/>
              <a:t>입장마간</a:t>
            </a:r>
            <a:endParaRPr lang="en-US" altLang="ko-KR" sz="800" dirty="0" smtClean="0"/>
          </a:p>
          <a:p>
            <a:r>
              <a:rPr lang="en-US" altLang="ko-KR" sz="800" dirty="0" smtClean="0"/>
              <a:t>(16:30)</a:t>
            </a:r>
          </a:p>
          <a:p>
            <a:endParaRPr lang="en-US" altLang="ko-KR" sz="800" dirty="0"/>
          </a:p>
          <a:p>
            <a:r>
              <a:rPr lang="en-US" altLang="ko-KR" sz="800" dirty="0" smtClean="0"/>
              <a:t>※</a:t>
            </a:r>
            <a:r>
              <a:rPr lang="ko-KR" altLang="en-US" sz="800" dirty="0" smtClean="0"/>
              <a:t>관람시간은 학교 사정에 따라</a:t>
            </a:r>
            <a:endParaRPr lang="en-US" altLang="ko-KR" sz="800" dirty="0" smtClean="0"/>
          </a:p>
          <a:p>
            <a:r>
              <a:rPr lang="ko-KR" altLang="en-US" sz="800" dirty="0" smtClean="0"/>
              <a:t>변경 </a:t>
            </a:r>
            <a:r>
              <a:rPr lang="ko-KR" altLang="en-US" sz="800" dirty="0" err="1" smtClean="0"/>
              <a:t>될수</a:t>
            </a:r>
            <a:r>
              <a:rPr lang="ko-KR" altLang="en-US" sz="800" dirty="0" smtClean="0"/>
              <a:t> 있습니다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/>
          </a:p>
          <a:p>
            <a:r>
              <a:rPr lang="ko-KR" altLang="en-US" sz="800" b="1" dirty="0" err="1" smtClean="0"/>
              <a:t>휴관안내</a:t>
            </a:r>
            <a:r>
              <a:rPr lang="ko-KR" altLang="en-US" sz="800" dirty="0" smtClean="0"/>
              <a:t>  일요일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월요일 및 공휴일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b="1" dirty="0" smtClean="0"/>
              <a:t>위     치   </a:t>
            </a:r>
            <a:r>
              <a:rPr lang="ko-KR" altLang="en-US" sz="800" dirty="0" smtClean="0"/>
              <a:t>세종별자치시 </a:t>
            </a:r>
            <a:r>
              <a:rPr lang="ko-KR" altLang="en-US" sz="800" dirty="0" err="1" smtClean="0"/>
              <a:t>새롬서로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68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            </a:t>
            </a:r>
            <a:r>
              <a:rPr lang="ko-KR" altLang="en-US" sz="800" dirty="0" smtClean="0"/>
              <a:t>새롬고등학교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층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      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cxnSp>
        <p:nvCxnSpPr>
          <p:cNvPr id="231" name="직선 연결선 230"/>
          <p:cNvCxnSpPr/>
          <p:nvPr/>
        </p:nvCxnSpPr>
        <p:spPr>
          <a:xfrm>
            <a:off x="3945415" y="4053059"/>
            <a:ext cx="201034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타원 239"/>
          <p:cNvSpPr/>
          <p:nvPr/>
        </p:nvSpPr>
        <p:spPr>
          <a:xfrm flipV="1">
            <a:off x="3922555" y="4152991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/>
          <p:cNvSpPr/>
          <p:nvPr/>
        </p:nvSpPr>
        <p:spPr>
          <a:xfrm flipV="1">
            <a:off x="3922555" y="4912828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/>
          <p:cNvSpPr/>
          <p:nvPr/>
        </p:nvSpPr>
        <p:spPr>
          <a:xfrm flipV="1">
            <a:off x="3922555" y="5119533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4" name="그룹 303"/>
          <p:cNvGrpSpPr/>
          <p:nvPr/>
        </p:nvGrpSpPr>
        <p:grpSpPr>
          <a:xfrm>
            <a:off x="6637201" y="2709859"/>
            <a:ext cx="2276629" cy="1548804"/>
            <a:chOff x="420879" y="2867025"/>
            <a:chExt cx="2638516" cy="2257425"/>
          </a:xfrm>
        </p:grpSpPr>
        <p:sp>
          <p:nvSpPr>
            <p:cNvPr id="308" name="직사각형 307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직사각형 310"/>
            <p:cNvSpPr/>
            <p:nvPr/>
          </p:nvSpPr>
          <p:spPr>
            <a:xfrm>
              <a:off x="1259502" y="3785262"/>
              <a:ext cx="990917" cy="391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IMAGE</a:t>
              </a:r>
              <a:endParaRPr lang="ko-KR" altLang="en-US" b="1" dirty="0"/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6582796" y="17362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pSp>
        <p:nvGrpSpPr>
          <p:cNvPr id="312" name="그룹 311"/>
          <p:cNvGrpSpPr/>
          <p:nvPr/>
        </p:nvGrpSpPr>
        <p:grpSpPr>
          <a:xfrm>
            <a:off x="6475271" y="1375511"/>
            <a:ext cx="2786674" cy="276999"/>
            <a:chOff x="286942" y="1369047"/>
            <a:chExt cx="2786674" cy="276999"/>
          </a:xfrm>
        </p:grpSpPr>
        <p:sp>
          <p:nvSpPr>
            <p:cNvPr id="313" name="TextBox 312"/>
            <p:cNvSpPr txBox="1"/>
            <p:nvPr/>
          </p:nvSpPr>
          <p:spPr>
            <a:xfrm>
              <a:off x="286942" y="1369047"/>
              <a:ext cx="2547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세종특별자치시교육청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독도전시관</a:t>
              </a:r>
              <a:endParaRPr lang="ko-KR" altLang="en-US" sz="1200" dirty="0"/>
            </a:p>
          </p:txBody>
        </p:sp>
        <p:cxnSp>
          <p:nvCxnSpPr>
            <p:cNvPr id="314" name="직선 연결선 313"/>
            <p:cNvCxnSpPr/>
            <p:nvPr/>
          </p:nvCxnSpPr>
          <p:spPr>
            <a:xfrm flipV="1">
              <a:off x="2770975" y="1438607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/>
            <p:nvPr/>
          </p:nvCxnSpPr>
          <p:spPr>
            <a:xfrm flipV="1">
              <a:off x="2770975" y="1503120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/>
            <p:cNvCxnSpPr/>
            <p:nvPr/>
          </p:nvCxnSpPr>
          <p:spPr>
            <a:xfrm flipV="1">
              <a:off x="2770975" y="1570204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TextBox 244"/>
          <p:cNvSpPr txBox="1"/>
          <p:nvPr/>
        </p:nvSpPr>
        <p:spPr>
          <a:xfrm>
            <a:off x="6526182" y="2180909"/>
            <a:ext cx="2728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767171"/>
                </a:solidFill>
              </a:rPr>
              <a:t>독도의 미래를 생각하는 공간으로 앞으로도 지속적으로</a:t>
            </a:r>
            <a:endParaRPr lang="en-US" altLang="ko-KR" sz="800" dirty="0" smtClean="0">
              <a:solidFill>
                <a:srgbClr val="767171"/>
              </a:solidFill>
            </a:endParaRPr>
          </a:p>
          <a:p>
            <a:r>
              <a:rPr lang="ko-KR" altLang="en-US" sz="800" dirty="0" smtClean="0">
                <a:solidFill>
                  <a:srgbClr val="767171"/>
                </a:solidFill>
              </a:rPr>
              <a:t>활용되기를 바랍니다</a:t>
            </a:r>
            <a:r>
              <a:rPr lang="en-US" altLang="ko-KR" sz="800" dirty="0" smtClean="0">
                <a:solidFill>
                  <a:srgbClr val="E7E6E6"/>
                </a:solidFill>
              </a:rPr>
              <a:t>.</a:t>
            </a:r>
            <a:endParaRPr lang="ko-KR" altLang="en-US" sz="800" dirty="0">
              <a:solidFill>
                <a:srgbClr val="E7E6E6"/>
              </a:solidFill>
            </a:endParaRPr>
          </a:p>
        </p:txBody>
      </p:sp>
      <p:sp>
        <p:nvSpPr>
          <p:cNvPr id="317" name="모서리가 둥근 직사각형 316"/>
          <p:cNvSpPr/>
          <p:nvPr/>
        </p:nvSpPr>
        <p:spPr>
          <a:xfrm>
            <a:off x="6595215" y="4608496"/>
            <a:ext cx="630891" cy="2376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0984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09847F"/>
                </a:solidFill>
              </a:rPr>
              <a:t>NEWS</a:t>
            </a:r>
            <a:endParaRPr lang="ko-KR" altLang="en-US" sz="1000" dirty="0">
              <a:solidFill>
                <a:srgbClr val="09847F"/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6526182" y="5042338"/>
            <a:ext cx="27879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2023</a:t>
            </a:r>
            <a:r>
              <a:rPr lang="ko-KR" altLang="en-US" sz="1300" b="1" dirty="0" smtClean="0"/>
              <a:t>년 독도의 날 기념 홍보영상</a:t>
            </a:r>
            <a:r>
              <a:rPr lang="en-US" altLang="ko-KR" sz="1300" b="1" dirty="0" smtClean="0"/>
              <a:t>…</a:t>
            </a:r>
            <a:endParaRPr lang="ko-KR" altLang="en-US" sz="1300" b="1" dirty="0"/>
          </a:p>
        </p:txBody>
      </p:sp>
      <p:sp>
        <p:nvSpPr>
          <p:cNvPr id="268" name="타원 267"/>
          <p:cNvSpPr/>
          <p:nvPr/>
        </p:nvSpPr>
        <p:spPr>
          <a:xfrm>
            <a:off x="6806998" y="5530887"/>
            <a:ext cx="303310" cy="257953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/>
          <p:cNvSpPr/>
          <p:nvPr/>
        </p:nvSpPr>
        <p:spPr>
          <a:xfrm>
            <a:off x="7384459" y="5540603"/>
            <a:ext cx="234595" cy="21755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/>
          <p:cNvSpPr/>
          <p:nvPr/>
        </p:nvSpPr>
        <p:spPr>
          <a:xfrm>
            <a:off x="7826317" y="5530926"/>
            <a:ext cx="234595" cy="21755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/>
          <p:cNvSpPr/>
          <p:nvPr/>
        </p:nvSpPr>
        <p:spPr>
          <a:xfrm>
            <a:off x="8335063" y="5530926"/>
            <a:ext cx="234595" cy="21755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8" name="그룹 327"/>
          <p:cNvGrpSpPr/>
          <p:nvPr/>
        </p:nvGrpSpPr>
        <p:grpSpPr>
          <a:xfrm>
            <a:off x="255667" y="1401901"/>
            <a:ext cx="2786674" cy="276999"/>
            <a:chOff x="286942" y="1369047"/>
            <a:chExt cx="2786674" cy="276999"/>
          </a:xfrm>
        </p:grpSpPr>
        <p:sp>
          <p:nvSpPr>
            <p:cNvPr id="329" name="TextBox 328"/>
            <p:cNvSpPr txBox="1"/>
            <p:nvPr/>
          </p:nvSpPr>
          <p:spPr>
            <a:xfrm>
              <a:off x="286942" y="1369047"/>
              <a:ext cx="2547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세종특별자치시교육청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독도전시관</a:t>
              </a:r>
              <a:endParaRPr lang="ko-KR" altLang="en-US" sz="1200" dirty="0"/>
            </a:p>
          </p:txBody>
        </p:sp>
        <p:cxnSp>
          <p:nvCxnSpPr>
            <p:cNvPr id="330" name="직선 연결선 329"/>
            <p:cNvCxnSpPr/>
            <p:nvPr/>
          </p:nvCxnSpPr>
          <p:spPr>
            <a:xfrm flipV="1">
              <a:off x="2770975" y="1438607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2770975" y="1503120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 flipV="1">
              <a:off x="2770975" y="1570204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4" name="직선 연결선 333"/>
          <p:cNvCxnSpPr/>
          <p:nvPr/>
        </p:nvCxnSpPr>
        <p:spPr>
          <a:xfrm>
            <a:off x="1898128" y="1435546"/>
            <a:ext cx="0" cy="233829"/>
          </a:xfrm>
          <a:prstGeom prst="line">
            <a:avLst/>
          </a:prstGeom>
          <a:ln>
            <a:solidFill>
              <a:srgbClr val="1C1D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/>
          <p:nvPr/>
        </p:nvCxnSpPr>
        <p:spPr>
          <a:xfrm>
            <a:off x="5162550" y="1397446"/>
            <a:ext cx="0" cy="224259"/>
          </a:xfrm>
          <a:prstGeom prst="line">
            <a:avLst/>
          </a:prstGeom>
          <a:ln>
            <a:solidFill>
              <a:srgbClr val="1C1D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08537" y="1397722"/>
            <a:ext cx="0" cy="254788"/>
          </a:xfrm>
          <a:prstGeom prst="line">
            <a:avLst/>
          </a:prstGeom>
          <a:ln>
            <a:solidFill>
              <a:srgbClr val="1C1D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직사각형 346"/>
          <p:cNvSpPr/>
          <p:nvPr/>
        </p:nvSpPr>
        <p:spPr>
          <a:xfrm>
            <a:off x="9486967" y="1280727"/>
            <a:ext cx="1975140" cy="7480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TextBox 347"/>
          <p:cNvSpPr txBox="1"/>
          <p:nvPr/>
        </p:nvSpPr>
        <p:spPr>
          <a:xfrm>
            <a:off x="9873529" y="1445071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Desciption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39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한쪽 모서리가 둥근 사각형 56"/>
          <p:cNvSpPr/>
          <p:nvPr/>
        </p:nvSpPr>
        <p:spPr>
          <a:xfrm flipH="1">
            <a:off x="339694" y="3638550"/>
            <a:ext cx="4025236" cy="2472146"/>
          </a:xfrm>
          <a:prstGeom prst="round1Rect">
            <a:avLst/>
          </a:prstGeom>
          <a:solidFill>
            <a:srgbClr val="0C0B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7434" y="1280727"/>
            <a:ext cx="9180160" cy="5043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8863" y="299102"/>
            <a:ext cx="853370" cy="8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17635" y="299103"/>
            <a:ext cx="1106680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874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Mobile Storyboard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9694" y="1357850"/>
            <a:ext cx="4025236" cy="476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390256" y="299103"/>
            <a:ext cx="1204959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>
            <a:stCxn id="11" idx="1"/>
            <a:endCxn id="11" idx="3"/>
          </p:cNvCxnSpPr>
          <p:nvPr/>
        </p:nvCxnSpPr>
        <p:spPr>
          <a:xfrm>
            <a:off x="2217634" y="709301"/>
            <a:ext cx="925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82662" y="299102"/>
            <a:ext cx="668989" cy="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243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0256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952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71978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351651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050" y="385763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5050" y="774134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0859" y="394022"/>
            <a:ext cx="5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4651" y="822742"/>
            <a:ext cx="73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4502" y="389576"/>
            <a:ext cx="60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Ver</a:t>
            </a:r>
            <a:r>
              <a:rPr lang="en-US" altLang="ko-KR" sz="1000" dirty="0" smtClean="0"/>
              <a:t> 1.1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57809" y="374712"/>
            <a:ext cx="104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03184" y="3810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유경희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285701" y="383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285701" y="7898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페이지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79563" y="374712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2023.10.13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002833" y="797857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/>
              <a:t>2</a:t>
            </a:r>
            <a:endParaRPr lang="ko-KR" altLang="en-US" sz="1000" dirty="0"/>
          </a:p>
        </p:txBody>
      </p:sp>
      <p:cxnSp>
        <p:nvCxnSpPr>
          <p:cNvPr id="177" name="직선 연결선 176"/>
          <p:cNvCxnSpPr/>
          <p:nvPr/>
        </p:nvCxnSpPr>
        <p:spPr>
          <a:xfrm>
            <a:off x="914886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000223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492239" y="1273321"/>
            <a:ext cx="1976217" cy="5051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46311" y="41236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독도페이지</a:t>
            </a:r>
            <a:endParaRPr lang="ko-KR" altLang="en-US" sz="10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595098" y="802847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전시관 소개 클릭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인사말</a:t>
            </a:r>
            <a:endParaRPr lang="ko-KR" altLang="en-US" sz="1000" dirty="0"/>
          </a:p>
        </p:txBody>
      </p:sp>
      <p:grpSp>
        <p:nvGrpSpPr>
          <p:cNvPr id="328" name="그룹 327"/>
          <p:cNvGrpSpPr/>
          <p:nvPr/>
        </p:nvGrpSpPr>
        <p:grpSpPr>
          <a:xfrm>
            <a:off x="255667" y="1401901"/>
            <a:ext cx="2786674" cy="276999"/>
            <a:chOff x="286942" y="1369047"/>
            <a:chExt cx="2786674" cy="276999"/>
          </a:xfrm>
        </p:grpSpPr>
        <p:sp>
          <p:nvSpPr>
            <p:cNvPr id="329" name="TextBox 328"/>
            <p:cNvSpPr txBox="1"/>
            <p:nvPr/>
          </p:nvSpPr>
          <p:spPr>
            <a:xfrm>
              <a:off x="286942" y="1369047"/>
              <a:ext cx="2547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세종특별자치시교육청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독도전시관</a:t>
              </a:r>
              <a:endParaRPr lang="ko-KR" altLang="en-US" sz="1200" dirty="0"/>
            </a:p>
          </p:txBody>
        </p:sp>
        <p:cxnSp>
          <p:nvCxnSpPr>
            <p:cNvPr id="330" name="직선 연결선 329"/>
            <p:cNvCxnSpPr/>
            <p:nvPr/>
          </p:nvCxnSpPr>
          <p:spPr>
            <a:xfrm flipV="1">
              <a:off x="2770975" y="1438607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2770975" y="1503120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 flipV="1">
              <a:off x="2770975" y="1570204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4" name="직선 연결선 333"/>
          <p:cNvCxnSpPr/>
          <p:nvPr/>
        </p:nvCxnSpPr>
        <p:spPr>
          <a:xfrm>
            <a:off x="1898128" y="1435546"/>
            <a:ext cx="0" cy="233829"/>
          </a:xfrm>
          <a:prstGeom prst="line">
            <a:avLst/>
          </a:prstGeom>
          <a:ln>
            <a:solidFill>
              <a:srgbClr val="1C1D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486967" y="1280727"/>
            <a:ext cx="1975140" cy="7480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873529" y="144507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Description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5524" y="1703021"/>
            <a:ext cx="3724526" cy="2083956"/>
          </a:xfrm>
          <a:prstGeom prst="roundRect">
            <a:avLst/>
          </a:prstGeom>
          <a:solidFill>
            <a:srgbClr val="0984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571753" y="2884115"/>
            <a:ext cx="35557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4606" y="1783534"/>
            <a:ext cx="201529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err="1" smtClean="0">
                <a:solidFill>
                  <a:schemeClr val="bg1"/>
                </a:solidFill>
              </a:rPr>
              <a:t>체험존</a:t>
            </a:r>
            <a:r>
              <a:rPr lang="ko-KR" altLang="en-US" sz="1300" b="1" dirty="0" smtClean="0">
                <a:solidFill>
                  <a:schemeClr val="bg1"/>
                </a:solidFill>
              </a:rPr>
              <a:t> 안내</a:t>
            </a:r>
            <a:endParaRPr lang="en-US" altLang="ko-KR" sz="1300" b="1" dirty="0" smtClean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독도체험관은 대한민국 동쪽 끝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우리의 섬 독도를 만나는 체험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공간입니다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19159" y="2879035"/>
            <a:ext cx="2287806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bg1"/>
                </a:solidFill>
              </a:rPr>
              <a:t>영상관 안내</a:t>
            </a:r>
            <a:endParaRPr lang="en-US" altLang="ko-KR" sz="1300" b="1" dirty="0" smtClean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가상현실</a:t>
            </a:r>
            <a:r>
              <a:rPr lang="en-US" altLang="ko-KR" sz="1000" dirty="0" smtClean="0">
                <a:solidFill>
                  <a:schemeClr val="bg1"/>
                </a:solidFill>
              </a:rPr>
              <a:t>(VR)</a:t>
            </a:r>
            <a:r>
              <a:rPr lang="ko-KR" altLang="en-US" sz="1000" dirty="0" smtClean="0">
                <a:solidFill>
                  <a:schemeClr val="bg1"/>
                </a:solidFill>
              </a:rPr>
              <a:t>과 같은 최신 기법을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활용하여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실감형</a:t>
            </a:r>
            <a:r>
              <a:rPr lang="ko-KR" altLang="en-US" sz="1000" dirty="0" smtClean="0">
                <a:solidFill>
                  <a:schemeClr val="bg1"/>
                </a:solidFill>
              </a:rPr>
              <a:t> 콘텐츠 등을 적절한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독도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영상관입니다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6512591" y="1357849"/>
            <a:ext cx="2773110" cy="476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8677" y="4922423"/>
            <a:ext cx="2956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</a:rPr>
              <a:t>이용약관 개인정보취급방침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이메일주소</a:t>
            </a:r>
            <a:r>
              <a:rPr lang="ko-KR" altLang="en-US" sz="800" dirty="0" smtClean="0">
                <a:solidFill>
                  <a:schemeClr val="bg1"/>
                </a:solidFill>
              </a:rPr>
              <a:t> 무단수집거부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 smtClean="0">
                <a:solidFill>
                  <a:schemeClr val="bg1"/>
                </a:solidFill>
              </a:rPr>
              <a:t>주소</a:t>
            </a:r>
            <a:r>
              <a:rPr lang="en-US" altLang="ko-KR" sz="800" dirty="0" smtClean="0">
                <a:solidFill>
                  <a:schemeClr val="bg1"/>
                </a:solidFill>
              </a:rPr>
              <a:t>,(30126) </a:t>
            </a:r>
            <a:r>
              <a:rPr lang="ko-KR" altLang="en-US" sz="800" dirty="0" smtClean="0">
                <a:solidFill>
                  <a:schemeClr val="bg1"/>
                </a:solidFill>
              </a:rPr>
              <a:t>세종특별자치시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새롬서로</a:t>
            </a:r>
            <a:r>
              <a:rPr lang="ko-KR" altLang="en-US" sz="800" dirty="0" smtClean="0">
                <a:solidFill>
                  <a:schemeClr val="bg1"/>
                </a:solidFill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</a:rPr>
              <a:t>68 </a:t>
            </a:r>
            <a:r>
              <a:rPr lang="ko-KR" altLang="en-US" sz="800" dirty="0" smtClean="0">
                <a:solidFill>
                  <a:schemeClr val="bg1"/>
                </a:solidFill>
              </a:rPr>
              <a:t>새롬고등학교 </a:t>
            </a:r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r>
              <a:rPr lang="ko-KR" altLang="en-US" sz="800" dirty="0" smtClean="0">
                <a:solidFill>
                  <a:schemeClr val="bg1"/>
                </a:solidFill>
              </a:rPr>
              <a:t>층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ko-KR" altLang="en-US" sz="800" dirty="0" err="1" smtClean="0">
                <a:solidFill>
                  <a:schemeClr val="bg1"/>
                </a:solidFill>
              </a:rPr>
              <a:t>독도전시관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ko-KR" altLang="en-US" sz="8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800" dirty="0" smtClean="0">
                <a:solidFill>
                  <a:schemeClr val="bg1"/>
                </a:solidFill>
              </a:rPr>
              <a:t>. 044-999-6393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813082" y="3913195"/>
            <a:ext cx="3069409" cy="829983"/>
            <a:chOff x="420879" y="2867025"/>
            <a:chExt cx="2638516" cy="2257425"/>
          </a:xfrm>
          <a:solidFill>
            <a:schemeClr val="bg1"/>
          </a:solidFill>
        </p:grpSpPr>
        <p:sp>
          <p:nvSpPr>
            <p:cNvPr id="111" name="직사각형 110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12" name="직선 연결선 111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/>
            <p:cNvSpPr/>
            <p:nvPr/>
          </p:nvSpPr>
          <p:spPr>
            <a:xfrm>
              <a:off x="1268254" y="3660801"/>
              <a:ext cx="1033294" cy="69525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/>
                <a:t>IMAGE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628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434" y="1280727"/>
            <a:ext cx="9180160" cy="5043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8863" y="299102"/>
            <a:ext cx="853370" cy="8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17635" y="299103"/>
            <a:ext cx="1106680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874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Mobile Storyboard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9694" y="1357850"/>
            <a:ext cx="2773110" cy="47685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570004" y="1357849"/>
            <a:ext cx="2773110" cy="476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390256" y="299103"/>
            <a:ext cx="1204959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>
            <a:stCxn id="11" idx="1"/>
            <a:endCxn id="11" idx="3"/>
          </p:cNvCxnSpPr>
          <p:nvPr/>
        </p:nvCxnSpPr>
        <p:spPr>
          <a:xfrm>
            <a:off x="2217634" y="709301"/>
            <a:ext cx="925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82662" y="299102"/>
            <a:ext cx="668989" cy="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243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0256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952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71978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351651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050" y="385763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5050" y="774134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0859" y="394022"/>
            <a:ext cx="5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4651" y="822742"/>
            <a:ext cx="73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4502" y="389576"/>
            <a:ext cx="60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Ver</a:t>
            </a:r>
            <a:r>
              <a:rPr lang="en-US" altLang="ko-KR" sz="1000" dirty="0" smtClean="0"/>
              <a:t> 1.1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57809" y="374712"/>
            <a:ext cx="104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03184" y="3810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유경희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285701" y="383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285701" y="7898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페이지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79563" y="374712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2023.10.13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002833" y="797857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/>
              <a:t>3</a:t>
            </a:r>
            <a:endParaRPr lang="ko-KR" altLang="en-US" sz="1000" dirty="0"/>
          </a:p>
        </p:txBody>
      </p:sp>
      <p:cxnSp>
        <p:nvCxnSpPr>
          <p:cNvPr id="177" name="직선 연결선 176"/>
          <p:cNvCxnSpPr/>
          <p:nvPr/>
        </p:nvCxnSpPr>
        <p:spPr>
          <a:xfrm>
            <a:off x="914886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000223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492239" y="1273321"/>
            <a:ext cx="1976217" cy="5051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46311" y="41236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독도페이지</a:t>
            </a:r>
            <a:endParaRPr lang="ko-KR" altLang="en-US" sz="10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595098" y="802847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전시관 소개 클릭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인사말</a:t>
            </a:r>
            <a:endParaRPr lang="ko-KR" altLang="en-US" sz="1000" dirty="0"/>
          </a:p>
        </p:txBody>
      </p:sp>
      <p:sp>
        <p:nvSpPr>
          <p:cNvPr id="347" name="직사각형 346"/>
          <p:cNvSpPr/>
          <p:nvPr/>
        </p:nvSpPr>
        <p:spPr>
          <a:xfrm>
            <a:off x="9486967" y="1280727"/>
            <a:ext cx="1975140" cy="7480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TextBox 347"/>
          <p:cNvSpPr txBox="1"/>
          <p:nvPr/>
        </p:nvSpPr>
        <p:spPr>
          <a:xfrm>
            <a:off x="9873529" y="1445071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Desciption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55667" y="1401901"/>
            <a:ext cx="2547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세종특별자치시교육청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7" name="한쪽 모서리가 둥근 사각형 6"/>
          <p:cNvSpPr/>
          <p:nvPr/>
        </p:nvSpPr>
        <p:spPr>
          <a:xfrm rot="5400000">
            <a:off x="3602810" y="1344759"/>
            <a:ext cx="2718853" cy="2761753"/>
          </a:xfrm>
          <a:prstGeom prst="round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4805519" y="1401902"/>
            <a:ext cx="0" cy="22783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3524106" y="1300974"/>
            <a:ext cx="2713877" cy="369332"/>
            <a:chOff x="3524106" y="1300974"/>
            <a:chExt cx="2713877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3524106" y="1401901"/>
              <a:ext cx="21005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세종특별자치교육청</a:t>
              </a:r>
              <a:endParaRPr lang="ko-KR" alt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05520" y="1300974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독도전시관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5944101" y="1434778"/>
              <a:ext cx="293882" cy="210175"/>
              <a:chOff x="5787969" y="1437947"/>
              <a:chExt cx="392903" cy="219075"/>
            </a:xfrm>
          </p:grpSpPr>
          <p:cxnSp>
            <p:nvCxnSpPr>
              <p:cNvPr id="32" name="직선 연결선 31"/>
              <p:cNvCxnSpPr/>
              <p:nvPr/>
            </p:nvCxnSpPr>
            <p:spPr>
              <a:xfrm>
                <a:off x="5787969" y="1437947"/>
                <a:ext cx="3929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5787969" y="1542722"/>
                <a:ext cx="3929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5787969" y="1657022"/>
                <a:ext cx="3929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그룹 116"/>
          <p:cNvGrpSpPr/>
          <p:nvPr/>
        </p:nvGrpSpPr>
        <p:grpSpPr>
          <a:xfrm>
            <a:off x="3785093" y="1776999"/>
            <a:ext cx="2276629" cy="1548804"/>
            <a:chOff x="420879" y="2867025"/>
            <a:chExt cx="2638516" cy="2257425"/>
          </a:xfrm>
        </p:grpSpPr>
        <p:sp>
          <p:nvSpPr>
            <p:cNvPr id="118" name="직사각형 117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1246664" y="3785262"/>
              <a:ext cx="1016595" cy="538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sp>
        <p:nvSpPr>
          <p:cNvPr id="55" name="대각선 방향의 모서리가 둥근 사각형 54"/>
          <p:cNvSpPr/>
          <p:nvPr/>
        </p:nvSpPr>
        <p:spPr>
          <a:xfrm>
            <a:off x="3575682" y="3572249"/>
            <a:ext cx="2767431" cy="512813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912619" y="37055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인사말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477779" y="371573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전시관 연혁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348531" y="371573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오시는 길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 flipH="1" flipV="1">
            <a:off x="4136050" y="3595654"/>
            <a:ext cx="89658" cy="1098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6557599" y="1357849"/>
            <a:ext cx="2773110" cy="476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8" name="한쪽 모서리가 둥근 사각형 57"/>
          <p:cNvSpPr/>
          <p:nvPr/>
        </p:nvSpPr>
        <p:spPr>
          <a:xfrm rot="10800000" flipH="1">
            <a:off x="6554338" y="1366209"/>
            <a:ext cx="2776371" cy="1845077"/>
          </a:xfrm>
          <a:prstGeom prst="round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/>
        </p:nvGrpSpPr>
        <p:grpSpPr>
          <a:xfrm>
            <a:off x="6774246" y="1490837"/>
            <a:ext cx="2276629" cy="1548804"/>
            <a:chOff x="420879" y="2867025"/>
            <a:chExt cx="2638516" cy="2257425"/>
          </a:xfrm>
        </p:grpSpPr>
        <p:sp>
          <p:nvSpPr>
            <p:cNvPr id="131" name="직사각형 130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32" name="직선 연결선 131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직사각형 133"/>
            <p:cNvSpPr/>
            <p:nvPr/>
          </p:nvSpPr>
          <p:spPr>
            <a:xfrm>
              <a:off x="1259502" y="3785262"/>
              <a:ext cx="990917" cy="391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IMAGE</a:t>
              </a:r>
              <a:endParaRPr lang="ko-KR" altLang="en-US" b="1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520349" y="3615667"/>
            <a:ext cx="2725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안녕하십니까</a:t>
            </a:r>
            <a:r>
              <a:rPr lang="en-US" altLang="ko-KR" sz="1200" b="1" dirty="0" smtClean="0"/>
              <a:t>? </a:t>
            </a:r>
            <a:r>
              <a:rPr lang="ko-KR" altLang="en-US" sz="1200" b="1" dirty="0" smtClean="0"/>
              <a:t>독도와 </a:t>
            </a:r>
            <a:r>
              <a:rPr lang="ko-KR" altLang="en-US" sz="1200" b="1" dirty="0" smtClean="0">
                <a:solidFill>
                  <a:srgbClr val="09847F"/>
                </a:solidFill>
              </a:rPr>
              <a:t>독도전시관</a:t>
            </a:r>
            <a:r>
              <a:rPr lang="ko-KR" altLang="en-US" sz="1200" b="1" dirty="0" smtClean="0"/>
              <a:t>을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사랑해주셔서 진심으로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감사드립니다</a:t>
            </a:r>
            <a:endParaRPr lang="ko-KR" altLang="en-US" sz="1200" b="1" dirty="0"/>
          </a:p>
        </p:txBody>
      </p:sp>
      <p:sp>
        <p:nvSpPr>
          <p:cNvPr id="60" name="직사각형 59"/>
          <p:cNvSpPr/>
          <p:nvPr/>
        </p:nvSpPr>
        <p:spPr>
          <a:xfrm>
            <a:off x="6683829" y="4463143"/>
            <a:ext cx="246503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6683829" y="4776771"/>
            <a:ext cx="246503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6683829" y="5059109"/>
            <a:ext cx="246503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6683829" y="5409423"/>
            <a:ext cx="246503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48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236</Words>
  <Application>Microsoft Office PowerPoint</Application>
  <PresentationFormat>와이드스크린</PresentationFormat>
  <Paragraphs>128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Arial Rounded MT Bold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27</dc:creator>
  <cp:lastModifiedBy>27</cp:lastModifiedBy>
  <cp:revision>19</cp:revision>
  <dcterms:created xsi:type="dcterms:W3CDTF">2023-10-13T00:40:42Z</dcterms:created>
  <dcterms:modified xsi:type="dcterms:W3CDTF">2023-10-17T01:41:07Z</dcterms:modified>
</cp:coreProperties>
</file>