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68" r:id="rId8"/>
    <p:sldId id="266" r:id="rId9"/>
    <p:sldId id="259" r:id="rId10"/>
    <p:sldId id="267" r:id="rId11"/>
    <p:sldId id="272" r:id="rId12"/>
    <p:sldId id="273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7" initials="2" lastIdx="1" clrIdx="0">
    <p:extLst>
      <p:ext uri="{19B8F6BF-5375-455C-9EA6-DF929625EA0E}">
        <p15:presenceInfo xmlns:p15="http://schemas.microsoft.com/office/powerpoint/2012/main" userId="73daf2ee1bd24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47F"/>
    <a:srgbClr val="60AFAC"/>
    <a:srgbClr val="FFFFFF"/>
    <a:srgbClr val="92D050"/>
    <a:srgbClr val="B4613D"/>
    <a:srgbClr val="5B9BD5"/>
    <a:srgbClr val="C55A11"/>
    <a:srgbClr val="E39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48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3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0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0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CD88-D32D-450D-8757-4E2DE535929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7055-A139-42C5-A2DF-45199BEB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1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0273" y="282012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세종특별자치시교육청</a:t>
            </a:r>
            <a:r>
              <a:rPr lang="ko-KR" altLang="en-US" dirty="0" smtClean="0"/>
              <a:t> 독도 전시관</a:t>
            </a:r>
            <a:r>
              <a:rPr lang="en-US" altLang="ko-KR" dirty="0" smtClean="0"/>
              <a:t>_</a:t>
            </a:r>
            <a:r>
              <a:rPr lang="ko-KR" altLang="en-US" dirty="0" smtClean="0"/>
              <a:t>유경희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2734" y="711967"/>
            <a:ext cx="1956987" cy="12706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앱 사이트 기본정보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메인 슬라이더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판업관리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4102" y="711967"/>
            <a:ext cx="1956987" cy="12706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기술진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특허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65291" y="711967"/>
            <a:ext cx="1956987" cy="127065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독도 전시관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오시는 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02734" y="2211497"/>
            <a:ext cx="1956987" cy="3674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사이트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04102" y="2211497"/>
            <a:ext cx="1956987" cy="3674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5291" y="2211497"/>
            <a:ext cx="1956987" cy="3674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7650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6270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84890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56275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8361" y="5153113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318077" y="5160179"/>
            <a:ext cx="1469876" cy="1538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88406" y="2902228"/>
            <a:ext cx="1615156" cy="367469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5193" y="3481478"/>
            <a:ext cx="1469876" cy="111949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07121" y="3481390"/>
            <a:ext cx="1615155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관리자 모드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7650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96270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84890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56275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318361" y="515311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318077" y="5153114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4039" y="52137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432659" y="52137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관람정보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358356" y="52137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 안내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55837" y="521373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독도 자료실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617923" y="52137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531075" y="520674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독도 바로 알기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0318077" y="5468502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18077" y="5782411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318077" y="6096320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318077" y="6398643"/>
            <a:ext cx="1469876" cy="30684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647092" y="55361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관람안내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81759" y="58500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595196" y="614239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체험존</a:t>
            </a:r>
            <a:r>
              <a:rPr lang="ko-KR" altLang="en-US" sz="1000" dirty="0" smtClean="0"/>
              <a:t> 안내 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81759" y="6410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영상 안내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2555193" y="3476466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siemap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5193" y="385622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 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55193" y="4233508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45179" y="3476466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45179" y="3832883"/>
            <a:ext cx="146987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07123" y="4089310"/>
            <a:ext cx="1615155" cy="729714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207122" y="4086290"/>
            <a:ext cx="1615155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07121" y="4451555"/>
            <a:ext cx="1615156" cy="367469"/>
          </a:xfrm>
          <a:prstGeom prst="rect">
            <a:avLst/>
          </a:prstGeom>
          <a:solidFill>
            <a:srgbClr val="E398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로그아웃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385" y="5634549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인사말</a:t>
            </a:r>
            <a:endParaRPr lang="en-US" altLang="ko-KR" sz="1000" dirty="0" smtClean="0"/>
          </a:p>
          <a:p>
            <a:r>
              <a:rPr lang="ko-KR" altLang="en-US" sz="1000" dirty="0" smtClean="0"/>
              <a:t>전시관 연혁</a:t>
            </a:r>
            <a:endParaRPr lang="en-US" altLang="ko-KR" sz="1000" dirty="0" smtClean="0"/>
          </a:p>
          <a:p>
            <a:r>
              <a:rPr lang="ko-KR" altLang="en-US" sz="1000" dirty="0" smtClean="0"/>
              <a:t>오시는 길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405842" y="5644304"/>
            <a:ext cx="1043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관람 안내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단체예약</a:t>
            </a:r>
            <a:endParaRPr lang="en-US" altLang="ko-KR" sz="1000" dirty="0"/>
          </a:p>
          <a:p>
            <a:r>
              <a:rPr lang="ko-KR" altLang="en-US" sz="1000" dirty="0" smtClean="0"/>
              <a:t>예약 안내 취소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286008" y="5644304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독도의 소개</a:t>
            </a:r>
            <a:endParaRPr lang="en-US" altLang="ko-KR" sz="1000" dirty="0" smtClean="0"/>
          </a:p>
          <a:p>
            <a:r>
              <a:rPr lang="ko-KR" altLang="en-US" sz="1000" dirty="0" smtClean="0"/>
              <a:t>독도의 역사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체험존</a:t>
            </a:r>
            <a:endParaRPr lang="en-US" altLang="ko-KR" sz="1000" dirty="0" smtClean="0"/>
          </a:p>
          <a:p>
            <a:r>
              <a:rPr lang="ko-KR" altLang="en-US" sz="1000" dirty="0" smtClean="0"/>
              <a:t>영상관</a:t>
            </a:r>
            <a:endParaRPr lang="en-US" altLang="ko-KR" sz="1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6320113" y="5644304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독도현황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독도사진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교육자료실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429457" y="56443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en-US" altLang="ko-KR" sz="1000" dirty="0" smtClean="0"/>
          </a:p>
          <a:p>
            <a:r>
              <a:rPr lang="ko-KR" altLang="en-US" sz="1000" dirty="0" smtClean="0"/>
              <a:t>포토앨범</a:t>
            </a:r>
            <a:endParaRPr lang="ko-KR" altLang="en-US" sz="1000" dirty="0"/>
          </a:p>
        </p:txBody>
      </p:sp>
      <p:cxnSp>
        <p:nvCxnSpPr>
          <p:cNvPr id="57" name="직선 연결선 56"/>
          <p:cNvCxnSpPr>
            <a:stCxn id="8" idx="2"/>
          </p:cNvCxnSpPr>
          <p:nvPr/>
        </p:nvCxnSpPr>
        <p:spPr>
          <a:xfrm flipH="1">
            <a:off x="4981227" y="2578966"/>
            <a:ext cx="1" cy="19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912150" y="2578966"/>
            <a:ext cx="1" cy="19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981227" y="2777383"/>
            <a:ext cx="4930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7509810" y="2578966"/>
            <a:ext cx="1" cy="198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2" idx="0"/>
          </p:cNvCxnSpPr>
          <p:nvPr/>
        </p:nvCxnSpPr>
        <p:spPr>
          <a:xfrm flipV="1">
            <a:off x="1042588" y="4982198"/>
            <a:ext cx="0" cy="17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2919235" y="4982198"/>
            <a:ext cx="0" cy="17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6879239" y="4982198"/>
            <a:ext cx="0" cy="170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8972959" y="4982198"/>
            <a:ext cx="0" cy="170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42588" y="4982198"/>
            <a:ext cx="7930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816615" y="4982198"/>
            <a:ext cx="0" cy="17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58356" y="3269697"/>
            <a:ext cx="0" cy="171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endCxn id="44" idx="3"/>
          </p:cNvCxnSpPr>
          <p:nvPr/>
        </p:nvCxnSpPr>
        <p:spPr>
          <a:xfrm flipH="1">
            <a:off x="4025069" y="4037525"/>
            <a:ext cx="328042" cy="2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353111" y="3832883"/>
            <a:ext cx="16920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6" idx="3"/>
            <a:endCxn id="20" idx="1"/>
          </p:cNvCxnSpPr>
          <p:nvPr/>
        </p:nvCxnSpPr>
        <p:spPr>
          <a:xfrm>
            <a:off x="7515055" y="3660201"/>
            <a:ext cx="1692066" cy="4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318361" y="3660200"/>
            <a:ext cx="0" cy="791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8318361" y="4451555"/>
            <a:ext cx="888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8" y="1435818"/>
            <a:ext cx="7224283" cy="259307"/>
            <a:chOff x="305667" y="1325794"/>
            <a:chExt cx="1182780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1484" y="1353349"/>
              <a:ext cx="5275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전시관 소개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관람정보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독도자료실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열린광장</a:t>
              </a:r>
              <a:endParaRPr lang="ko-KR" alt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06856" y="1387348"/>
              <a:ext cx="12266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17111" y="5117070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IMGE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55300" y="3833803"/>
            <a:ext cx="6070439" cy="2087931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>
            <a:xfrm>
              <a:off x="420879" y="2876551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447513" y="3476833"/>
              <a:ext cx="667369" cy="60744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한국의 아름다운 섬</a:t>
              </a:r>
              <a:endParaRPr lang="en-US" altLang="ko-KR" sz="1000" dirty="0" smtClean="0"/>
            </a:p>
            <a:p>
              <a:r>
                <a:rPr lang="ko-KR" altLang="en-US" dirty="0" smtClean="0"/>
                <a:t>독도</a:t>
              </a:r>
              <a:endParaRPr lang="en-US" altLang="ko-KR" dirty="0" smtClean="0"/>
            </a:p>
            <a:p>
              <a:r>
                <a:rPr lang="en-US" altLang="ko-KR" dirty="0" smtClean="0"/>
                <a:t>“</a:t>
              </a:r>
              <a:r>
                <a:rPr lang="ko-KR" altLang="en-US" dirty="0" smtClean="0"/>
                <a:t>경상북도 </a:t>
              </a:r>
              <a:r>
                <a:rPr lang="ko-KR" altLang="en-US" dirty="0" err="1" smtClean="0"/>
                <a:t>울릉읍</a:t>
              </a:r>
              <a:r>
                <a:rPr lang="ko-KR" altLang="en-US" dirty="0" smtClean="0"/>
                <a:t> 독도</a:t>
              </a:r>
              <a:endParaRPr lang="en-US" altLang="ko-KR" dirty="0" smtClean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5375" y="5147644"/>
            <a:ext cx="1925677" cy="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95375" y="5386296"/>
            <a:ext cx="1925677" cy="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95375" y="5614726"/>
            <a:ext cx="1925677" cy="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763977" y="2254945"/>
            <a:ext cx="6170224" cy="1190961"/>
            <a:chOff x="709761" y="2880368"/>
            <a:chExt cx="9842519" cy="16962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709761" y="2880368"/>
              <a:ext cx="9842519" cy="169629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dirty="0" err="1" smtClean="0"/>
                <a:t>체험존</a:t>
              </a:r>
              <a:r>
                <a:rPr lang="ko-KR" altLang="en-US" sz="1300" dirty="0" smtClean="0"/>
                <a:t> 안내</a:t>
              </a:r>
              <a:endParaRPr lang="en-US" altLang="ko-KR" sz="13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독도체험관은 대한민국 동쪽 끝</a:t>
              </a:r>
              <a:r>
                <a:rPr lang="en-US" altLang="ko-KR" sz="1000" dirty="0" smtClean="0"/>
                <a:t>,</a:t>
              </a:r>
            </a:p>
            <a:p>
              <a:r>
                <a:rPr lang="ko-KR" altLang="en-US" sz="1000" dirty="0" smtClean="0"/>
                <a:t>우리의 섬 독도를 만나는 체험 공간입니다</a:t>
              </a:r>
              <a:endParaRPr lang="en-US" altLang="ko-KR" sz="1000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9235" y="3065912"/>
              <a:ext cx="4621105" cy="124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solidFill>
                    <a:schemeClr val="bg1"/>
                  </a:solidFill>
                </a:rPr>
                <a:t>영상관 안내</a:t>
              </a:r>
              <a:endParaRPr lang="en-US" altLang="ko-KR" sz="1300" dirty="0" smtClean="0">
                <a:solidFill>
                  <a:schemeClr val="bg1"/>
                </a:solidFill>
              </a:endParaRPr>
            </a:p>
            <a:p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가상현실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(VR)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과 같은 최신 기법을 활용하여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ko-KR" altLang="en-US" sz="1000" dirty="0" err="1" smtClean="0">
                  <a:solidFill>
                    <a:schemeClr val="bg1"/>
                  </a:solidFill>
                </a:rPr>
                <a:t>실감형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콘텐츠 등을 적용한 독도 </a:t>
              </a:r>
              <a:r>
                <a:rPr lang="ko-KR" altLang="en-US" sz="1000" dirty="0" err="1" smtClean="0">
                  <a:solidFill>
                    <a:schemeClr val="bg1"/>
                  </a:solidFill>
                </a:rPr>
                <a:t>영상관입니다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830427" y="5071307"/>
            <a:ext cx="681189" cy="774090"/>
            <a:chOff x="9145084" y="4980315"/>
            <a:chExt cx="799948" cy="975666"/>
          </a:xfrm>
        </p:grpSpPr>
        <p:sp>
          <p:nvSpPr>
            <p:cNvPr id="52" name="타원 51"/>
            <p:cNvSpPr/>
            <p:nvPr/>
          </p:nvSpPr>
          <p:spPr>
            <a:xfrm>
              <a:off x="9145084" y="4980315"/>
              <a:ext cx="799948" cy="975666"/>
            </a:xfrm>
            <a:prstGeom prst="ellipse">
              <a:avLst/>
            </a:prstGeom>
            <a:solidFill>
              <a:srgbClr val="B4613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4464" y="5096919"/>
              <a:ext cx="381187" cy="314312"/>
            </a:xfrm>
            <a:prstGeom prst="rect">
              <a:avLst/>
            </a:prstGeom>
          </p:spPr>
        </p:pic>
      </p:grp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077148" y="2961091"/>
            <a:ext cx="3008073" cy="3263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15436" y="1723363"/>
            <a:ext cx="2739015" cy="14014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92592" y="5102113"/>
            <a:ext cx="227521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이용약관</a:t>
            </a:r>
            <a:r>
              <a:rPr lang="en-US" altLang="ko-KR" sz="700" dirty="0" smtClean="0">
                <a:solidFill>
                  <a:schemeClr val="bg1"/>
                </a:solidFill>
              </a:rPr>
              <a:t>* </a:t>
            </a:r>
            <a:r>
              <a:rPr lang="ko-KR" altLang="en-US" sz="700" dirty="0" smtClean="0">
                <a:solidFill>
                  <a:schemeClr val="bg1"/>
                </a:solidFill>
              </a:rPr>
              <a:t>개인정보취급방침 </a:t>
            </a:r>
            <a:r>
              <a:rPr lang="en-US" altLang="ko-KR" sz="700" dirty="0" smtClean="0">
                <a:solidFill>
                  <a:schemeClr val="bg1"/>
                </a:solidFill>
              </a:rPr>
              <a:t>* </a:t>
            </a:r>
            <a:r>
              <a:rPr lang="ko-KR" altLang="en-US" sz="700" dirty="0" smtClean="0">
                <a:solidFill>
                  <a:schemeClr val="bg1"/>
                </a:solidFill>
              </a:rPr>
              <a:t>이메일주소무단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수집거부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주소</a:t>
            </a:r>
            <a:r>
              <a:rPr lang="en-US" altLang="ko-KR" sz="700" dirty="0" smtClean="0">
                <a:solidFill>
                  <a:schemeClr val="bg1"/>
                </a:solidFill>
              </a:rPr>
              <a:t>,(30126)</a:t>
            </a:r>
            <a:r>
              <a:rPr lang="ko-KR" altLang="en-US" sz="700" dirty="0" smtClean="0">
                <a:solidFill>
                  <a:schemeClr val="bg1"/>
                </a:solidFill>
              </a:rPr>
              <a:t>세종특별자치시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새롬서로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en-US" altLang="ko-KR" sz="700" dirty="0" smtClean="0">
                <a:solidFill>
                  <a:schemeClr val="bg1"/>
                </a:solidFill>
              </a:rPr>
              <a:t>68 </a:t>
            </a:r>
            <a:r>
              <a:rPr lang="ko-KR" altLang="en-US" sz="700" dirty="0" smtClean="0">
                <a:solidFill>
                  <a:schemeClr val="bg1"/>
                </a:solidFill>
              </a:rPr>
              <a:t>새롬고층학교 </a:t>
            </a:r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r>
              <a:rPr lang="ko-KR" altLang="en-US" sz="700" dirty="0" smtClean="0">
                <a:solidFill>
                  <a:schemeClr val="bg1"/>
                </a:solidFill>
              </a:rPr>
              <a:t>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독도 전시관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700" dirty="0" smtClean="0">
                <a:solidFill>
                  <a:schemeClr val="bg1"/>
                </a:solidFill>
              </a:rPr>
              <a:t>.044-999-6393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369810" y="1674366"/>
            <a:ext cx="18650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체험존</a:t>
            </a:r>
            <a:r>
              <a:rPr lang="ko-KR" altLang="en-US" sz="1000" dirty="0">
                <a:solidFill>
                  <a:schemeClr val="bg1"/>
                </a:solidFill>
              </a:rPr>
              <a:t> 안내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우리의 섬 독도를 만나는 체험 </a:t>
            </a:r>
            <a:r>
              <a:rPr lang="ko-KR" altLang="en-US" sz="1000" dirty="0" smtClean="0">
                <a:solidFill>
                  <a:schemeClr val="bg1"/>
                </a:solidFill>
              </a:rPr>
              <a:t>공간입니다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15436" y="2445874"/>
            <a:ext cx="5144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영상관 </a:t>
            </a:r>
            <a:r>
              <a:rPr lang="ko-KR" altLang="en-US" sz="1000" dirty="0">
                <a:solidFill>
                  <a:schemeClr val="bg1"/>
                </a:solidFill>
              </a:rPr>
              <a:t>안내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가상현실</a:t>
            </a:r>
            <a:r>
              <a:rPr lang="en-US" altLang="ko-KR" sz="1000" dirty="0">
                <a:solidFill>
                  <a:schemeClr val="bg1"/>
                </a:solidFill>
              </a:rPr>
              <a:t>(VR)</a:t>
            </a:r>
            <a:r>
              <a:rPr lang="ko-KR" altLang="en-US" sz="1000" dirty="0">
                <a:solidFill>
                  <a:schemeClr val="bg1"/>
                </a:solidFill>
              </a:rPr>
              <a:t>과 같은 최신 기법을 활용하여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실감형</a:t>
            </a:r>
            <a:r>
              <a:rPr lang="ko-KR" altLang="en-US" sz="1000" dirty="0">
                <a:solidFill>
                  <a:schemeClr val="bg1"/>
                </a:solidFill>
              </a:rPr>
              <a:t> 콘텐츠 등을 적용한 독도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영상관입니다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8444480" y="3575714"/>
            <a:ext cx="2447579" cy="1250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8285610" y="3495355"/>
            <a:ext cx="2654401" cy="136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8444482" y="3575714"/>
            <a:ext cx="2447577" cy="12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242342" y="4040084"/>
            <a:ext cx="9010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8445876" y="1400955"/>
            <a:ext cx="2292573" cy="246221"/>
            <a:chOff x="8215436" y="1399452"/>
            <a:chExt cx="2292573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298652" y="1559658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298652" y="1469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298652" y="151093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024896" y="1345962"/>
            <a:ext cx="3258670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>
            <a:off x="8341474" y="4554020"/>
            <a:ext cx="3003767" cy="1607462"/>
            <a:chOff x="506537" y="2867025"/>
            <a:chExt cx="2552859" cy="225742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8" name="직선 연결선 117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231382" y="1478540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320964" y="1345962"/>
            <a:ext cx="302427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247434" y="1892808"/>
            <a:ext cx="7983948" cy="5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flipV="1">
            <a:off x="2842260" y="41010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279799" y="1861159"/>
            <a:ext cx="3003767" cy="3079141"/>
            <a:chOff x="506537" y="2867025"/>
            <a:chExt cx="2552859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7391" y="3460936"/>
            <a:ext cx="289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우리민족의 정신이자 자존심인 독도에 대한 명확한 역사관과 </a:t>
            </a:r>
            <a:r>
              <a:rPr lang="ko-KR" altLang="en-US" sz="1000" dirty="0" err="1" smtClean="0"/>
              <a:t>영토관을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갖게되기를</a:t>
            </a:r>
            <a:r>
              <a:rPr lang="ko-KR" altLang="en-US" sz="1000" dirty="0" smtClean="0"/>
              <a:t> 희망합니다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33286" y="1345962"/>
            <a:ext cx="789809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259290" y="4481546"/>
            <a:ext cx="320916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8503184" y="4682838"/>
            <a:ext cx="2923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01790" y="4557977"/>
            <a:ext cx="126310" cy="124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231382" y="1478540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024896" y="1345962"/>
            <a:ext cx="3258670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609991" y="3785262"/>
              <a:ext cx="289942" cy="318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IMGE</a:t>
              </a:r>
              <a:endParaRPr lang="ko-KR" altLang="en-US" b="1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247434" y="1935480"/>
            <a:ext cx="7777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 flipV="1">
            <a:off x="2842260" y="41010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8369810" y="1889199"/>
            <a:ext cx="2842211" cy="1278370"/>
            <a:chOff x="420879" y="2867025"/>
            <a:chExt cx="2638516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8351651" y="4772053"/>
            <a:ext cx="2842211" cy="1278370"/>
            <a:chOff x="420879" y="2867025"/>
            <a:chExt cx="2638516" cy="2257425"/>
          </a:xfrm>
        </p:grpSpPr>
        <p:sp>
          <p:nvSpPr>
            <p:cNvPr id="113" name="직사각형 112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87582" y="3292379"/>
            <a:ext cx="5884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안녕하십니까</a:t>
            </a:r>
            <a:r>
              <a:rPr lang="en-US" altLang="ko-KR" sz="1300" dirty="0" smtClean="0"/>
              <a:t>? </a:t>
            </a:r>
            <a:r>
              <a:rPr lang="ko-KR" altLang="en-US" sz="1300" dirty="0" smtClean="0"/>
              <a:t>독도와 </a:t>
            </a:r>
            <a:endParaRPr lang="en-US" altLang="ko-KR" sz="1300" dirty="0" smtClean="0"/>
          </a:p>
          <a:p>
            <a:r>
              <a:rPr lang="ko-KR" altLang="en-US" sz="1300" dirty="0" smtClean="0"/>
              <a:t>독도전시관을 사랑해 주셔서 진심으로</a:t>
            </a:r>
            <a:endParaRPr lang="en-US" altLang="ko-KR" sz="1300" dirty="0" smtClean="0"/>
          </a:p>
          <a:p>
            <a:r>
              <a:rPr lang="ko-KR" altLang="en-US" sz="1300" dirty="0" smtClean="0"/>
              <a:t>감사드립니다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8416948" y="4473079"/>
            <a:ext cx="19935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8416948" y="4279001"/>
            <a:ext cx="19935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 flipV="1">
            <a:off x="8416948" y="4088627"/>
            <a:ext cx="19935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231382" y="1478540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127010" y="1478540"/>
            <a:ext cx="3156556" cy="4846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084578" y="3785262"/>
              <a:ext cx="1340770" cy="55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대한민국 독도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세종에서 만나다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247434" y="1935480"/>
            <a:ext cx="7777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flipV="1">
            <a:off x="2842260" y="41010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8127010" y="2092482"/>
            <a:ext cx="3156555" cy="1908259"/>
            <a:chOff x="420879" y="2867025"/>
            <a:chExt cx="2638516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188328" y="4136763"/>
            <a:ext cx="3095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우리민족의 정신이자 자존심인 </a:t>
            </a:r>
            <a:endParaRPr lang="en-US" altLang="ko-KR" sz="1300" dirty="0" smtClean="0"/>
          </a:p>
          <a:p>
            <a:r>
              <a:rPr lang="ko-KR" altLang="en-US" sz="1300" dirty="0" smtClean="0"/>
              <a:t>독도에 </a:t>
            </a:r>
            <a:r>
              <a:rPr lang="ko-KR" altLang="en-US" sz="1300" dirty="0"/>
              <a:t>대한 명확한 역사관과 </a:t>
            </a:r>
            <a:endParaRPr lang="en-US" altLang="ko-KR" sz="1300" dirty="0" smtClean="0"/>
          </a:p>
          <a:p>
            <a:r>
              <a:rPr lang="ko-KR" altLang="en-US" sz="1300" dirty="0" err="1" smtClean="0"/>
              <a:t>영토관을</a:t>
            </a:r>
            <a:r>
              <a:rPr lang="ko-KR" altLang="en-US" sz="1300" dirty="0" smtClean="0"/>
              <a:t> </a:t>
            </a:r>
            <a:r>
              <a:rPr lang="ko-KR" altLang="en-US" sz="1300" dirty="0" err="1"/>
              <a:t>갖게되기를</a:t>
            </a:r>
            <a:r>
              <a:rPr lang="ko-KR" altLang="en-US" sz="1300" dirty="0"/>
              <a:t> 희망합니다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8262139" y="4906204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262139" y="5021713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8262139" y="5149736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8262139" y="5265245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262139" y="5391828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8262139" y="5523804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8262139" y="5638342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8262139" y="5752880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8262139" y="5867418"/>
            <a:ext cx="27468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231382" y="1478540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024896" y="1345962"/>
            <a:ext cx="3258670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247434" y="1935480"/>
            <a:ext cx="7777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flipV="1">
            <a:off x="2842260" y="41010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8351651" y="2092482"/>
            <a:ext cx="2842211" cy="4125879"/>
            <a:chOff x="420879" y="2867025"/>
            <a:chExt cx="2638516" cy="22574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08195" y="3888838"/>
              <a:ext cx="863884" cy="65218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470540" y="527147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이용약관</a:t>
            </a:r>
            <a:r>
              <a:rPr lang="en-US" altLang="ko-KR" sz="800" dirty="0">
                <a:solidFill>
                  <a:schemeClr val="bg1"/>
                </a:solidFill>
              </a:rPr>
              <a:t>* </a:t>
            </a:r>
            <a:r>
              <a:rPr lang="ko-KR" altLang="en-US" sz="800" dirty="0">
                <a:solidFill>
                  <a:schemeClr val="bg1"/>
                </a:solidFill>
              </a:rPr>
              <a:t>개인정보취급방침 </a:t>
            </a:r>
            <a:r>
              <a:rPr lang="en-US" altLang="ko-KR" sz="800" dirty="0">
                <a:solidFill>
                  <a:schemeClr val="bg1"/>
                </a:solidFill>
              </a:rPr>
              <a:t>* </a:t>
            </a:r>
            <a:r>
              <a:rPr lang="ko-KR" altLang="en-US" sz="800" dirty="0">
                <a:solidFill>
                  <a:schemeClr val="bg1"/>
                </a:solidFill>
              </a:rPr>
              <a:t>이메일주소무단 </a:t>
            </a:r>
            <a:r>
              <a:rPr lang="ko-KR" altLang="en-US" sz="800" dirty="0" err="1">
                <a:solidFill>
                  <a:schemeClr val="bg1"/>
                </a:solidFill>
              </a:rPr>
              <a:t>수집거부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,(30126)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새롬고층학교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독도 전시관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.044-999-6393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>
            <a:off x="8341474" y="5544714"/>
            <a:ext cx="3003767" cy="912463"/>
            <a:chOff x="506537" y="2867025"/>
            <a:chExt cx="2552859" cy="225742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8" name="직선 연결선 117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231382" y="1478540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320964" y="1345962"/>
            <a:ext cx="302427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247434" y="1892808"/>
            <a:ext cx="7983948" cy="5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305010" y="1859872"/>
            <a:ext cx="3041430" cy="3079141"/>
            <a:chOff x="506537" y="2867025"/>
            <a:chExt cx="2552859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7391" y="3460936"/>
            <a:ext cx="289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우리민족의 정신이자 자존심인 독도에 대한 명확한 역사관과 </a:t>
            </a:r>
            <a:r>
              <a:rPr lang="ko-KR" altLang="en-US" sz="1000" dirty="0" err="1" smtClean="0"/>
              <a:t>영토관을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갖게되기를</a:t>
            </a:r>
            <a:r>
              <a:rPr lang="ko-KR" altLang="en-US" sz="1000" dirty="0" smtClean="0"/>
              <a:t> 희망합니다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33286" y="1345962"/>
            <a:ext cx="789809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259289" y="4355346"/>
            <a:ext cx="320916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8503184" y="4682838"/>
            <a:ext cx="2923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00500" y="4084320"/>
            <a:ext cx="106680" cy="10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570394" y="4557976"/>
            <a:ext cx="126310" cy="124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502523" y="5117080"/>
            <a:ext cx="722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94810" y="5316820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전시관연혁</a:t>
            </a:r>
            <a:r>
              <a:rPr lang="ko-KR" altLang="en-US" sz="1000" dirty="0" smtClean="0"/>
              <a:t> 및 주요행사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93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231382" y="1478540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320964" y="1345962"/>
            <a:ext cx="302427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247434" y="1892808"/>
            <a:ext cx="7983948" cy="5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394068" y="1859872"/>
            <a:ext cx="2821443" cy="1496413"/>
            <a:chOff x="506537" y="2867025"/>
            <a:chExt cx="2552859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7391" y="3460936"/>
            <a:ext cx="289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우리민족의 정신이자 자존심인 독도에 대한 명확한 역사관과 </a:t>
            </a:r>
            <a:r>
              <a:rPr lang="ko-KR" altLang="en-US" sz="1000" dirty="0" err="1" smtClean="0"/>
              <a:t>영토관을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갖게되기를</a:t>
            </a:r>
            <a:r>
              <a:rPr lang="ko-KR" altLang="en-US" sz="1000" dirty="0" smtClean="0"/>
              <a:t> 희망합니다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33286" y="1345962"/>
            <a:ext cx="789809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0500" y="4084320"/>
            <a:ext cx="106680" cy="10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570394" y="4557976"/>
            <a:ext cx="126310" cy="124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33868" y="3623784"/>
            <a:ext cx="138632" cy="13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17" idx="0"/>
          </p:cNvCxnSpPr>
          <p:nvPr/>
        </p:nvCxnSpPr>
        <p:spPr>
          <a:xfrm>
            <a:off x="8503184" y="3623784"/>
            <a:ext cx="0" cy="270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42915" y="3217550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</a:p>
          <a:p>
            <a:r>
              <a:rPr lang="en-US" altLang="ko-KR" b="1" dirty="0" smtClean="0"/>
              <a:t>2017</a:t>
            </a:r>
            <a:r>
              <a:rPr lang="ko-KR" altLang="en-US" b="1" dirty="0" smtClean="0"/>
              <a:t>년</a:t>
            </a:r>
            <a:endParaRPr lang="ko-KR" altLang="en-US" b="1" dirty="0"/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6382" y="3870945"/>
            <a:ext cx="11272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8615192" y="4326383"/>
            <a:ext cx="14734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616588" y="4754643"/>
            <a:ext cx="29546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08.28.~</a:t>
            </a:r>
            <a:r>
              <a:rPr lang="ko-KR" altLang="en-US" sz="1300" b="1" dirty="0" smtClean="0"/>
              <a:t>현재</a:t>
            </a:r>
            <a:endParaRPr lang="en-US" altLang="ko-KR" sz="1300" b="1" dirty="0" smtClean="0"/>
          </a:p>
          <a:p>
            <a:r>
              <a:rPr lang="ko-KR" altLang="en-US" sz="1000" dirty="0" smtClean="0"/>
              <a:t>대한민국 독도 사진전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상설전시</a:t>
            </a:r>
            <a:r>
              <a:rPr lang="en-US" altLang="ko-KR" sz="1000" dirty="0" smtClean="0"/>
              <a:t>		</a:t>
            </a:r>
            <a:endParaRPr lang="en-US" altLang="ko-KR" sz="1300" b="1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8626382" y="5200919"/>
            <a:ext cx="16017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11.10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8653146" y="5695129"/>
            <a:ext cx="14734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12.21</a:t>
            </a:r>
            <a:endParaRPr lang="en-US" altLang="ko-KR" sz="1300" b="1" dirty="0"/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6436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424853" y="1394079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320964" y="1345962"/>
            <a:ext cx="302427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247434" y="1892808"/>
            <a:ext cx="7983948" cy="5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485495" y="4714801"/>
            <a:ext cx="2821443" cy="1496413"/>
            <a:chOff x="506537" y="2867025"/>
            <a:chExt cx="2552859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7391" y="3460936"/>
            <a:ext cx="289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우리민족의 정신이자 자존심인 독도에 대한 명확한 역사관과 </a:t>
            </a:r>
            <a:r>
              <a:rPr lang="ko-KR" altLang="en-US" sz="1000" dirty="0" err="1" smtClean="0"/>
              <a:t>영토관을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갖게되기를</a:t>
            </a:r>
            <a:r>
              <a:rPr lang="ko-KR" altLang="en-US" sz="1000" dirty="0" smtClean="0"/>
              <a:t> 희망합니다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33286" y="1345962"/>
            <a:ext cx="789809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0500" y="4084320"/>
            <a:ext cx="106680" cy="10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570394" y="4557976"/>
            <a:ext cx="126310" cy="124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73943" y="1784688"/>
            <a:ext cx="138632" cy="13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8543259" y="1857161"/>
            <a:ext cx="0" cy="8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0" y="-3077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70887" y="1722944"/>
            <a:ext cx="32975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Arial" panose="020B0604020202020204" pitchFamily="34" charset="0"/>
            </a:endParaRPr>
          </a:p>
          <a:p>
            <a:pPr lvl="1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</a:rPr>
              <a:t>04. 04.</a:t>
            </a:r>
            <a:r>
              <a:rPr lang="ko-KR" altLang="ko-KR" sz="1100" dirty="0">
                <a:latin typeface="Arial" panose="020B0604020202020204" pitchFamily="34" charset="0"/>
              </a:rPr>
              <a:t> 일본의 독도 역사 왜곡 시정 촉구 대회 개최</a:t>
            </a:r>
          </a:p>
          <a:p>
            <a:pPr lvl="1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</a:rPr>
              <a:t>07. 26. ~ 28.</a:t>
            </a:r>
            <a:r>
              <a:rPr lang="ko-KR" altLang="ko-KR" sz="1100" dirty="0">
                <a:latin typeface="Arial" panose="020B0604020202020204" pitchFamily="34" charset="0"/>
              </a:rPr>
              <a:t> </a:t>
            </a:r>
            <a:r>
              <a:rPr lang="ko-KR" altLang="ko-KR" sz="1100" dirty="0" err="1">
                <a:latin typeface="Arial" panose="020B0604020202020204" pitchFamily="34" charset="0"/>
              </a:rPr>
              <a:t>독도교육</a:t>
            </a:r>
            <a:r>
              <a:rPr lang="ko-KR" altLang="ko-KR" sz="1100" dirty="0">
                <a:latin typeface="Arial" panose="020B0604020202020204" pitchFamily="34" charset="0"/>
              </a:rPr>
              <a:t> 실천 우수 </a:t>
            </a:r>
            <a:r>
              <a:rPr lang="ko-KR" altLang="ko-KR" sz="1100" dirty="0" err="1">
                <a:latin typeface="Arial" panose="020B0604020202020204" pitchFamily="34" charset="0"/>
              </a:rPr>
              <a:t>교원ㆍ학생</a:t>
            </a:r>
            <a:r>
              <a:rPr lang="ko-KR" altLang="ko-KR" sz="1100" dirty="0">
                <a:latin typeface="Arial" panose="020B0604020202020204" pitchFamily="34" charset="0"/>
              </a:rPr>
              <a:t> 15명 </a:t>
            </a:r>
            <a:r>
              <a:rPr lang="ko-KR" altLang="ko-KR" sz="1100" dirty="0" err="1">
                <a:latin typeface="Arial" panose="020B0604020202020204" pitchFamily="34" charset="0"/>
              </a:rPr>
              <a:t>독도탐방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lvl="1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</a:rPr>
              <a:t>10. 25.</a:t>
            </a:r>
            <a:r>
              <a:rPr lang="ko-KR" altLang="ko-KR" sz="1100" dirty="0">
                <a:latin typeface="Arial" panose="020B0604020202020204" pitchFamily="34" charset="0"/>
              </a:rPr>
              <a:t> 독도의 날 독도 </a:t>
            </a:r>
            <a:r>
              <a:rPr lang="ko-KR" altLang="ko-KR" sz="1100" dirty="0" err="1">
                <a:latin typeface="Arial" panose="020B0604020202020204" pitchFamily="34" charset="0"/>
              </a:rPr>
              <a:t>플래시몹</a:t>
            </a:r>
            <a:r>
              <a:rPr lang="ko-KR" altLang="ko-KR" sz="1100" dirty="0">
                <a:latin typeface="Arial" panose="020B0604020202020204" pitchFamily="34" charset="0"/>
              </a:rPr>
              <a:t> 경연대회 개최</a:t>
            </a:r>
          </a:p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78292" y="16818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9847F"/>
                </a:solidFill>
              </a:rPr>
              <a:t>2018</a:t>
            </a:r>
            <a:r>
              <a:rPr lang="ko-KR" altLang="en-US" dirty="0" smtClean="0">
                <a:solidFill>
                  <a:srgbClr val="09847F"/>
                </a:solidFill>
              </a:rPr>
              <a:t>년</a:t>
            </a:r>
            <a:endParaRPr lang="ko-KR" altLang="en-US" dirty="0">
              <a:solidFill>
                <a:srgbClr val="09847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66200" y="346093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ㅇㄴㅇㄴㄴㅇ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8625735" y="3095648"/>
            <a:ext cx="300725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9847F"/>
                </a:solidFill>
                <a:effectLst/>
                <a:latin typeface="Arial" panose="020B0604020202020204" pitchFamily="34" charset="0"/>
                <a:ea typeface="Montserrat"/>
              </a:rPr>
              <a:t>2019년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03. 04.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3·1만세운동 100주년 기념 독도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플래시몹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행사 개최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03. 22.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지도가 밝히는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한국영토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독도의 진실 특강 실시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03. 26. ~ 04. 13.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지도로 읽는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한국영토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독도 특별전 개최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04. 11.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일본 독도 역사 왜곡 시정 촉구 대회 개최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06. 20.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경상북도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독도홍보관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독도모형ㆍ강치조형물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이전 설치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10. 25. ~ 11. 16.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독도의 날 독도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에코백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만들기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8543259" y="3095648"/>
            <a:ext cx="0" cy="128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8485495" y="3102950"/>
            <a:ext cx="96032" cy="163850"/>
          </a:xfrm>
          <a:prstGeom prst="ellipse">
            <a:avLst/>
          </a:prstGeom>
          <a:solidFill>
            <a:srgbClr val="60A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424853" y="1394079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320964" y="1345962"/>
            <a:ext cx="302427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247434" y="1892808"/>
            <a:ext cx="7983948" cy="5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558454" y="1725841"/>
            <a:ext cx="2821443" cy="1496413"/>
            <a:chOff x="506537" y="2867025"/>
            <a:chExt cx="2552859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7391" y="3460936"/>
            <a:ext cx="289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우리민족의 정신이자 자존심인 독도에 대한 명확한 역사관과 </a:t>
            </a:r>
            <a:r>
              <a:rPr lang="ko-KR" altLang="en-US" sz="1000" dirty="0" err="1" smtClean="0"/>
              <a:t>영토관을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갖게되기를</a:t>
            </a:r>
            <a:r>
              <a:rPr lang="ko-KR" altLang="en-US" sz="1000" dirty="0" smtClean="0"/>
              <a:t> 희망합니다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33286" y="1345962"/>
            <a:ext cx="789809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0500" y="4084320"/>
            <a:ext cx="106680" cy="10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570394" y="4557976"/>
            <a:ext cx="126310" cy="124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346610" y="3554468"/>
            <a:ext cx="138632" cy="138632"/>
          </a:xfrm>
          <a:prstGeom prst="ellipse">
            <a:avLst/>
          </a:prstGeom>
          <a:solidFill>
            <a:srgbClr val="098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8424853" y="3607406"/>
            <a:ext cx="0" cy="8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570948" y="-52717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66200" y="34609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8424853" y="5357723"/>
            <a:ext cx="0" cy="8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8346610" y="5288583"/>
            <a:ext cx="138632" cy="138632"/>
          </a:xfrm>
          <a:prstGeom prst="ellipse">
            <a:avLst/>
          </a:prstGeom>
          <a:solidFill>
            <a:srgbClr val="098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587562" y="3110879"/>
            <a:ext cx="27523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9847F"/>
                </a:solidFill>
                <a:effectLst/>
                <a:latin typeface="Arial" panose="020B0604020202020204" pitchFamily="34" charset="0"/>
                <a:ea typeface="Montserrat"/>
              </a:rPr>
              <a:t>2020년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03. 01.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2대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우준식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관장 취임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b="1" dirty="0">
              <a:solidFill>
                <a:srgbClr val="000000"/>
              </a:solidFill>
              <a:latin typeface="Noto Sans KR" panose="020B0500000000000000" pitchFamily="34" charset="-127"/>
              <a:ea typeface="Montserra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10. 19. ~ 10. 30.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울릉도, 독도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특산・희귀식물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사진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및 학생작품전시회 개최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Noto Sans KR" panose="020B0500000000000000" pitchFamily="34" charset="-127"/>
              <a:ea typeface="Montserra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12. 07. ~ 12. 18.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독도교육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체험사례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공모전 개최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747664" y="4754217"/>
            <a:ext cx="239969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9847F"/>
                </a:solidFill>
                <a:effectLst/>
                <a:latin typeface="Arial" panose="020B0604020202020204" pitchFamily="34" charset="0"/>
                <a:ea typeface="Montserrat"/>
              </a:rPr>
              <a:t>2021년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04. 12. ~ 05. 07.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독도체험교실 운영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09. 27. ~ 10. 20.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독도의 날 UCC 공모전 개최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10. 22.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독도의 육상 생태계 특강 실시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10. 25. ~ 12. 10.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우리땅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독도표현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학생작품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순회 전시회 개최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424853" y="1394079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320964" y="1345962"/>
            <a:ext cx="302427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247434" y="1892808"/>
            <a:ext cx="7983948" cy="5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485243" y="1725841"/>
            <a:ext cx="2798324" cy="1881565"/>
            <a:chOff x="506537" y="2867025"/>
            <a:chExt cx="2552859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7391" y="3460936"/>
            <a:ext cx="289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우리민족의 정신이자 자존심인 독도에 대한 명확한 역사관과 </a:t>
            </a:r>
            <a:r>
              <a:rPr lang="ko-KR" altLang="en-US" sz="1000" dirty="0" err="1" smtClean="0"/>
              <a:t>영토관을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갖게되기를</a:t>
            </a:r>
            <a:r>
              <a:rPr lang="ko-KR" altLang="en-US" sz="1000" dirty="0" smtClean="0"/>
              <a:t> 희망합니다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33286" y="1345962"/>
            <a:ext cx="789809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0500" y="4084320"/>
            <a:ext cx="106680" cy="10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570394" y="4557976"/>
            <a:ext cx="126310" cy="124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8362265" y="4000742"/>
            <a:ext cx="138632" cy="913577"/>
            <a:chOff x="8346610" y="3554468"/>
            <a:chExt cx="138632" cy="913577"/>
          </a:xfrm>
        </p:grpSpPr>
        <p:sp>
          <p:nvSpPr>
            <p:cNvPr id="17" name="타원 16"/>
            <p:cNvSpPr/>
            <p:nvPr/>
          </p:nvSpPr>
          <p:spPr>
            <a:xfrm>
              <a:off x="8346610" y="3554468"/>
              <a:ext cx="138632" cy="138632"/>
            </a:xfrm>
            <a:prstGeom prst="ellipse">
              <a:avLst/>
            </a:prstGeom>
            <a:solidFill>
              <a:srgbClr val="0984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424853" y="3607406"/>
              <a:ext cx="0" cy="860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570948" y="-52717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66200" y="34609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747664" y="5277437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583807" y="3544443"/>
            <a:ext cx="2803653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9847F"/>
                </a:solidFill>
                <a:effectLst/>
                <a:latin typeface="Arial" panose="020B0604020202020204" pitchFamily="34" charset="0"/>
                <a:ea typeface="Montserrat"/>
              </a:rPr>
              <a:t>2022년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03. 01.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3대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조원근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관장 취임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05. 09. ~ 06. 10.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 디자인 공모전 개최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Noto Sans KR" panose="020B0500000000000000" pitchFamily="34" charset="-127"/>
              <a:ea typeface="Montserra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10. 01. ~ 10. 28.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독도의 날 기념 SNS 홍보 행사 개최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Noto Sans KR" panose="020B0500000000000000" pitchFamily="34" charset="-127"/>
              <a:ea typeface="Montserra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Montserrat"/>
              </a:rPr>
              <a:t>10. 17. ~ 11. 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우리 땅! 독도 전시회 개최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한쪽 모서리가 둥근 사각형 56"/>
          <p:cNvSpPr/>
          <p:nvPr/>
        </p:nvSpPr>
        <p:spPr>
          <a:xfrm flipH="1">
            <a:off x="339694" y="3638550"/>
            <a:ext cx="4025236" cy="2472146"/>
          </a:xfrm>
          <a:prstGeom prst="round1Rect">
            <a:avLst/>
          </a:prstGeom>
          <a:solidFill>
            <a:srgbClr val="0C0B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4025236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grpSp>
        <p:nvGrpSpPr>
          <p:cNvPr id="328" name="그룹 327"/>
          <p:cNvGrpSpPr/>
          <p:nvPr/>
        </p:nvGrpSpPr>
        <p:grpSpPr>
          <a:xfrm>
            <a:off x="255667" y="1401901"/>
            <a:ext cx="2786674" cy="276999"/>
            <a:chOff x="286942" y="1369047"/>
            <a:chExt cx="2786674" cy="276999"/>
          </a:xfrm>
        </p:grpSpPr>
        <p:sp>
          <p:nvSpPr>
            <p:cNvPr id="329" name="TextBox 328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30" name="직선 연결선 329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직선 연결선 333"/>
          <p:cNvCxnSpPr/>
          <p:nvPr/>
        </p:nvCxnSpPr>
        <p:spPr>
          <a:xfrm>
            <a:off x="1898128" y="1435546"/>
            <a:ext cx="0" cy="23382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73529" y="144507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5524" y="1703021"/>
            <a:ext cx="3724526" cy="2083956"/>
          </a:xfrm>
          <a:prstGeom prst="roundRect">
            <a:avLst/>
          </a:prstGeom>
          <a:solidFill>
            <a:srgbClr val="0984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71753" y="2884115"/>
            <a:ext cx="35557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4606" y="1783534"/>
            <a:ext cx="20152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안내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우리의 섬 독도를 만나는 체험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공간입니다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9159" y="2879035"/>
            <a:ext cx="228780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영상관 안내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가상현실</a:t>
            </a:r>
            <a:r>
              <a:rPr lang="en-US" altLang="ko-KR" sz="1000" dirty="0" smtClean="0">
                <a:solidFill>
                  <a:schemeClr val="bg1"/>
                </a:solidFill>
              </a:rPr>
              <a:t>(VR)</a:t>
            </a:r>
            <a:r>
              <a:rPr lang="ko-KR" altLang="en-US" sz="1000" dirty="0" smtClean="0">
                <a:solidFill>
                  <a:schemeClr val="bg1"/>
                </a:solidFill>
              </a:rPr>
              <a:t>과 같은 최신 기법을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활용하여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1000" dirty="0" smtClean="0">
                <a:solidFill>
                  <a:schemeClr val="bg1"/>
                </a:solidFill>
              </a:rPr>
              <a:t> 콘텐츠 등을 적절한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독도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영상관입니다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512591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8677" y="4922423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이용약관 개인정보취급방침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이메일주소</a:t>
            </a:r>
            <a:r>
              <a:rPr lang="ko-KR" altLang="en-US" sz="800" dirty="0" smtClean="0">
                <a:solidFill>
                  <a:schemeClr val="bg1"/>
                </a:solidFill>
              </a:rPr>
              <a:t> 무단수집거부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주소</a:t>
            </a:r>
            <a:r>
              <a:rPr lang="en-US" altLang="ko-KR" sz="800" dirty="0" smtClean="0">
                <a:solidFill>
                  <a:schemeClr val="bg1"/>
                </a:solidFill>
              </a:rPr>
              <a:t>,(30126) </a:t>
            </a:r>
            <a:r>
              <a:rPr lang="ko-KR" altLang="en-US" sz="800" dirty="0" smtClean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새롬서로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68 </a:t>
            </a:r>
            <a:r>
              <a:rPr lang="ko-KR" altLang="en-US" sz="800" dirty="0" smtClean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r>
              <a:rPr lang="ko-KR" altLang="en-US" sz="800" dirty="0" smtClean="0">
                <a:solidFill>
                  <a:schemeClr val="bg1"/>
                </a:solidFill>
              </a:rPr>
              <a:t>층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err="1" smtClean="0">
                <a:solidFill>
                  <a:schemeClr val="bg1"/>
                </a:solidFill>
              </a:rPr>
              <a:t>독도전시관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800" dirty="0" smtClean="0">
                <a:solidFill>
                  <a:schemeClr val="bg1"/>
                </a:solidFill>
              </a:rPr>
              <a:t>. 044-999-6393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13082" y="3913195"/>
            <a:ext cx="3069409" cy="829983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11" name="직사각형 11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1268254" y="3660801"/>
              <a:ext cx="1033294" cy="6952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4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424853" y="1394079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320964" y="1345962"/>
            <a:ext cx="302427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1285464" y="4000742"/>
            <a:ext cx="6168417" cy="77191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247434" y="1892808"/>
            <a:ext cx="7983948" cy="5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922" y="4188645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325921" y="1725841"/>
            <a:ext cx="2957646" cy="4492521"/>
            <a:chOff x="506537" y="2867025"/>
            <a:chExt cx="2552859" cy="2257425"/>
          </a:xfrm>
          <a:solidFill>
            <a:srgbClr val="09847F"/>
          </a:solidFill>
        </p:grpSpPr>
        <p:sp>
          <p:nvSpPr>
            <p:cNvPr id="107" name="직사각형 106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7391" y="3460936"/>
            <a:ext cx="2890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우리민족의 정신이자 자존심인 독도에 대한 명확한 역사관과 </a:t>
            </a:r>
            <a:r>
              <a:rPr lang="ko-KR" altLang="en-US" sz="1000" dirty="0" err="1" smtClean="0"/>
              <a:t>영토관을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갖게되기를</a:t>
            </a:r>
            <a:r>
              <a:rPr lang="ko-KR" altLang="en-US" sz="1000" dirty="0" smtClean="0"/>
              <a:t> 희망합니다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33286" y="1345962"/>
            <a:ext cx="7898096" cy="497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0500" y="4084320"/>
            <a:ext cx="106680" cy="10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570948" y="-52717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66200" y="34609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747664" y="5277437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3641" y="2296132"/>
            <a:ext cx="249780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한국의 아름다운 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독도</a:t>
            </a:r>
            <a:endParaRPr lang="en-US" altLang="ko-KR" dirty="0" smtClean="0"/>
          </a:p>
          <a:p>
            <a:r>
              <a:rPr lang="en-US" altLang="ko-KR" sz="1300" dirty="0" smtClean="0"/>
              <a:t>“</a:t>
            </a:r>
            <a:r>
              <a:rPr lang="ko-KR" altLang="en-US" sz="1300" dirty="0" smtClean="0"/>
              <a:t>경상북도 </a:t>
            </a:r>
            <a:r>
              <a:rPr lang="ko-KR" altLang="en-US" sz="1300" dirty="0" err="1" smtClean="0"/>
              <a:t>울릉읍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독도리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1-96”</a:t>
            </a:r>
            <a:endParaRPr lang="ko-KR" altLang="en-US" sz="1300" dirty="0"/>
          </a:p>
        </p:txBody>
      </p:sp>
      <p:sp>
        <p:nvSpPr>
          <p:cNvPr id="20" name="직사각형 19"/>
          <p:cNvSpPr/>
          <p:nvPr/>
        </p:nvSpPr>
        <p:spPr>
          <a:xfrm>
            <a:off x="8424231" y="5276960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이용약관</a:t>
            </a:r>
            <a:r>
              <a:rPr lang="en-US" altLang="ko-KR" sz="700" dirty="0">
                <a:solidFill>
                  <a:schemeClr val="bg1"/>
                </a:solidFill>
              </a:rPr>
              <a:t>* </a:t>
            </a:r>
            <a:r>
              <a:rPr lang="ko-KR" altLang="en-US" sz="700" dirty="0">
                <a:solidFill>
                  <a:schemeClr val="bg1"/>
                </a:solidFill>
              </a:rPr>
              <a:t>개인정보취급방침 </a:t>
            </a:r>
            <a:r>
              <a:rPr lang="en-US" altLang="ko-KR" sz="700" dirty="0">
                <a:solidFill>
                  <a:schemeClr val="bg1"/>
                </a:solidFill>
              </a:rPr>
              <a:t>* </a:t>
            </a:r>
            <a:r>
              <a:rPr lang="ko-KR" altLang="en-US" sz="700" dirty="0">
                <a:solidFill>
                  <a:schemeClr val="bg1"/>
                </a:solidFill>
              </a:rPr>
              <a:t>이메일주소무단 </a:t>
            </a:r>
            <a:r>
              <a:rPr lang="ko-KR" altLang="en-US" sz="700" dirty="0" err="1">
                <a:solidFill>
                  <a:schemeClr val="bg1"/>
                </a:solidFill>
              </a:rPr>
              <a:t>수집거부</a:t>
            </a:r>
            <a:endParaRPr lang="en-US" altLang="ko-KR" sz="700" dirty="0">
              <a:solidFill>
                <a:schemeClr val="bg1"/>
              </a:solidFill>
            </a:endParaRPr>
          </a:p>
          <a:p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ko-KR" altLang="en-US" sz="700" dirty="0">
                <a:solidFill>
                  <a:schemeClr val="bg1"/>
                </a:solidFill>
              </a:rPr>
              <a:t>주소</a:t>
            </a:r>
            <a:r>
              <a:rPr lang="en-US" altLang="ko-KR" sz="700" dirty="0">
                <a:solidFill>
                  <a:schemeClr val="bg1"/>
                </a:solidFill>
              </a:rPr>
              <a:t>,(30126)</a:t>
            </a:r>
            <a:r>
              <a:rPr lang="ko-KR" altLang="en-US" sz="7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700" dirty="0" err="1">
                <a:solidFill>
                  <a:schemeClr val="bg1"/>
                </a:solidFill>
              </a:rPr>
              <a:t>새롬서로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68 </a:t>
            </a:r>
            <a:r>
              <a:rPr lang="ko-KR" altLang="en-US" sz="700" dirty="0">
                <a:solidFill>
                  <a:schemeClr val="bg1"/>
                </a:solidFill>
              </a:rPr>
              <a:t>새롬고층학교 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층</a:t>
            </a:r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ko-KR" altLang="en-US" sz="700" dirty="0">
                <a:solidFill>
                  <a:schemeClr val="bg1"/>
                </a:solidFill>
              </a:rPr>
              <a:t>독도 전시관</a:t>
            </a:r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ko-KR" altLang="en-US" sz="700" dirty="0">
                <a:solidFill>
                  <a:schemeClr val="bg1"/>
                </a:solidFill>
              </a:rPr>
              <a:t>문의전화</a:t>
            </a:r>
            <a:r>
              <a:rPr lang="en-US" altLang="ko-KR" sz="700" dirty="0">
                <a:solidFill>
                  <a:schemeClr val="bg1"/>
                </a:solidFill>
              </a:rPr>
              <a:t>.044-999-6393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231382" y="1478540"/>
            <a:ext cx="2592753" cy="529512"/>
            <a:chOff x="8215436" y="1399452"/>
            <a:chExt cx="2153154" cy="246221"/>
          </a:xfrm>
        </p:grpSpPr>
        <p:sp>
          <p:nvSpPr>
            <p:cNvPr id="86" name="TextBox 85"/>
            <p:cNvSpPr txBox="1"/>
            <p:nvPr/>
          </p:nvSpPr>
          <p:spPr>
            <a:xfrm>
              <a:off x="8215436" y="1399452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V="1">
              <a:off x="10152534" y="1520023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10152534" y="142966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10152534" y="1471301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8127010" y="1478540"/>
            <a:ext cx="3156556" cy="4846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084578" y="3785262"/>
              <a:ext cx="1340770" cy="55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대한민국 독도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세종에서 만나다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2062513" y="3981838"/>
            <a:ext cx="4175469" cy="505558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247434" y="1935480"/>
            <a:ext cx="7777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75620" y="4111727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flipV="1">
            <a:off x="2842260" y="41010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8127010" y="1478541"/>
            <a:ext cx="3156555" cy="2544000"/>
            <a:chOff x="420879" y="2867025"/>
            <a:chExt cx="2638516" cy="2257425"/>
          </a:xfrm>
        </p:grpSpPr>
        <p:sp>
          <p:nvSpPr>
            <p:cNvPr id="107" name="직사각형 10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893260" y="3785262"/>
              <a:ext cx="1723413" cy="527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00" b="1" dirty="0" err="1" smtClean="0"/>
                <a:t>오시는길</a:t>
              </a:r>
              <a:endParaRPr lang="en-US" altLang="ko-KR" sz="1300" b="1" dirty="0" smtClean="0"/>
            </a:p>
            <a:p>
              <a:pPr algn="ctr"/>
              <a:r>
                <a:rPr lang="ko-KR" altLang="en-US" sz="1000" dirty="0" smtClean="0"/>
                <a:t>대한민국 독도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세종에서 만나다</a:t>
              </a:r>
              <a:r>
                <a:rPr lang="en-US" altLang="ko-KR" sz="1000" b="1" dirty="0" smtClean="0"/>
                <a:t>!</a:t>
              </a:r>
              <a:endParaRPr lang="ko-KR" altLang="en-US" sz="1000" b="1" dirty="0"/>
            </a:p>
          </p:txBody>
        </p:sp>
      </p:grpSp>
      <p:sp>
        <p:nvSpPr>
          <p:cNvPr id="78" name="대각선 방향의 모서리가 둥근 사각형 77"/>
          <p:cNvSpPr/>
          <p:nvPr/>
        </p:nvSpPr>
        <p:spPr>
          <a:xfrm>
            <a:off x="8127010" y="3714742"/>
            <a:ext cx="3156555" cy="505558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577846" y="3831416"/>
            <a:ext cx="2037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165263" y="3771968"/>
            <a:ext cx="114300" cy="88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12" y="4368221"/>
            <a:ext cx="2574060" cy="1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127010" y="1478540"/>
            <a:ext cx="3156556" cy="4846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084578" y="3785262"/>
              <a:ext cx="1340770" cy="55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대한민국 독도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세종에서 만나다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2062513" y="3981838"/>
            <a:ext cx="4175469" cy="505558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247434" y="1935480"/>
            <a:ext cx="7777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75620" y="4111727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flipV="1">
            <a:off x="2842260" y="41010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3" name="타원 2"/>
          <p:cNvSpPr/>
          <p:nvPr/>
        </p:nvSpPr>
        <p:spPr>
          <a:xfrm>
            <a:off x="10165263" y="3771968"/>
            <a:ext cx="114300" cy="88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13756" y="1729409"/>
            <a:ext cx="47920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주소</a:t>
            </a:r>
            <a:r>
              <a:rPr lang="ko-KR" altLang="en-US" sz="1000" dirty="0" err="1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세종특별자치시</a:t>
            </a:r>
            <a:r>
              <a:rPr lang="ko-KR" altLang="en-US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err="1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새롬서로</a:t>
            </a:r>
            <a:r>
              <a:rPr lang="ko-KR" altLang="en-US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68 </a:t>
            </a:r>
            <a:r>
              <a:rPr lang="ko-KR" altLang="en-US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새롬고등학교 </a:t>
            </a:r>
            <a:r>
              <a:rPr lang="en-US" altLang="ko-KR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층</a:t>
            </a:r>
          </a:p>
          <a:p>
            <a:endParaRPr lang="en-US" altLang="ko-KR" sz="1000" b="1" dirty="0" smtClean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b="1" dirty="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TEL</a:t>
            </a:r>
            <a:r>
              <a:rPr lang="en-US" altLang="ko-KR" sz="1000" dirty="0" smtClean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044-999-6393</a:t>
            </a:r>
            <a:endParaRPr lang="en-US" altLang="ko-KR" sz="1000" dirty="0">
              <a:solidFill>
                <a:srgbClr val="444444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b="1" dirty="0" smtClean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dirty="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주차</a:t>
            </a:r>
            <a:r>
              <a:rPr lang="ko-KR" altLang="en-US" sz="1000" dirty="0" smtClean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새롬고등학교 </a:t>
            </a:r>
            <a:r>
              <a:rPr lang="ko-KR" altLang="en-US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주차장 이용</a:t>
            </a:r>
          </a:p>
          <a:p>
            <a:endParaRPr lang="en-US" altLang="ko-KR" sz="1000" b="1" dirty="0" smtClean="0">
              <a:solidFill>
                <a:srgbClr val="0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dirty="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대중교통버스지선</a:t>
            </a:r>
            <a:r>
              <a:rPr lang="ko-KR" altLang="en-US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lang="en-US" altLang="ko-KR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204, 222, 52, 53 / </a:t>
            </a:r>
            <a:r>
              <a:rPr lang="ko-KR" altLang="en-US" sz="1000" b="1" dirty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광역</a:t>
            </a:r>
            <a:r>
              <a:rPr lang="ko-KR" altLang="en-US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lang="en-US" altLang="ko-KR" sz="1000" dirty="0">
                <a:solidFill>
                  <a:srgbClr val="44444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1004, 1005</a:t>
            </a:r>
            <a:endParaRPr lang="en-US" altLang="ko-KR" sz="1000" b="0" i="0" dirty="0">
              <a:solidFill>
                <a:srgbClr val="444444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106646" y="3706941"/>
            <a:ext cx="3176921" cy="2511421"/>
            <a:chOff x="506537" y="2867025"/>
            <a:chExt cx="2552859" cy="2257425"/>
          </a:xfrm>
          <a:solidFill>
            <a:srgbClr val="09847F"/>
          </a:solidFill>
        </p:grpSpPr>
        <p:sp>
          <p:nvSpPr>
            <p:cNvPr id="76" name="직사각형 75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606188" y="4120937"/>
            <a:ext cx="249780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한국의 아름다운 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독도</a:t>
            </a:r>
            <a:endParaRPr lang="en-US" altLang="ko-KR" dirty="0" smtClean="0"/>
          </a:p>
          <a:p>
            <a:r>
              <a:rPr lang="en-US" altLang="ko-KR" sz="1300" dirty="0" smtClean="0"/>
              <a:t>“</a:t>
            </a:r>
            <a:r>
              <a:rPr lang="ko-KR" altLang="en-US" sz="1300" dirty="0" smtClean="0"/>
              <a:t>경상북도 </a:t>
            </a:r>
            <a:r>
              <a:rPr lang="ko-KR" altLang="en-US" sz="1300" dirty="0" err="1" smtClean="0"/>
              <a:t>울릉읍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독도리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1-96”</a:t>
            </a:r>
            <a:endParaRPr lang="ko-KR" altLang="en-US" sz="1300" dirty="0"/>
          </a:p>
        </p:txBody>
      </p:sp>
      <p:sp>
        <p:nvSpPr>
          <p:cNvPr id="100" name="직사각형 99"/>
          <p:cNvSpPr/>
          <p:nvPr/>
        </p:nvSpPr>
        <p:spPr>
          <a:xfrm>
            <a:off x="8424231" y="5276960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이용약관</a:t>
            </a:r>
            <a:r>
              <a:rPr lang="en-US" altLang="ko-KR" sz="700" dirty="0">
                <a:solidFill>
                  <a:schemeClr val="bg1"/>
                </a:solidFill>
              </a:rPr>
              <a:t>* </a:t>
            </a:r>
            <a:r>
              <a:rPr lang="ko-KR" altLang="en-US" sz="700" dirty="0">
                <a:solidFill>
                  <a:schemeClr val="bg1"/>
                </a:solidFill>
              </a:rPr>
              <a:t>개인정보취급방침 </a:t>
            </a:r>
            <a:r>
              <a:rPr lang="en-US" altLang="ko-KR" sz="700" dirty="0">
                <a:solidFill>
                  <a:schemeClr val="bg1"/>
                </a:solidFill>
              </a:rPr>
              <a:t>* </a:t>
            </a:r>
            <a:r>
              <a:rPr lang="ko-KR" altLang="en-US" sz="700" dirty="0">
                <a:solidFill>
                  <a:schemeClr val="bg1"/>
                </a:solidFill>
              </a:rPr>
              <a:t>이메일주소무단 </a:t>
            </a:r>
            <a:r>
              <a:rPr lang="ko-KR" altLang="en-US" sz="700" dirty="0" err="1">
                <a:solidFill>
                  <a:schemeClr val="bg1"/>
                </a:solidFill>
              </a:rPr>
              <a:t>수집거부</a:t>
            </a:r>
            <a:endParaRPr lang="en-US" altLang="ko-KR" sz="700" dirty="0">
              <a:solidFill>
                <a:schemeClr val="bg1"/>
              </a:solidFill>
            </a:endParaRPr>
          </a:p>
          <a:p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ko-KR" altLang="en-US" sz="700" dirty="0">
                <a:solidFill>
                  <a:schemeClr val="bg1"/>
                </a:solidFill>
              </a:rPr>
              <a:t>주소</a:t>
            </a:r>
            <a:r>
              <a:rPr lang="en-US" altLang="ko-KR" sz="700" dirty="0">
                <a:solidFill>
                  <a:schemeClr val="bg1"/>
                </a:solidFill>
              </a:rPr>
              <a:t>,(30126)</a:t>
            </a:r>
            <a:r>
              <a:rPr lang="ko-KR" altLang="en-US" sz="7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700" dirty="0" err="1">
                <a:solidFill>
                  <a:schemeClr val="bg1"/>
                </a:solidFill>
              </a:rPr>
              <a:t>새롬서로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68 </a:t>
            </a:r>
            <a:r>
              <a:rPr lang="ko-KR" altLang="en-US" sz="700" dirty="0">
                <a:solidFill>
                  <a:schemeClr val="bg1"/>
                </a:solidFill>
              </a:rPr>
              <a:t>새롬고층학교 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층</a:t>
            </a:r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ko-KR" altLang="en-US" sz="700" dirty="0">
                <a:solidFill>
                  <a:schemeClr val="bg1"/>
                </a:solidFill>
              </a:rPr>
              <a:t>독도 전시관</a:t>
            </a:r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ko-KR" altLang="en-US" sz="700" dirty="0">
                <a:solidFill>
                  <a:schemeClr val="bg1"/>
                </a:solidFill>
              </a:rPr>
              <a:t>문의전화</a:t>
            </a:r>
            <a:r>
              <a:rPr lang="en-US" altLang="ko-KR" sz="700" dirty="0">
                <a:solidFill>
                  <a:schemeClr val="bg1"/>
                </a:solidFill>
              </a:rPr>
              <a:t>.044-999-6393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690520" y="2410092"/>
            <a:ext cx="0" cy="960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262139" y="2156931"/>
            <a:ext cx="27468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69810" y="2470095"/>
            <a:ext cx="2320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127010" y="1478540"/>
            <a:ext cx="3156556" cy="4846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820461" y="2002834"/>
            <a:ext cx="7019545" cy="2619651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1084578" y="3785262"/>
              <a:ext cx="1340770" cy="55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대한민국 독도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세종에서 만나다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</p:grpSp>
      <p:sp>
        <p:nvSpPr>
          <p:cNvPr id="91" name="대각선 방향의 모서리가 둥근 사각형 90"/>
          <p:cNvSpPr/>
          <p:nvPr/>
        </p:nvSpPr>
        <p:spPr>
          <a:xfrm>
            <a:off x="2062513" y="3981838"/>
            <a:ext cx="4175469" cy="505558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215853" y="1499578"/>
            <a:ext cx="0" cy="19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44736" y="1414162"/>
            <a:ext cx="7132584" cy="308887"/>
            <a:chOff x="550078" y="1437091"/>
            <a:chExt cx="7132584" cy="308887"/>
          </a:xfrm>
        </p:grpSpPr>
        <p:sp>
          <p:nvSpPr>
            <p:cNvPr id="74" name="TextBox 73"/>
            <p:cNvSpPr txBox="1"/>
            <p:nvPr/>
          </p:nvSpPr>
          <p:spPr>
            <a:xfrm>
              <a:off x="550078" y="1437091"/>
              <a:ext cx="539589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세종특별자치교육청</a:t>
              </a:r>
              <a:endParaRPr lang="ko-KR" altLang="en-US" sz="13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5853" y="1453590"/>
              <a:ext cx="4564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err="1" smtClean="0"/>
                <a:t>전시관소개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관람정보</a:t>
              </a:r>
              <a:r>
                <a:rPr lang="ko-KR" altLang="en-US" sz="1300" dirty="0" smtClean="0"/>
                <a:t>  전시 안내  </a:t>
              </a:r>
              <a:r>
                <a:rPr lang="ko-KR" altLang="en-US" sz="1300" dirty="0" err="1" smtClean="0"/>
                <a:t>독도자료실</a:t>
              </a:r>
              <a:r>
                <a:rPr lang="ko-KR" altLang="en-US" sz="1300" dirty="0" smtClean="0"/>
                <a:t>  </a:t>
              </a:r>
              <a:r>
                <a:rPr lang="ko-KR" altLang="en-US" sz="1300" dirty="0" err="1" smtClean="0"/>
                <a:t>열린광장</a:t>
              </a:r>
              <a:r>
                <a:rPr lang="ko-KR" altLang="en-US" sz="1300" dirty="0" smtClean="0"/>
                <a:t>   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2831" y="148910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로그인 </a:t>
              </a:r>
              <a:r>
                <a:rPr lang="en-US" altLang="ko-KR" sz="800" dirty="0" smtClean="0"/>
                <a:t>* </a:t>
              </a:r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305050" y="1706550"/>
            <a:ext cx="8572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247434" y="1935480"/>
            <a:ext cx="7777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75620" y="4111727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인사말   전시관 연혁   </a:t>
            </a:r>
            <a:r>
              <a:rPr lang="ko-KR" altLang="en-US" dirty="0" err="1" smtClean="0">
                <a:solidFill>
                  <a:schemeClr val="bg1"/>
                </a:solidFill>
              </a:rPr>
              <a:t>오시는길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flipV="1">
            <a:off x="2842260" y="4101043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820461" y="4777926"/>
            <a:ext cx="7019545" cy="1446539"/>
            <a:chOff x="420879" y="2867025"/>
            <a:chExt cx="2638516" cy="2257425"/>
          </a:xfrm>
        </p:grpSpPr>
        <p:sp>
          <p:nvSpPr>
            <p:cNvPr id="94" name="직사각형 93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3" name="타원 2"/>
          <p:cNvSpPr/>
          <p:nvPr/>
        </p:nvSpPr>
        <p:spPr>
          <a:xfrm>
            <a:off x="10165263" y="3771968"/>
            <a:ext cx="114300" cy="88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119233" y="1471304"/>
            <a:ext cx="3176921" cy="2511421"/>
            <a:chOff x="506537" y="2867025"/>
            <a:chExt cx="2552859" cy="2257425"/>
          </a:xfrm>
          <a:solidFill>
            <a:srgbClr val="09847F"/>
          </a:solidFill>
        </p:grpSpPr>
        <p:sp>
          <p:nvSpPr>
            <p:cNvPr id="76" name="직사각형 75"/>
            <p:cNvSpPr/>
            <p:nvPr/>
          </p:nvSpPr>
          <p:spPr>
            <a:xfrm>
              <a:off x="532874" y="2876550"/>
              <a:ext cx="2526521" cy="2238375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06537" y="2900935"/>
              <a:ext cx="2552859" cy="2223515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506537" y="2867025"/>
              <a:ext cx="2552859" cy="2247900"/>
            </a:xfrm>
            <a:prstGeom prst="lin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1323022" y="3785263"/>
              <a:ext cx="863884" cy="65218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68" name="대각선 방향의 모서리가 둥근 사각형 67"/>
          <p:cNvSpPr/>
          <p:nvPr/>
        </p:nvSpPr>
        <p:spPr>
          <a:xfrm>
            <a:off x="8127010" y="3714742"/>
            <a:ext cx="3156555" cy="505558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8351825" y="3831416"/>
            <a:ext cx="2489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관람안내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단체예약</a:t>
            </a:r>
            <a:r>
              <a:rPr lang="ko-KR" altLang="en-US" sz="1000" dirty="0" smtClean="0">
                <a:solidFill>
                  <a:schemeClr val="bg1"/>
                </a:solidFill>
              </a:rPr>
              <a:t> 예약확인 취소 </a:t>
            </a:r>
            <a:r>
              <a:rPr lang="en-US" altLang="ko-KR" sz="1000" dirty="0" smtClean="0">
                <a:solidFill>
                  <a:schemeClr val="bg1"/>
                </a:solidFill>
              </a:rPr>
              <a:t>· </a:t>
            </a:r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sp>
        <p:nvSpPr>
          <p:cNvPr id="347" name="직사각형 34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9873529" y="14450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Desciption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55667" y="1401901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세종특별자치시교육청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7" name="한쪽 모서리가 둥근 사각형 6"/>
          <p:cNvSpPr/>
          <p:nvPr/>
        </p:nvSpPr>
        <p:spPr>
          <a:xfrm rot="5400000">
            <a:off x="3602810" y="1344759"/>
            <a:ext cx="2718853" cy="2761753"/>
          </a:xfrm>
          <a:prstGeom prst="round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4805519" y="1401902"/>
            <a:ext cx="0" cy="2278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524106" y="1300974"/>
            <a:ext cx="2713877" cy="369332"/>
            <a:chOff x="3524106" y="1300974"/>
            <a:chExt cx="2713877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524106" y="1401901"/>
              <a:ext cx="21005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세종특별자치교육청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5520" y="1300974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독도전시관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944101" y="1434778"/>
              <a:ext cx="293882" cy="210175"/>
              <a:chOff x="5787969" y="1437947"/>
              <a:chExt cx="392903" cy="219075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5787969" y="1437947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787969" y="1542722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787969" y="1657022"/>
                <a:ext cx="392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그룹 116"/>
          <p:cNvGrpSpPr/>
          <p:nvPr/>
        </p:nvGrpSpPr>
        <p:grpSpPr>
          <a:xfrm>
            <a:off x="3785093" y="1776999"/>
            <a:ext cx="2276629" cy="1548804"/>
            <a:chOff x="420879" y="2867025"/>
            <a:chExt cx="2638516" cy="2257425"/>
          </a:xfrm>
        </p:grpSpPr>
        <p:sp>
          <p:nvSpPr>
            <p:cNvPr id="118" name="직사각형 117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1246664" y="3785262"/>
              <a:ext cx="1016595" cy="53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55" name="대각선 방향의 모서리가 둥근 사각형 54"/>
          <p:cNvSpPr/>
          <p:nvPr/>
        </p:nvSpPr>
        <p:spPr>
          <a:xfrm>
            <a:off x="3575682" y="3572249"/>
            <a:ext cx="2767431" cy="512813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912619" y="37055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인사말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77779" y="37157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전시관 연혁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48531" y="371573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오시는 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flipH="1" flipV="1">
            <a:off x="4136050" y="3595654"/>
            <a:ext cx="89658" cy="109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557599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8" name="한쪽 모서리가 둥근 사각형 57"/>
          <p:cNvSpPr/>
          <p:nvPr/>
        </p:nvSpPr>
        <p:spPr>
          <a:xfrm rot="10800000" flipH="1">
            <a:off x="6554338" y="1366209"/>
            <a:ext cx="2776371" cy="1845077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774246" y="1490837"/>
            <a:ext cx="2276629" cy="1548804"/>
            <a:chOff x="420879" y="2867025"/>
            <a:chExt cx="2638516" cy="2257425"/>
          </a:xfrm>
        </p:grpSpPr>
        <p:sp>
          <p:nvSpPr>
            <p:cNvPr id="131" name="직사각형 13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20349" y="3615667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안녕하십니까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독도와 </a:t>
            </a:r>
            <a:r>
              <a:rPr lang="ko-KR" altLang="en-US" sz="1200" b="1" dirty="0" smtClean="0">
                <a:solidFill>
                  <a:srgbClr val="09847F"/>
                </a:solidFill>
              </a:rPr>
              <a:t>독도전시관</a:t>
            </a:r>
            <a:r>
              <a:rPr lang="ko-KR" altLang="en-US" sz="1200" b="1" dirty="0" smtClean="0"/>
              <a:t>을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사랑해주셔서 진심으로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감사드립니다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6683829" y="4463143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6683829" y="4776771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683829" y="5059109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683829" y="5409423"/>
            <a:ext cx="246503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2023.10.13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785093" y="1776999"/>
            <a:ext cx="2276629" cy="1548804"/>
            <a:chOff x="420879" y="2867025"/>
            <a:chExt cx="2638516" cy="2257425"/>
          </a:xfrm>
        </p:grpSpPr>
        <p:sp>
          <p:nvSpPr>
            <p:cNvPr id="86" name="직사각형 8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92239" y="1273321"/>
            <a:ext cx="1976217" cy="505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6311" y="4123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독도페이지</a:t>
            </a:r>
            <a:endParaRPr lang="ko-KR" alt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595098" y="80284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전시관 소개 클릭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인사말</a:t>
            </a:r>
            <a:endParaRPr lang="ko-KR" altLang="en-US" sz="10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3518173" y="1375511"/>
            <a:ext cx="2786674" cy="276999"/>
            <a:chOff x="286942" y="1369047"/>
            <a:chExt cx="2786674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29" y="1898013"/>
            <a:ext cx="2643176" cy="3129012"/>
          </a:xfrm>
          <a:prstGeom prst="rect">
            <a:avLst/>
          </a:prstGeom>
        </p:spPr>
      </p:pic>
      <p:sp>
        <p:nvSpPr>
          <p:cNvPr id="141" name="모서리가 둥근 직사각형 140"/>
          <p:cNvSpPr/>
          <p:nvPr/>
        </p:nvSpPr>
        <p:spPr>
          <a:xfrm>
            <a:off x="982408" y="5128048"/>
            <a:ext cx="1755241" cy="497617"/>
          </a:xfrm>
          <a:prstGeom prst="roundRect">
            <a:avLst>
              <a:gd name="adj" fmla="val 50000"/>
            </a:avLst>
          </a:prstGeom>
          <a:solidFill>
            <a:srgbClr val="1C1D2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166981" y="5211881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>
                <a:solidFill>
                  <a:schemeClr val="bg1"/>
                </a:solidFill>
              </a:rPr>
              <a:t>전시안내</a:t>
            </a:r>
            <a:r>
              <a:rPr lang="ko-KR" altLang="en-US" sz="1300" dirty="0" smtClean="0">
                <a:solidFill>
                  <a:schemeClr val="bg1"/>
                </a:solidFill>
              </a:rPr>
              <a:t> 보기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2429325" y="5256885"/>
            <a:ext cx="146235" cy="1556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473541" y="569570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Rounded MT Bold" panose="020F0704030504030204" pitchFamily="34" charset="0"/>
              </a:rPr>
              <a:t>SCROLL</a:t>
            </a:r>
            <a:endParaRPr lang="ko-KR" altLang="en-US" sz="1000" dirty="0">
              <a:latin typeface="Arial Rounded MT Bold" panose="020F0704030504030204" pitchFamily="34" charset="0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5301352" y="1621705"/>
            <a:ext cx="673845" cy="673845"/>
            <a:chOff x="5380072" y="1670236"/>
            <a:chExt cx="673845" cy="673845"/>
          </a:xfrm>
        </p:grpSpPr>
        <p:sp>
          <p:nvSpPr>
            <p:cNvPr id="150" name="타원 149"/>
            <p:cNvSpPr/>
            <p:nvPr/>
          </p:nvSpPr>
          <p:spPr>
            <a:xfrm>
              <a:off x="5380072" y="1670236"/>
              <a:ext cx="673845" cy="673845"/>
            </a:xfrm>
            <a:prstGeom prst="ellipse">
              <a:avLst/>
            </a:prstGeom>
            <a:solidFill>
              <a:srgbClr val="098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5384" y="1715759"/>
              <a:ext cx="279864" cy="240994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5439444" y="19334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신청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모서리가 둥근 직사각형 184"/>
          <p:cNvSpPr/>
          <p:nvPr/>
        </p:nvSpPr>
        <p:spPr>
          <a:xfrm>
            <a:off x="3900946" y="2929127"/>
            <a:ext cx="983436" cy="2401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09847F"/>
                </a:solidFill>
              </a:rPr>
              <a:t>바로가기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 flipV="1">
            <a:off x="4698800" y="2970280"/>
            <a:ext cx="130089" cy="133414"/>
          </a:xfrm>
          <a:prstGeom prst="straightConnector1">
            <a:avLst/>
          </a:prstGeom>
          <a:ln w="9525">
            <a:solidFill>
              <a:srgbClr val="0984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모서리가 둥근 직사각형 221"/>
          <p:cNvSpPr/>
          <p:nvPr/>
        </p:nvSpPr>
        <p:spPr>
          <a:xfrm>
            <a:off x="3785093" y="3412938"/>
            <a:ext cx="2296142" cy="23872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3893454" y="3460468"/>
            <a:ext cx="1027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관람안내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044-999-6393</a:t>
            </a:r>
            <a:endParaRPr lang="ko-KR" altLang="en-US" sz="1000" b="1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4966264" y="3757340"/>
            <a:ext cx="877223" cy="21280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5004886" y="3766171"/>
            <a:ext cx="7707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919000" y="4096906"/>
            <a:ext cx="2191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관람시간</a:t>
            </a:r>
            <a:r>
              <a:rPr lang="ko-KR" altLang="en-US" sz="800" dirty="0" smtClean="0"/>
              <a:t> 화요일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토요일 </a:t>
            </a:r>
            <a:r>
              <a:rPr lang="en-US" altLang="ko-KR" sz="800" dirty="0" smtClean="0"/>
              <a:t>9:00 ~ 17:00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점심시간 </a:t>
            </a:r>
            <a:r>
              <a:rPr lang="en-US" altLang="ko-KR" sz="800" dirty="0" smtClean="0"/>
              <a:t>12:00~13:00, </a:t>
            </a:r>
            <a:r>
              <a:rPr lang="ko-KR" altLang="en-US" sz="800" dirty="0" err="1" smtClean="0"/>
              <a:t>입장마간</a:t>
            </a:r>
            <a:endParaRPr lang="en-US" altLang="ko-KR" sz="800" dirty="0" smtClean="0"/>
          </a:p>
          <a:p>
            <a:r>
              <a:rPr lang="en-US" altLang="ko-KR" sz="800" dirty="0" smtClean="0"/>
              <a:t>(16:30)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※</a:t>
            </a:r>
            <a:r>
              <a:rPr lang="ko-KR" altLang="en-US" sz="800" dirty="0" smtClean="0"/>
              <a:t>관람시간은 학교 사정에 따라</a:t>
            </a:r>
            <a:endParaRPr lang="en-US" altLang="ko-KR" sz="800" dirty="0" smtClean="0"/>
          </a:p>
          <a:p>
            <a:r>
              <a:rPr lang="ko-KR" altLang="en-US" sz="800" dirty="0" smtClean="0"/>
              <a:t>변경 </a:t>
            </a:r>
            <a:r>
              <a:rPr lang="ko-KR" altLang="en-US" sz="800" dirty="0" err="1" smtClean="0"/>
              <a:t>될수</a:t>
            </a:r>
            <a:r>
              <a:rPr lang="ko-KR" altLang="en-US" sz="800" dirty="0" smtClean="0"/>
              <a:t>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b="1" dirty="0" err="1" smtClean="0"/>
              <a:t>휴관안내</a:t>
            </a:r>
            <a:r>
              <a:rPr lang="ko-KR" altLang="en-US" sz="800" dirty="0" smtClean="0"/>
              <a:t>  일요일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월요일 및 공휴일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b="1" dirty="0" smtClean="0"/>
              <a:t>위     치   </a:t>
            </a:r>
            <a:r>
              <a:rPr lang="ko-KR" altLang="en-US" sz="800" dirty="0" smtClean="0"/>
              <a:t>세종별자치시 </a:t>
            </a:r>
            <a:r>
              <a:rPr lang="ko-KR" altLang="en-US" sz="800" dirty="0" err="1" smtClean="0"/>
              <a:t>새롬서로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68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</a:t>
            </a:r>
            <a:r>
              <a:rPr lang="ko-KR" altLang="en-US" sz="800" dirty="0" smtClean="0"/>
              <a:t>새롬고등학교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cxnSp>
        <p:nvCxnSpPr>
          <p:cNvPr id="231" name="직선 연결선 230"/>
          <p:cNvCxnSpPr/>
          <p:nvPr/>
        </p:nvCxnSpPr>
        <p:spPr>
          <a:xfrm>
            <a:off x="3945415" y="4053059"/>
            <a:ext cx="201034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 flipV="1">
            <a:off x="3922555" y="415299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 flipV="1">
            <a:off x="3922555" y="491282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 flipV="1">
            <a:off x="3922555" y="511953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4" name="그룹 303"/>
          <p:cNvGrpSpPr/>
          <p:nvPr/>
        </p:nvGrpSpPr>
        <p:grpSpPr>
          <a:xfrm>
            <a:off x="6637201" y="2709859"/>
            <a:ext cx="2276629" cy="1548804"/>
            <a:chOff x="420879" y="2867025"/>
            <a:chExt cx="2638516" cy="2257425"/>
          </a:xfrm>
        </p:grpSpPr>
        <p:sp>
          <p:nvSpPr>
            <p:cNvPr id="308" name="직사각형 307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309" name="직선 연결선 30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직사각형 310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6582796" y="1736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312" name="그룹 311"/>
          <p:cNvGrpSpPr/>
          <p:nvPr/>
        </p:nvGrpSpPr>
        <p:grpSpPr>
          <a:xfrm>
            <a:off x="6475271" y="1375511"/>
            <a:ext cx="2786674" cy="276999"/>
            <a:chOff x="286942" y="1369047"/>
            <a:chExt cx="2786674" cy="276999"/>
          </a:xfrm>
        </p:grpSpPr>
        <p:sp>
          <p:nvSpPr>
            <p:cNvPr id="313" name="TextBox 312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14" name="직선 연결선 313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6526182" y="2180909"/>
            <a:ext cx="2728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767171"/>
                </a:solidFill>
              </a:rPr>
              <a:t>독도의 미래를 생각하는 공간으로 앞으로도 지속적으로</a:t>
            </a:r>
            <a:endParaRPr lang="en-US" altLang="ko-KR" sz="800" dirty="0" smtClean="0">
              <a:solidFill>
                <a:srgbClr val="767171"/>
              </a:solidFill>
            </a:endParaRPr>
          </a:p>
          <a:p>
            <a:r>
              <a:rPr lang="ko-KR" altLang="en-US" sz="800" dirty="0" smtClean="0">
                <a:solidFill>
                  <a:srgbClr val="767171"/>
                </a:solidFill>
              </a:rPr>
              <a:t>활용되기를 바랍니다</a:t>
            </a:r>
            <a:r>
              <a:rPr lang="en-US" altLang="ko-KR" sz="800" dirty="0" smtClean="0">
                <a:solidFill>
                  <a:srgbClr val="E7E6E6"/>
                </a:solidFill>
              </a:rPr>
              <a:t>.</a:t>
            </a:r>
            <a:endParaRPr lang="ko-KR" altLang="en-US" sz="800" dirty="0">
              <a:solidFill>
                <a:srgbClr val="E7E6E6"/>
              </a:solidFill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6595215" y="4608496"/>
            <a:ext cx="630891" cy="2376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9847F"/>
                </a:solidFill>
              </a:rPr>
              <a:t>NEWS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526182" y="5042338"/>
            <a:ext cx="2787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2023</a:t>
            </a:r>
            <a:r>
              <a:rPr lang="ko-KR" altLang="en-US" sz="1300" b="1" dirty="0" smtClean="0"/>
              <a:t>년 독도의 날 기념 홍보영상</a:t>
            </a:r>
            <a:r>
              <a:rPr lang="en-US" altLang="ko-KR" sz="1300" b="1" dirty="0" smtClean="0"/>
              <a:t>…</a:t>
            </a:r>
            <a:endParaRPr lang="ko-KR" altLang="en-US" sz="1300" b="1" dirty="0"/>
          </a:p>
        </p:txBody>
      </p:sp>
      <p:sp>
        <p:nvSpPr>
          <p:cNvPr id="268" name="타원 267"/>
          <p:cNvSpPr/>
          <p:nvPr/>
        </p:nvSpPr>
        <p:spPr>
          <a:xfrm>
            <a:off x="6806998" y="5530887"/>
            <a:ext cx="303310" cy="257953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7384459" y="5540603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7826317" y="5530926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8335063" y="5530926"/>
            <a:ext cx="234595" cy="21755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8" name="그룹 327"/>
          <p:cNvGrpSpPr/>
          <p:nvPr/>
        </p:nvGrpSpPr>
        <p:grpSpPr>
          <a:xfrm>
            <a:off x="255667" y="1401901"/>
            <a:ext cx="2786674" cy="276999"/>
            <a:chOff x="286942" y="1369047"/>
            <a:chExt cx="2786674" cy="276999"/>
          </a:xfrm>
        </p:grpSpPr>
        <p:sp>
          <p:nvSpPr>
            <p:cNvPr id="329" name="TextBox 328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330" name="직선 연결선 329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4" name="직선 연결선 333"/>
          <p:cNvCxnSpPr/>
          <p:nvPr/>
        </p:nvCxnSpPr>
        <p:spPr>
          <a:xfrm>
            <a:off x="1898128" y="1435546"/>
            <a:ext cx="0" cy="23382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5162550" y="1397446"/>
            <a:ext cx="0" cy="224259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8108537" y="1397722"/>
            <a:ext cx="0" cy="254788"/>
          </a:xfrm>
          <a:prstGeom prst="line">
            <a:avLst/>
          </a:prstGeom>
          <a:ln>
            <a:solidFill>
              <a:srgbClr val="1C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9486967" y="1280727"/>
            <a:ext cx="1975140" cy="7480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9873529" y="14450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Desciption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8901429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8297" y="1328724"/>
            <a:ext cx="8732822" cy="49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0878" y="1715076"/>
            <a:ext cx="8278741" cy="4410767"/>
            <a:chOff x="420879" y="2867025"/>
            <a:chExt cx="2638516" cy="2257425"/>
          </a:xfrm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476447" y="3264663"/>
              <a:ext cx="487395" cy="3465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대한민국</a:t>
              </a:r>
              <a:endParaRPr lang="en-US" altLang="ko-KR" sz="1000" dirty="0" smtClean="0"/>
            </a:p>
            <a:p>
              <a:pPr algn="ctr"/>
              <a:r>
                <a:rPr lang="ko-KR" altLang="en-US" dirty="0" smtClean="0"/>
                <a:t>독도</a:t>
              </a:r>
              <a:endParaRPr lang="en-US" altLang="ko-KR" dirty="0" smtClean="0"/>
            </a:p>
            <a:p>
              <a:pPr algn="r"/>
              <a:r>
                <a:rPr lang="ko-KR" altLang="en-US" sz="1000" dirty="0" smtClean="0"/>
                <a:t>세종에서 만나다</a:t>
              </a:r>
              <a:endParaRPr lang="ko-KR" altLang="en-US" sz="1000" dirty="0"/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8393952" cy="369332"/>
            <a:chOff x="305667" y="1325794"/>
            <a:chExt cx="83939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16807" y="1358315"/>
              <a:ext cx="5275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전시관 소개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관람정보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독도자료실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열린광장</a:t>
              </a:r>
              <a:endParaRPr lang="ko-KR" alt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3001" y="1387349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41460" y="3773015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IMGE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573702" y="4305300"/>
            <a:ext cx="2280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>
            <a:off x="4573702" y="4505325"/>
            <a:ext cx="2280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173652" y="4876726"/>
            <a:ext cx="1303223" cy="385876"/>
            <a:chOff x="4173652" y="4876726"/>
            <a:chExt cx="1303223" cy="38587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173652" y="4876726"/>
              <a:ext cx="1303223" cy="38587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86823" y="4946553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전시안내보기</a:t>
              </a:r>
              <a:endParaRPr lang="ko-KR" altLang="en-US" sz="1000" dirty="0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5194478" y="4946553"/>
              <a:ext cx="159623" cy="203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9218317" y="1268923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652" y="1809086"/>
            <a:ext cx="2643176" cy="312901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352164" y="5606781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Rounded MT Bold" panose="020F0704030504030204" pitchFamily="34" charset="0"/>
              </a:rPr>
              <a:t>SCROLL</a:t>
            </a:r>
            <a:endParaRPr lang="ko-KR" altLang="en-US" sz="1000" dirty="0">
              <a:latin typeface="Arial Rounded MT Bold" panose="020F070403050403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134290" y="1312974"/>
            <a:ext cx="2786674" cy="276999"/>
            <a:chOff x="286942" y="1369047"/>
            <a:chExt cx="2786674" cy="276999"/>
          </a:xfrm>
        </p:grpSpPr>
        <p:sp>
          <p:nvSpPr>
            <p:cNvPr id="59" name="TextBox 58"/>
            <p:cNvSpPr txBox="1"/>
            <p:nvPr/>
          </p:nvSpPr>
          <p:spPr>
            <a:xfrm>
              <a:off x="286942" y="1369047"/>
              <a:ext cx="2547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세종특별자치시교육청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독도전시관</a:t>
              </a:r>
              <a:endParaRPr lang="ko-KR" altLang="en-US" sz="1200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2770975" y="1438607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770975" y="1503120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2770975" y="1570204"/>
              <a:ext cx="30264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모서리가 둥근 직사각형 64"/>
          <p:cNvSpPr/>
          <p:nvPr/>
        </p:nvSpPr>
        <p:spPr>
          <a:xfrm>
            <a:off x="9513081" y="4998857"/>
            <a:ext cx="1755241" cy="497617"/>
          </a:xfrm>
          <a:prstGeom prst="roundRect">
            <a:avLst>
              <a:gd name="adj" fmla="val 50000"/>
            </a:avLst>
          </a:prstGeom>
          <a:solidFill>
            <a:srgbClr val="1C1D2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567107" y="5108702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>
                <a:solidFill>
                  <a:schemeClr val="bg1"/>
                </a:solidFill>
              </a:rPr>
              <a:t>전시안내</a:t>
            </a:r>
            <a:r>
              <a:rPr lang="ko-KR" altLang="en-US" sz="1300" dirty="0" smtClean="0">
                <a:solidFill>
                  <a:schemeClr val="bg1"/>
                </a:solidFill>
              </a:rPr>
              <a:t> 보기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10390702" y="5532357"/>
            <a:ext cx="146235" cy="1556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0892418" y="5107039"/>
            <a:ext cx="159623" cy="2031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37749" y="1263107"/>
            <a:ext cx="11082447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37748" y="1325794"/>
            <a:ext cx="10943872" cy="49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0878" y="1715076"/>
            <a:ext cx="3217671" cy="2113974"/>
            <a:chOff x="420879" y="2867025"/>
            <a:chExt cx="2638516" cy="2257425"/>
          </a:xfrm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10587205" cy="369332"/>
            <a:chOff x="305667" y="1325794"/>
            <a:chExt cx="1058720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4350" y="1342511"/>
              <a:ext cx="5275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전시관 소개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관람정보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독도자료실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열린광장</a:t>
              </a:r>
              <a:endParaRPr lang="ko-KR" alt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66254" y="1430293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8306" y="1856354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독도 바로 알기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757875" y="2622047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7875" y="2394053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2647" y="2805385"/>
            <a:ext cx="8883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1975" y="3288723"/>
            <a:ext cx="1264682" cy="4146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17262" y="3374313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바로가기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385861" y="3496059"/>
            <a:ext cx="289603" cy="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616336" y="2465637"/>
            <a:ext cx="736169" cy="65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509243" y="1960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관란안내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22142" y="253263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044-999-6393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8454595" y="2532631"/>
            <a:ext cx="1264682" cy="414672"/>
            <a:chOff x="6909897" y="3752439"/>
            <a:chExt cx="1264682" cy="41467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909897" y="3752439"/>
              <a:ext cx="1264682" cy="4146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18165" y="381221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관람 문의하기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5586869" y="335794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586869" y="364028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86869" y="3764436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586869" y="399695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586869" y="414086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55822" y="323320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155822" y="334717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155822" y="3637302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155822" y="374154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155822" y="395707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155822" y="4127931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03401" y="4315848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82229" y="4310657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538926" y="4320875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5232363" y="44053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95" name="직사각형 94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684068" y="47136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7439347" y="44053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9697480" y="44053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16" name="직사각형 11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905640" y="47136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0202979" y="47136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5284134" y="5482180"/>
            <a:ext cx="1504234" cy="611523"/>
            <a:chOff x="5234686" y="5507050"/>
            <a:chExt cx="1504234" cy="611523"/>
          </a:xfrm>
        </p:grpSpPr>
        <p:sp>
          <p:nvSpPr>
            <p:cNvPr id="62" name="직사각형 61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428839" y="5481976"/>
            <a:ext cx="1504234" cy="611523"/>
            <a:chOff x="5234686" y="5507050"/>
            <a:chExt cx="1504234" cy="611523"/>
          </a:xfrm>
        </p:grpSpPr>
        <p:sp>
          <p:nvSpPr>
            <p:cNvPr id="129" name="직사각형 128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9666254" y="5481976"/>
            <a:ext cx="1504234" cy="611523"/>
            <a:chOff x="5234686" y="5507050"/>
            <a:chExt cx="1504234" cy="611523"/>
          </a:xfrm>
        </p:grpSpPr>
        <p:sp>
          <p:nvSpPr>
            <p:cNvPr id="138" name="직사각형 137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0317" y="4060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640317" y="4533901"/>
            <a:ext cx="2998232" cy="9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40317" y="4783828"/>
            <a:ext cx="2998232" cy="9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46048" y="5485313"/>
            <a:ext cx="516839" cy="46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027961" y="5470283"/>
            <a:ext cx="516839" cy="516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 flipH="1">
            <a:off x="2305050" y="5615262"/>
            <a:ext cx="141493" cy="251071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99" name="직사각형 98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86703" y="5660981"/>
            <a:ext cx="208697" cy="205352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156" name="직사각형 155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838" y="1341328"/>
            <a:ext cx="9198987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749" y="1343557"/>
            <a:ext cx="11690378" cy="49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0878" y="1715076"/>
            <a:ext cx="3217671" cy="2113974"/>
            <a:chOff x="420879" y="2867025"/>
            <a:chExt cx="2638516" cy="2257425"/>
          </a:xfrm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8736031" cy="369332"/>
            <a:chOff x="305667" y="1325794"/>
            <a:chExt cx="87360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6150" y="1401014"/>
              <a:ext cx="3576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전시관 소개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독도자료실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열린광장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5080" y="1434778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8306" y="1856354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독도 바로 알기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757875" y="2622047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7875" y="2394053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2647" y="2805385"/>
            <a:ext cx="8883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1975" y="3288723"/>
            <a:ext cx="1264682" cy="4146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17262" y="3374313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바로가기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385861" y="3496059"/>
            <a:ext cx="289603" cy="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24350" y="2229764"/>
            <a:ext cx="736169" cy="65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26192" y="1812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관란안내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60519" y="230463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044-999-6393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6822086" y="2264539"/>
            <a:ext cx="1264682" cy="414672"/>
            <a:chOff x="6909897" y="3752439"/>
            <a:chExt cx="1264682" cy="41467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909897" y="3752439"/>
              <a:ext cx="1264682" cy="4146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28377" y="3820849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관람 문의하기</a:t>
              </a:r>
              <a:endParaRPr lang="ko-KR" altLang="en-US" sz="1000" dirty="0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617028" y="4089548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51039" y="4033639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50156" y="4005117"/>
            <a:ext cx="1778667" cy="1982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745990" y="41790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95" name="직사각형 94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3797761" y="5255880"/>
            <a:ext cx="1504234" cy="611523"/>
            <a:chOff x="5234686" y="5507050"/>
            <a:chExt cx="1504234" cy="611523"/>
          </a:xfrm>
        </p:grpSpPr>
        <p:sp>
          <p:nvSpPr>
            <p:cNvPr id="62" name="직사각형 61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4100496" y="313164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100496" y="341398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00496" y="3538136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100496" y="377065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00496" y="391456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669449" y="300690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669449" y="312087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669449" y="3411002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669449" y="351524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669449" y="373077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669449" y="3901631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197695" y="44873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5952974" y="41790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7786210" y="4130534"/>
            <a:ext cx="1506557" cy="919595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16" name="직사각형 11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6419267" y="44873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74505" y="4474338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5942466" y="5255676"/>
            <a:ext cx="1504234" cy="611523"/>
            <a:chOff x="5234686" y="5507050"/>
            <a:chExt cx="1504234" cy="611523"/>
          </a:xfrm>
        </p:grpSpPr>
        <p:sp>
          <p:nvSpPr>
            <p:cNvPr id="129" name="직사각형 128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858330" y="5225089"/>
            <a:ext cx="1504234" cy="611523"/>
            <a:chOff x="5234686" y="5507050"/>
            <a:chExt cx="1504234" cy="611523"/>
          </a:xfrm>
        </p:grpSpPr>
        <p:sp>
          <p:nvSpPr>
            <p:cNvPr id="138" name="직사각형 137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0317" y="4060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640317" y="4533901"/>
            <a:ext cx="1577317" cy="6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40317" y="4783828"/>
            <a:ext cx="1577317" cy="4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46048" y="5485313"/>
            <a:ext cx="516839" cy="46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027961" y="5470283"/>
            <a:ext cx="516839" cy="516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 flipH="1">
            <a:off x="2305050" y="5615262"/>
            <a:ext cx="141493" cy="251071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99" name="직사각형 98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86703" y="5660981"/>
            <a:ext cx="208697" cy="205352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156" name="직사각형 155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9622760" y="2204735"/>
            <a:ext cx="1998010" cy="1375052"/>
            <a:chOff x="420879" y="2867025"/>
            <a:chExt cx="2638516" cy="2257425"/>
          </a:xfrm>
        </p:grpSpPr>
        <p:sp>
          <p:nvSpPr>
            <p:cNvPr id="135" name="직사각형 134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9472825" y="1415989"/>
            <a:ext cx="2153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독도전시관</a:t>
            </a:r>
            <a:endParaRPr lang="ko-KR" altLang="en-US" sz="1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1556041" y="1459915"/>
            <a:ext cx="209357" cy="116281"/>
            <a:chOff x="11296486" y="1218182"/>
            <a:chExt cx="209357" cy="116281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11296486" y="1218182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11296486" y="1275186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11296486" y="1334462"/>
              <a:ext cx="20935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11139019" y="1951284"/>
            <a:ext cx="591378" cy="598250"/>
            <a:chOff x="5380072" y="1670236"/>
            <a:chExt cx="673845" cy="673845"/>
          </a:xfrm>
        </p:grpSpPr>
        <p:sp>
          <p:nvSpPr>
            <p:cNvPr id="159" name="타원 158"/>
            <p:cNvSpPr/>
            <p:nvPr/>
          </p:nvSpPr>
          <p:spPr>
            <a:xfrm>
              <a:off x="5380072" y="1670236"/>
              <a:ext cx="673845" cy="673845"/>
            </a:xfrm>
            <a:prstGeom prst="ellipse">
              <a:avLst/>
            </a:prstGeom>
            <a:solidFill>
              <a:srgbClr val="098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84" y="1715759"/>
              <a:ext cx="279864" cy="240994"/>
            </a:xfrm>
            <a:prstGeom prst="rect">
              <a:avLst/>
            </a:prstGeom>
          </p:spPr>
        </p:pic>
        <p:sp>
          <p:nvSpPr>
            <p:cNvPr id="161" name="TextBox 160"/>
            <p:cNvSpPr txBox="1"/>
            <p:nvPr/>
          </p:nvSpPr>
          <p:spPr>
            <a:xfrm>
              <a:off x="5439444" y="19334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신청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2" name="모서리가 둥근 직사각형 161"/>
          <p:cNvSpPr/>
          <p:nvPr/>
        </p:nvSpPr>
        <p:spPr>
          <a:xfrm>
            <a:off x="9738612" y="3210047"/>
            <a:ext cx="863081" cy="2131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09847F"/>
                </a:solidFill>
              </a:rPr>
              <a:t>바로가기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720545" y="3922893"/>
            <a:ext cx="2015135" cy="211942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9806419" y="4553729"/>
            <a:ext cx="2191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관람시간</a:t>
            </a:r>
            <a:r>
              <a:rPr lang="ko-KR" altLang="en-US" sz="800" dirty="0" smtClean="0"/>
              <a:t> 화요일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토요일 </a:t>
            </a:r>
            <a:r>
              <a:rPr lang="en-US" altLang="ko-KR" sz="800" dirty="0" smtClean="0"/>
              <a:t>9:00 ~ 17:00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점심시간 </a:t>
            </a:r>
            <a:r>
              <a:rPr lang="en-US" altLang="ko-KR" sz="800" dirty="0" smtClean="0"/>
              <a:t>12:00~13:00, </a:t>
            </a:r>
            <a:r>
              <a:rPr lang="ko-KR" altLang="en-US" sz="800" dirty="0" err="1" smtClean="0"/>
              <a:t>입장마간</a:t>
            </a:r>
            <a:endParaRPr lang="en-US" altLang="ko-KR" sz="800" dirty="0" smtClean="0"/>
          </a:p>
          <a:p>
            <a:r>
              <a:rPr lang="en-US" altLang="ko-KR" sz="800" dirty="0" smtClean="0"/>
              <a:t>(16:30)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※</a:t>
            </a:r>
            <a:r>
              <a:rPr lang="ko-KR" altLang="en-US" sz="800" dirty="0" smtClean="0"/>
              <a:t>관람시간은 학교 사정에 따라</a:t>
            </a:r>
            <a:endParaRPr lang="en-US" altLang="ko-KR" sz="800" dirty="0" smtClean="0"/>
          </a:p>
          <a:p>
            <a:r>
              <a:rPr lang="ko-KR" altLang="en-US" sz="800" dirty="0" smtClean="0"/>
              <a:t>변경 </a:t>
            </a:r>
            <a:r>
              <a:rPr lang="ko-KR" altLang="en-US" sz="800" dirty="0" err="1" smtClean="0"/>
              <a:t>될수</a:t>
            </a:r>
            <a:r>
              <a:rPr lang="ko-KR" altLang="en-US" sz="800" dirty="0" smtClean="0"/>
              <a:t>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b="1" dirty="0" err="1" smtClean="0"/>
              <a:t>휴관안내</a:t>
            </a:r>
            <a:r>
              <a:rPr lang="ko-KR" altLang="en-US" sz="800" dirty="0" smtClean="0"/>
              <a:t>  일요일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월요일 및 공휴일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b="1" dirty="0" smtClean="0"/>
              <a:t>위     치   </a:t>
            </a:r>
            <a:r>
              <a:rPr lang="ko-KR" altLang="en-US" sz="800" dirty="0" smtClean="0"/>
              <a:t>세종별자치시 </a:t>
            </a:r>
            <a:r>
              <a:rPr lang="ko-KR" altLang="en-US" sz="800" dirty="0" err="1" smtClean="0"/>
              <a:t>새롬서로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68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</a:t>
            </a:r>
            <a:r>
              <a:rPr lang="ko-KR" altLang="en-US" sz="800" dirty="0" smtClean="0"/>
              <a:t>새롬고등학교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9940741" y="4093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관람안내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6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838" y="1341328"/>
            <a:ext cx="9198987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749" y="1343557"/>
            <a:ext cx="11690378" cy="49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0878" y="1715076"/>
            <a:ext cx="3217671" cy="2113974"/>
            <a:chOff x="420879" y="2867025"/>
            <a:chExt cx="2638516" cy="2257425"/>
          </a:xfrm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8736031" cy="369332"/>
            <a:chOff x="305667" y="1325794"/>
            <a:chExt cx="87360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6150" y="1401014"/>
              <a:ext cx="3576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전시관 소개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독도자료실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| </a:t>
              </a:r>
              <a:r>
                <a:rPr lang="ko-KR" altLang="en-US" sz="1000" dirty="0" err="1" smtClean="0"/>
                <a:t>열린광장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5080" y="1434778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8306" y="1856354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독도 바로 알기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757875" y="2622047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7875" y="2394053"/>
            <a:ext cx="230152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72647" y="2805385"/>
            <a:ext cx="8883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1975" y="3288723"/>
            <a:ext cx="1264682" cy="4146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17262" y="3374313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바로가기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385861" y="3496059"/>
            <a:ext cx="289603" cy="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24350" y="2229764"/>
            <a:ext cx="736169" cy="65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26192" y="1812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관란안내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60519" y="230463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044-999-6393</a:t>
            </a:r>
            <a:endParaRPr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6822086" y="2264539"/>
            <a:ext cx="1264682" cy="414672"/>
            <a:chOff x="6909897" y="3752439"/>
            <a:chExt cx="1264682" cy="41467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909897" y="3752439"/>
              <a:ext cx="1264682" cy="4146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28377" y="3820849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관람 문의하기</a:t>
              </a:r>
              <a:endParaRPr lang="ko-KR" altLang="en-US" sz="1000" dirty="0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617028" y="4089548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51039" y="4033639"/>
            <a:ext cx="1778667" cy="1971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50156" y="4005117"/>
            <a:ext cx="1778667" cy="1982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745990" y="41790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95" name="직사각형 94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3797761" y="5255880"/>
            <a:ext cx="1504234" cy="611523"/>
            <a:chOff x="5234686" y="5507050"/>
            <a:chExt cx="1504234" cy="611523"/>
          </a:xfrm>
        </p:grpSpPr>
        <p:sp>
          <p:nvSpPr>
            <p:cNvPr id="62" name="직사각형 61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4100496" y="313164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100496" y="341398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00496" y="3538136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100496" y="3770655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00496" y="3914561"/>
            <a:ext cx="898764" cy="8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669449" y="300690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669449" y="3120875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669449" y="3411002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669449" y="351524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669449" y="3730777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669449" y="3901631"/>
            <a:ext cx="2444331" cy="4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197695" y="44873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5952974" y="4179007"/>
            <a:ext cx="1506557" cy="862910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7786210" y="4130534"/>
            <a:ext cx="1506557" cy="919595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116" name="직사각형 11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6419267" y="4487351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74505" y="4474338"/>
            <a:ext cx="6031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5942466" y="5255676"/>
            <a:ext cx="1504234" cy="611523"/>
            <a:chOff x="5234686" y="5507050"/>
            <a:chExt cx="1504234" cy="611523"/>
          </a:xfrm>
        </p:grpSpPr>
        <p:sp>
          <p:nvSpPr>
            <p:cNvPr id="129" name="직사각형 128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858330" y="5225089"/>
            <a:ext cx="1504234" cy="611523"/>
            <a:chOff x="5234686" y="5507050"/>
            <a:chExt cx="1504234" cy="611523"/>
          </a:xfrm>
        </p:grpSpPr>
        <p:sp>
          <p:nvSpPr>
            <p:cNvPr id="138" name="직사각형 137"/>
            <p:cNvSpPr/>
            <p:nvPr/>
          </p:nvSpPr>
          <p:spPr>
            <a:xfrm>
              <a:off x="5234686" y="5507050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34686" y="5640336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234686" y="579320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234686" y="5900353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234686" y="5995731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234686" y="6072854"/>
              <a:ext cx="150423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0317" y="4060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640317" y="4533901"/>
            <a:ext cx="1577317" cy="6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40317" y="4783828"/>
            <a:ext cx="1577317" cy="4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46048" y="5485313"/>
            <a:ext cx="516839" cy="46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2027961" y="5470283"/>
            <a:ext cx="516839" cy="516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 flipH="1">
            <a:off x="2305050" y="5615262"/>
            <a:ext cx="141493" cy="251071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99" name="직사각형 98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86703" y="5660981"/>
            <a:ext cx="208697" cy="205352"/>
            <a:chOff x="4203703" y="4399214"/>
            <a:chExt cx="476250" cy="537655"/>
          </a:xfrm>
          <a:solidFill>
            <a:schemeClr val="bg1"/>
          </a:solidFill>
        </p:grpSpPr>
        <p:sp>
          <p:nvSpPr>
            <p:cNvPr id="156" name="직사각형 155"/>
            <p:cNvSpPr/>
            <p:nvPr/>
          </p:nvSpPr>
          <p:spPr>
            <a:xfrm rot="19454227">
              <a:off x="4371719" y="4472579"/>
              <a:ext cx="50300" cy="4642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19454227">
              <a:off x="4203703" y="4399214"/>
              <a:ext cx="476250" cy="61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9622760" y="2204735"/>
            <a:ext cx="1998010" cy="1375052"/>
            <a:chOff x="420879" y="2867025"/>
            <a:chExt cx="2638516" cy="2257425"/>
          </a:xfrm>
        </p:grpSpPr>
        <p:sp>
          <p:nvSpPr>
            <p:cNvPr id="135" name="직사각형 134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472825" y="1415989"/>
            <a:ext cx="2292573" cy="246221"/>
            <a:chOff x="9472825" y="1415989"/>
            <a:chExt cx="2292573" cy="246221"/>
          </a:xfrm>
        </p:grpSpPr>
        <p:sp>
          <p:nvSpPr>
            <p:cNvPr id="151" name="TextBox 150"/>
            <p:cNvSpPr txBox="1"/>
            <p:nvPr/>
          </p:nvSpPr>
          <p:spPr>
            <a:xfrm>
              <a:off x="9472825" y="1415989"/>
              <a:ext cx="2153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독도전시관</a:t>
              </a:r>
              <a:endParaRPr lang="ko-KR" altLang="en-US" sz="1000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1556041" y="1459915"/>
              <a:ext cx="209357" cy="116281"/>
              <a:chOff x="11296486" y="1218182"/>
              <a:chExt cx="209357" cy="116281"/>
            </a:xfrm>
          </p:grpSpPr>
          <p:cxnSp>
            <p:nvCxnSpPr>
              <p:cNvPr id="152" name="직선 연결선 151"/>
              <p:cNvCxnSpPr/>
              <p:nvPr/>
            </p:nvCxnSpPr>
            <p:spPr>
              <a:xfrm flipV="1">
                <a:off x="11296486" y="1218182"/>
                <a:ext cx="20935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11296486" y="1275186"/>
                <a:ext cx="20935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V="1">
                <a:off x="11296486" y="1334462"/>
                <a:ext cx="20935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모서리가 둥근 직사각형 161"/>
          <p:cNvSpPr/>
          <p:nvPr/>
        </p:nvSpPr>
        <p:spPr>
          <a:xfrm>
            <a:off x="9686320" y="3660292"/>
            <a:ext cx="863081" cy="2131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98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9847F"/>
                </a:solidFill>
              </a:rPr>
              <a:t>NEWS</a:t>
            </a:r>
            <a:endParaRPr lang="ko-KR" altLang="en-US" sz="1000" dirty="0">
              <a:solidFill>
                <a:srgbClr val="09847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16154" y="1815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공지사항</a:t>
            </a:r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9686320" y="3996339"/>
            <a:ext cx="1956518" cy="982024"/>
            <a:chOff x="420879" y="2867025"/>
            <a:chExt cx="2638516" cy="2257425"/>
          </a:xfrm>
        </p:grpSpPr>
        <p:sp>
          <p:nvSpPr>
            <p:cNvPr id="167" name="직사각형 16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9686320" y="5111209"/>
            <a:ext cx="1956518" cy="982024"/>
            <a:chOff x="420879" y="2867025"/>
            <a:chExt cx="2638516" cy="2257425"/>
          </a:xfrm>
        </p:grpSpPr>
        <p:sp>
          <p:nvSpPr>
            <p:cNvPr id="172" name="직사각형 171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/>
            <p:cNvSpPr/>
            <p:nvPr/>
          </p:nvSpPr>
          <p:spPr>
            <a:xfrm>
              <a:off x="1259502" y="3785262"/>
              <a:ext cx="990917" cy="391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IMAGE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34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11221022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Site Story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537" y="1325794"/>
            <a:ext cx="10943872" cy="496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Ver_01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2023.10.17</a:t>
            </a:r>
            <a:endParaRPr lang="ko-KR" altLang="en-US" sz="1000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305667" y="1325794"/>
            <a:ext cx="10587205" cy="369332"/>
            <a:chOff x="305667" y="1325794"/>
            <a:chExt cx="1058720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5667" y="132579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독도 전시관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4350" y="1342511"/>
              <a:ext cx="5275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/>
                <a:t>전시관 소개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관람정보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전시안내</a:t>
              </a:r>
              <a:r>
                <a:rPr lang="ko-KR" altLang="en-US" sz="1500" dirty="0" smtClean="0"/>
                <a:t> 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독도자료실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| </a:t>
              </a:r>
              <a:r>
                <a:rPr lang="ko-KR" altLang="en-US" sz="1500" dirty="0" err="1" smtClean="0"/>
                <a:t>열린광장</a:t>
              </a:r>
              <a:endParaRPr lang="ko-KR" alt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66254" y="1430293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로그인 </a:t>
              </a:r>
              <a:r>
                <a:rPr lang="en-US" altLang="ko-KR" sz="1000" dirty="0" smtClean="0"/>
                <a:t>* </a:t>
              </a:r>
              <a:r>
                <a:rPr lang="ko-KR" altLang="en-US" sz="1000" dirty="0" smtClean="0"/>
                <a:t>회원가입</a:t>
              </a:r>
              <a:endParaRPr lang="ko-KR" alt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17111" y="5117070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IMGE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55301" y="3262820"/>
            <a:ext cx="9938700" cy="2973848"/>
            <a:chOff x="420879" y="2867025"/>
            <a:chExt cx="2638516" cy="2257425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519047" y="3834295"/>
              <a:ext cx="667369" cy="60744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한국의 아름다운 섬</a:t>
              </a:r>
              <a:endParaRPr lang="en-US" altLang="ko-KR" sz="1000" dirty="0" smtClean="0"/>
            </a:p>
            <a:p>
              <a:r>
                <a:rPr lang="ko-KR" altLang="en-US" dirty="0" smtClean="0"/>
                <a:t>독도</a:t>
              </a:r>
              <a:endParaRPr lang="en-US" altLang="ko-KR" dirty="0" smtClean="0"/>
            </a:p>
            <a:p>
              <a:r>
                <a:rPr lang="en-US" altLang="ko-KR" dirty="0" smtClean="0"/>
                <a:t>“</a:t>
              </a:r>
              <a:r>
                <a:rPr lang="ko-KR" altLang="en-US" dirty="0" smtClean="0"/>
                <a:t>경상북도 </a:t>
              </a:r>
              <a:r>
                <a:rPr lang="ko-KR" altLang="en-US" dirty="0" err="1" smtClean="0"/>
                <a:t>울릉읍</a:t>
              </a:r>
              <a:r>
                <a:rPr lang="ko-KR" altLang="en-US" dirty="0" smtClean="0"/>
                <a:t> 독도</a:t>
              </a:r>
              <a:endParaRPr lang="en-US" altLang="ko-KR" dirty="0" smtClean="0"/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5057775" y="2008762"/>
            <a:ext cx="0" cy="979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5375" y="5117070"/>
            <a:ext cx="3152775" cy="10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95375" y="5355722"/>
            <a:ext cx="3152775" cy="10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95375" y="5584152"/>
            <a:ext cx="3152775" cy="10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610850" y="822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763976" y="1749617"/>
            <a:ext cx="10102071" cy="1696290"/>
            <a:chOff x="709761" y="2880368"/>
            <a:chExt cx="9842519" cy="169629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709761" y="2880368"/>
              <a:ext cx="9842519" cy="169629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 smtClean="0"/>
                <a:t>체험존</a:t>
              </a:r>
              <a:r>
                <a:rPr lang="ko-KR" altLang="en-US" dirty="0" smtClean="0"/>
                <a:t> 안내</a:t>
              </a:r>
              <a:endParaRPr lang="en-US" altLang="ko-KR" dirty="0" smtClean="0"/>
            </a:p>
            <a:p>
              <a:r>
                <a:rPr lang="ko-KR" altLang="en-US" sz="1300" dirty="0" smtClean="0"/>
                <a:t>독도체험관은 대한민국 동쪽 끝</a:t>
              </a:r>
              <a:r>
                <a:rPr lang="en-US" altLang="ko-KR" sz="1300" dirty="0" smtClean="0"/>
                <a:t>,</a:t>
              </a:r>
            </a:p>
            <a:p>
              <a:r>
                <a:rPr lang="ko-KR" altLang="en-US" sz="1300" dirty="0" smtClean="0"/>
                <a:t>우리의 섬 독도를 만나는 체험 공간입니다</a:t>
              </a:r>
              <a:endParaRPr lang="en-US" altLang="ko-KR" sz="1300" dirty="0" smtClean="0"/>
            </a:p>
            <a:p>
              <a:pPr algn="ctr"/>
              <a:endParaRPr lang="en-US" altLang="ko-KR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7945" y="3416347"/>
              <a:ext cx="3700052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영상관 안내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r>
                <a:rPr lang="ko-KR" altLang="en-US" sz="1300" dirty="0" smtClean="0">
                  <a:solidFill>
                    <a:schemeClr val="bg1"/>
                  </a:solidFill>
                </a:rPr>
                <a:t>가상현실</a:t>
              </a:r>
              <a:r>
                <a:rPr lang="en-US" altLang="ko-KR" sz="1300" dirty="0" smtClean="0">
                  <a:solidFill>
                    <a:schemeClr val="bg1"/>
                  </a:solidFill>
                </a:rPr>
                <a:t>(VR)</a:t>
              </a:r>
              <a:r>
                <a:rPr lang="ko-KR" altLang="en-US" sz="1300" dirty="0" smtClean="0">
                  <a:solidFill>
                    <a:schemeClr val="bg1"/>
                  </a:solidFill>
                </a:rPr>
                <a:t>과 같은 최신 기법을 활용하여</a:t>
              </a:r>
              <a:endParaRPr lang="en-US" altLang="ko-KR" sz="1300" dirty="0" smtClean="0">
                <a:solidFill>
                  <a:schemeClr val="bg1"/>
                </a:solidFill>
              </a:endParaRPr>
            </a:p>
            <a:p>
              <a:r>
                <a:rPr lang="ko-KR" altLang="en-US" sz="1300" dirty="0" err="1" smtClean="0">
                  <a:solidFill>
                    <a:schemeClr val="bg1"/>
                  </a:solidFill>
                </a:rPr>
                <a:t>실감형</a:t>
              </a:r>
              <a:r>
                <a:rPr lang="ko-KR" altLang="en-US" sz="1300" dirty="0" smtClean="0">
                  <a:solidFill>
                    <a:schemeClr val="bg1"/>
                  </a:solidFill>
                </a:rPr>
                <a:t> 콘텐츠 등을 적용한 독도 </a:t>
              </a:r>
              <a:r>
                <a:rPr lang="ko-KR" altLang="en-US" sz="1300" dirty="0" err="1" smtClean="0">
                  <a:solidFill>
                    <a:schemeClr val="bg1"/>
                  </a:solidFill>
                </a:rPr>
                <a:t>영상관입니다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9145083" y="4566336"/>
            <a:ext cx="1309699" cy="1389645"/>
          </a:xfrm>
          <a:prstGeom prst="ellipse">
            <a:avLst/>
          </a:prstGeom>
          <a:solidFill>
            <a:srgbClr val="B461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40" y="4735272"/>
            <a:ext cx="5429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1759</Words>
  <Application>Microsoft Office PowerPoint</Application>
  <PresentationFormat>와이드스크린</PresentationFormat>
  <Paragraphs>822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Montserrat</vt:lpstr>
      <vt:lpstr>Noto Sans KR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39</cp:revision>
  <dcterms:created xsi:type="dcterms:W3CDTF">2023-10-17T00:09:31Z</dcterms:created>
  <dcterms:modified xsi:type="dcterms:W3CDTF">2023-10-19T02:26:03Z</dcterms:modified>
</cp:coreProperties>
</file>