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7E6E6"/>
    <a:srgbClr val="BFBCBC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3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1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8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6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4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9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2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6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E918-B5AD-4946-A881-1346E1D4D90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6163-2CBE-43FB-A660-1943E64D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0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flipH="1">
            <a:off x="239282" y="698736"/>
            <a:ext cx="36943" cy="6078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955566" y="630727"/>
            <a:ext cx="0" cy="5983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3470" y="708915"/>
            <a:ext cx="2286571" cy="175031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3471" y="2556565"/>
            <a:ext cx="2308446" cy="6457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6165" y="3314261"/>
            <a:ext cx="2308446" cy="147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</a:rPr>
              <a:t>Age: </a:t>
            </a:r>
            <a:r>
              <a:rPr lang="en-US" altLang="ko-KR" sz="1200" dirty="0" smtClean="0"/>
              <a:t>32</a:t>
            </a:r>
          </a:p>
          <a:p>
            <a:r>
              <a:rPr lang="en-US" altLang="ko-KR" sz="1200" dirty="0" err="1" smtClean="0">
                <a:solidFill>
                  <a:schemeClr val="accent5">
                    <a:lumMod val="75000"/>
                  </a:schemeClr>
                </a:solidFill>
              </a:rPr>
              <a:t>Wrork</a:t>
            </a:r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1200" dirty="0" smtClean="0"/>
              <a:t>영업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팀 </a:t>
            </a:r>
            <a:r>
              <a:rPr lang="en-US" altLang="ko-KR" sz="1200" dirty="0" smtClean="0"/>
              <a:t>/ 2</a:t>
            </a:r>
            <a:r>
              <a:rPr lang="ko-KR" altLang="en-US" sz="1200" dirty="0" err="1" smtClean="0"/>
              <a:t>년차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사원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</a:rPr>
              <a:t>Family: </a:t>
            </a:r>
            <a:r>
              <a:rPr lang="ko-KR" altLang="en-US" sz="1200" dirty="0" smtClean="0"/>
              <a:t>독신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</a:rPr>
              <a:t>Location: </a:t>
            </a:r>
            <a:r>
              <a:rPr lang="ko-KR" altLang="en-US" sz="1200" dirty="0" smtClean="0"/>
              <a:t>서울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혜화동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5">
                    <a:lumMod val="75000"/>
                  </a:schemeClr>
                </a:solidFill>
              </a:rPr>
              <a:t>Character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연변가형</a:t>
            </a:r>
            <a:r>
              <a:rPr lang="en-US" altLang="ko-KR" sz="1200" dirty="0" smtClean="0"/>
              <a:t>(ENFJ)</a:t>
            </a:r>
          </a:p>
          <a:p>
            <a:r>
              <a:rPr lang="ko-KR" altLang="en-US" sz="1200" dirty="0" smtClean="0"/>
              <a:t>사용자 정의 유형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빠른 출 </a:t>
            </a:r>
            <a:r>
              <a:rPr lang="ko-KR" altLang="en-US" sz="1200" dirty="0" err="1" smtClean="0"/>
              <a:t>퇴근선</a:t>
            </a:r>
            <a:endParaRPr lang="en-US" altLang="ko-KR" sz="1200" dirty="0" smtClean="0"/>
          </a:p>
          <a:p>
            <a:r>
              <a:rPr lang="ko-KR" altLang="en-US" sz="1200" dirty="0" smtClean="0"/>
              <a:t>호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중 상급 운전자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150" y="4852977"/>
            <a:ext cx="621321" cy="34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성격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189" y="5137050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내향적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1189" y="5465775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분석적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3126" y="5794499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보수적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3125" y="6110075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수동적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634755" y="5341674"/>
            <a:ext cx="2088018" cy="1088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755" y="5661545"/>
            <a:ext cx="2088018" cy="1088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4755" y="5987544"/>
            <a:ext cx="2088018" cy="1088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4755" y="6321892"/>
            <a:ext cx="2088018" cy="1088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249648" y="5137050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외향적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9648" y="5446719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창의적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49648" y="5756294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진보적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49648" y="6073392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활동적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3028450" y="1142773"/>
            <a:ext cx="4216765" cy="2868437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708518" y="2951480"/>
            <a:ext cx="934139" cy="63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Brands</a:t>
            </a:r>
          </a:p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87209" y="3991625"/>
            <a:ext cx="944741" cy="34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목표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96582" y="4454699"/>
            <a:ext cx="3646957" cy="66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최대한 빠른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퇴근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사내 그룹웨어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개인 캘린더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네비게이션 간의 연동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외근시</a:t>
            </a:r>
            <a:r>
              <a:rPr lang="ko-KR" altLang="en-US" sz="1000" dirty="0" smtClean="0"/>
              <a:t> 최적화 된 길 안내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웨어러블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워치</a:t>
            </a:r>
            <a:r>
              <a:rPr lang="ko-KR" altLang="en-US" sz="1000" dirty="0" smtClean="0"/>
              <a:t> 활용도 높이기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8617" y="5693267"/>
            <a:ext cx="4253383" cy="665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최대한 빠른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출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퇴근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사내 그룹웨어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개인 캘린더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네비게이션 간의 연동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외근시</a:t>
            </a:r>
            <a:r>
              <a:rPr lang="ko-KR" altLang="en-US" sz="1000" dirty="0" smtClean="0"/>
              <a:t> 최적화 된 길 안내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웨어러블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워치</a:t>
            </a:r>
            <a:r>
              <a:rPr lang="ko-KR" altLang="en-US" sz="1000" dirty="0" smtClean="0"/>
              <a:t> 활용도 높이기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058190" y="5292234"/>
            <a:ext cx="1168411" cy="34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</a:rPr>
              <a:t>불만사항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78736" y="698736"/>
            <a:ext cx="822187" cy="38338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129922" y="691843"/>
            <a:ext cx="824570" cy="38338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135048" y="703186"/>
            <a:ext cx="816544" cy="38338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88617" y="714195"/>
            <a:ext cx="968083" cy="38338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602291" y="5341674"/>
            <a:ext cx="231963" cy="10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602291" y="5662885"/>
            <a:ext cx="231963" cy="10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602291" y="5991332"/>
            <a:ext cx="231963" cy="10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606135" y="6318961"/>
            <a:ext cx="231963" cy="10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713853" y="685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F4E79"/>
                </a:solidFill>
              </a:rPr>
              <a:t>동기부여</a:t>
            </a:r>
            <a:endParaRPr lang="ko-KR" altLang="en-US" b="1" dirty="0">
              <a:solidFill>
                <a:srgbClr val="1F4E79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28344" y="2714766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828344" y="1258132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28344" y="1534035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28344" y="1815224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28344" y="2103614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828344" y="2435836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20431" y="997699"/>
            <a:ext cx="1732489" cy="219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Lncentive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자극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7828344" y="1254382"/>
            <a:ext cx="3049206" cy="101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721562" y="1332104"/>
            <a:ext cx="114494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Fear(</a:t>
            </a:r>
            <a:r>
              <a:rPr lang="ko-KR" altLang="en-US" sz="900" dirty="0" smtClean="0"/>
              <a:t>무서움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7828345" y="1543928"/>
            <a:ext cx="1144944" cy="7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54844" y="1615643"/>
            <a:ext cx="114494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Achievement(</a:t>
            </a:r>
            <a:r>
              <a:rPr lang="ko-KR" altLang="en-US" sz="900" dirty="0" smtClean="0"/>
              <a:t>성취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2" name="직사각형 101"/>
          <p:cNvSpPr/>
          <p:nvPr/>
        </p:nvSpPr>
        <p:spPr>
          <a:xfrm>
            <a:off x="7828343" y="1809455"/>
            <a:ext cx="2983507" cy="113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54844" y="1887840"/>
            <a:ext cx="114494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Growth(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3" name="직사각형 102"/>
          <p:cNvSpPr/>
          <p:nvPr/>
        </p:nvSpPr>
        <p:spPr>
          <a:xfrm>
            <a:off x="7828344" y="2091127"/>
            <a:ext cx="3207956" cy="112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54844" y="2220061"/>
            <a:ext cx="114494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Power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7828344" y="2435834"/>
            <a:ext cx="3049206" cy="99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754844" y="2498993"/>
            <a:ext cx="114494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social</a:t>
            </a:r>
            <a:endParaRPr lang="ko-KR" altLang="en-US" sz="900" dirty="0"/>
          </a:p>
        </p:txBody>
      </p:sp>
      <p:sp>
        <p:nvSpPr>
          <p:cNvPr id="105" name="직사각형 104"/>
          <p:cNvSpPr/>
          <p:nvPr/>
        </p:nvSpPr>
        <p:spPr>
          <a:xfrm>
            <a:off x="7828343" y="2721633"/>
            <a:ext cx="3335275" cy="81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63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에밀리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페르소나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46" name="그룹 145"/>
          <p:cNvGrpSpPr/>
          <p:nvPr/>
        </p:nvGrpSpPr>
        <p:grpSpPr>
          <a:xfrm>
            <a:off x="7970126" y="4454699"/>
            <a:ext cx="3449766" cy="2130824"/>
            <a:chOff x="7713853" y="685121"/>
            <a:chExt cx="3449766" cy="2130824"/>
          </a:xfrm>
        </p:grpSpPr>
        <p:sp>
          <p:nvSpPr>
            <p:cNvPr id="147" name="TextBox 146"/>
            <p:cNvSpPr txBox="1"/>
            <p:nvPr/>
          </p:nvSpPr>
          <p:spPr>
            <a:xfrm>
              <a:off x="7713853" y="685121"/>
              <a:ext cx="2283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1F4E79"/>
                  </a:solidFill>
                </a:rPr>
                <a:t>Preferred Channels</a:t>
              </a:r>
              <a:endParaRPr lang="ko-KR" altLang="en-US" b="1" dirty="0">
                <a:solidFill>
                  <a:srgbClr val="1F4E79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7828344" y="2714766"/>
              <a:ext cx="3335275" cy="974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7828344" y="1258132"/>
              <a:ext cx="3335275" cy="974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7828344" y="1534035"/>
              <a:ext cx="3335275" cy="974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7828344" y="1815224"/>
              <a:ext cx="3335275" cy="974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7828344" y="2103614"/>
              <a:ext cx="3335275" cy="974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828344" y="2435836"/>
              <a:ext cx="3335275" cy="9743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7720431" y="997699"/>
              <a:ext cx="2066801" cy="357863"/>
              <a:chOff x="7679971" y="1019924"/>
              <a:chExt cx="2034912" cy="401358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7679971" y="1019924"/>
                <a:ext cx="170575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 smtClean="0"/>
                  <a:t>Lncentive</a:t>
                </a:r>
                <a:r>
                  <a:rPr lang="en-US" altLang="ko-KR" sz="1000" dirty="0" smtClean="0"/>
                  <a:t>(</a:t>
                </a:r>
                <a:r>
                  <a:rPr lang="ko-KR" altLang="en-US" sz="1000" dirty="0" smtClean="0"/>
                  <a:t>자극</a:t>
                </a:r>
                <a:r>
                  <a:rPr lang="en-US" altLang="ko-KR" sz="1000" dirty="0" smtClean="0"/>
                  <a:t>)</a:t>
                </a:r>
                <a:endParaRPr lang="ko-KR" altLang="en-US" sz="1000" dirty="0"/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7786219" y="1312010"/>
                <a:ext cx="1928664" cy="109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7721562" y="1332104"/>
              <a:ext cx="2065669" cy="295650"/>
              <a:chOff x="7681085" y="1394972"/>
              <a:chExt cx="2033798" cy="331583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7681085" y="1394972"/>
                <a:ext cx="112727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smtClean="0"/>
                  <a:t>Fear</a:t>
                </a:r>
                <a:endParaRPr lang="ko-KR" altLang="en-US" sz="900" dirty="0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7786219" y="1624247"/>
                <a:ext cx="1928664" cy="1023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7754844" y="1615643"/>
              <a:ext cx="2032388" cy="306999"/>
              <a:chOff x="7713853" y="1712973"/>
              <a:chExt cx="2001030" cy="344311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7713853" y="1712973"/>
                <a:ext cx="112727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보수적</a:t>
                </a:r>
                <a:endParaRPr lang="ko-KR" altLang="en-US" sz="900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7786219" y="1943805"/>
                <a:ext cx="1928664" cy="1134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754844" y="1887840"/>
              <a:ext cx="2032388" cy="320955"/>
              <a:chOff x="7713853" y="2018252"/>
              <a:chExt cx="2001030" cy="359964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7713853" y="2018252"/>
                <a:ext cx="112727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수동적</a:t>
                </a:r>
                <a:endParaRPr lang="ko-KR" altLang="en-US" sz="900" dirty="0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7786219" y="2265028"/>
                <a:ext cx="1928664" cy="1131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7754844" y="2220061"/>
              <a:ext cx="2032388" cy="315971"/>
              <a:chOff x="7713853" y="2390853"/>
              <a:chExt cx="2001030" cy="354374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7713853" y="2390853"/>
                <a:ext cx="112727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수동적</a:t>
                </a:r>
                <a:endParaRPr lang="ko-KR" altLang="en-US" sz="900" dirty="0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7786219" y="2632850"/>
                <a:ext cx="1928664" cy="1123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7754844" y="2498993"/>
              <a:ext cx="2032388" cy="316952"/>
              <a:chOff x="7713853" y="2703685"/>
              <a:chExt cx="2001030" cy="355474"/>
            </a:xfrm>
          </p:grpSpPr>
          <p:sp>
            <p:nvSpPr>
              <p:cNvPr id="160" name="TextBox 159"/>
              <p:cNvSpPr txBox="1"/>
              <p:nvPr/>
            </p:nvSpPr>
            <p:spPr>
              <a:xfrm>
                <a:off x="7713853" y="2703685"/>
                <a:ext cx="1127279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수동적</a:t>
                </a:r>
                <a:endParaRPr lang="ko-KR" altLang="en-US" sz="900" dirty="0"/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786219" y="2953384"/>
                <a:ext cx="1928664" cy="105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3" name="TextBox 172"/>
          <p:cNvSpPr txBox="1"/>
          <p:nvPr/>
        </p:nvSpPr>
        <p:spPr>
          <a:xfrm>
            <a:off x="3305825" y="7604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조급함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253759" y="7604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즉흥적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184691" y="78277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빠른 길 선호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261815" y="767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적극적</a:t>
            </a:r>
            <a:endParaRPr lang="ko-KR" altLang="en-US" sz="1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66380" y="2647506"/>
            <a:ext cx="2140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</a:rPr>
              <a:t>회사가 좋아요</a:t>
            </a:r>
            <a:r>
              <a:rPr lang="en-US" altLang="ko-KR" sz="1100" dirty="0" smtClean="0">
                <a:solidFill>
                  <a:schemeClr val="bg1"/>
                </a:solidFill>
              </a:rPr>
              <a:t>. </a:t>
            </a:r>
            <a:r>
              <a:rPr lang="ko-KR" altLang="en-US" sz="1100" dirty="0" smtClean="0">
                <a:solidFill>
                  <a:schemeClr val="bg1"/>
                </a:solidFill>
              </a:rPr>
              <a:t>일도 좋습니다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물론 남자도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1100" dirty="0" smtClean="0">
                <a:solidFill>
                  <a:schemeClr val="bg1"/>
                </a:solidFill>
              </a:rPr>
              <a:t>.”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091075" y="12172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라이프 스타일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search.pstatic.net/common/?src=http%3A%2F%2Fblogfiles.naver.net%2FMjAyMjAzMTdfMjA1%2FMDAxNjQ3NDUwMTM4NzMz.OoFQ2YNK2oaCJvMYlt9cNkyo291pet_652C83uztYhEg.jxFuk_w9FzQcqvmGQNWC3-5AEnET2__MO0MF5OwvDfYg.JPEG.gyeongkook%2F%25BA%25EA%25B7%25A3%25B5%25E5.JPG&amp;type=sc960_8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37" y="3034837"/>
            <a:ext cx="1606013" cy="13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TextBox 178"/>
          <p:cNvSpPr txBox="1"/>
          <p:nvPr/>
        </p:nvSpPr>
        <p:spPr>
          <a:xfrm>
            <a:off x="3171732" y="1623588"/>
            <a:ext cx="40233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에밀리씨는</a:t>
            </a:r>
            <a:r>
              <a:rPr lang="ko-KR" altLang="en-US" sz="900" dirty="0" smtClean="0"/>
              <a:t> 회사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특히 </a:t>
            </a:r>
            <a:r>
              <a:rPr lang="ko-KR" altLang="en-US" sz="900" dirty="0" err="1" smtClean="0"/>
              <a:t>현장직을</a:t>
            </a:r>
            <a:r>
              <a:rPr lang="ko-KR" altLang="en-US" sz="900" dirty="0" smtClean="0"/>
              <a:t> 중요시 하는 열정적인 청년이</a:t>
            </a:r>
            <a:endParaRPr lang="en-US" altLang="ko-KR" sz="900" dirty="0" smtClean="0"/>
          </a:p>
          <a:p>
            <a:r>
              <a:rPr lang="ko-KR" altLang="en-US" sz="900" dirty="0" smtClean="0"/>
              <a:t>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아직 신입이기 때문에 다른 선배들 보다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시간 정도 일찍 출근하</a:t>
            </a:r>
            <a:endParaRPr lang="en-US" altLang="ko-KR" sz="900" dirty="0" smtClean="0"/>
          </a:p>
          <a:p>
            <a:r>
              <a:rPr lang="ko-KR" altLang="en-US" sz="900" dirty="0" err="1" smtClean="0"/>
              <a:t>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대중교통 보다는 자가용을 이용한 빠른 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퇴근을 </a:t>
            </a:r>
            <a:r>
              <a:rPr lang="ko-KR" altLang="en-US" sz="900" dirty="0" err="1" smtClean="0"/>
              <a:t>선호ㄷ한다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스마트폰에 다양한 네비게이션을 설치해놓고 목적지 혹은 종류에</a:t>
            </a:r>
            <a:endParaRPr lang="en-US" altLang="ko-KR" sz="900" dirty="0" smtClean="0"/>
          </a:p>
          <a:p>
            <a:r>
              <a:rPr lang="ko-KR" altLang="en-US" sz="900" dirty="0" smtClean="0"/>
              <a:t>따라 골라 쓰기도 한다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날씨와의 교통상황에 따라 자가용 대중교통을 이용할지 결정하는</a:t>
            </a:r>
            <a:endParaRPr lang="en-US" altLang="ko-KR" sz="900" dirty="0" smtClean="0"/>
          </a:p>
          <a:p>
            <a:r>
              <a:rPr lang="ko-KR" altLang="en-US" sz="900" dirty="0" smtClean="0"/>
              <a:t>편이며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아무래도 초보운전이라 지리에 대해 익숙지 않아 이동 시</a:t>
            </a:r>
            <a:endParaRPr lang="en-US" altLang="ko-KR" sz="900" dirty="0" smtClean="0"/>
          </a:p>
          <a:p>
            <a:r>
              <a:rPr lang="ko-KR" altLang="en-US" sz="900" dirty="0" err="1" smtClean="0"/>
              <a:t>간대에</a:t>
            </a:r>
            <a:r>
              <a:rPr lang="ko-KR" altLang="en-US" sz="900" dirty="0" smtClean="0"/>
              <a:t> 따른 </a:t>
            </a:r>
            <a:r>
              <a:rPr lang="ko-KR" altLang="en-US" sz="900" dirty="0" err="1" smtClean="0"/>
              <a:t>길막힘</a:t>
            </a:r>
            <a:r>
              <a:rPr lang="ko-KR" altLang="en-US" sz="900" dirty="0" smtClean="0"/>
              <a:t> 구간이나 지름길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우회경로</a:t>
            </a:r>
            <a:r>
              <a:rPr lang="ko-KR" altLang="en-US" sz="900" dirty="0" smtClean="0"/>
              <a:t> 등에 상당히 취약</a:t>
            </a:r>
            <a:endParaRPr lang="en-US" altLang="ko-KR" sz="900" dirty="0" smtClean="0"/>
          </a:p>
          <a:p>
            <a:r>
              <a:rPr lang="ko-KR" altLang="en-US" sz="900" dirty="0" smtClean="0"/>
              <a:t>하다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최근 아이폰을 구매하면서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애플워치를</a:t>
            </a:r>
            <a:r>
              <a:rPr lang="ko-KR" altLang="en-US" sz="900" dirty="0" smtClean="0"/>
              <a:t> 함께 </a:t>
            </a:r>
            <a:r>
              <a:rPr lang="ko-KR" altLang="en-US" sz="900" dirty="0" err="1" smtClean="0"/>
              <a:t>구해했으나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헬스적</a:t>
            </a:r>
            <a:endParaRPr lang="en-US" altLang="ko-KR" sz="900" dirty="0" smtClean="0"/>
          </a:p>
          <a:p>
            <a:r>
              <a:rPr lang="ko-KR" altLang="en-US" sz="900" dirty="0" smtClean="0"/>
              <a:t>인 면에서는 호감이나 회사나 개인 스케줄에 따른 부가적 </a:t>
            </a:r>
            <a:r>
              <a:rPr lang="ko-KR" altLang="en-US" sz="900" dirty="0" err="1" smtClean="0"/>
              <a:t>기는에</a:t>
            </a:r>
            <a:endParaRPr lang="en-US" altLang="ko-KR" sz="900" dirty="0" smtClean="0"/>
          </a:p>
          <a:p>
            <a:r>
              <a:rPr lang="ko-KR" altLang="en-US" sz="900" dirty="0" smtClean="0"/>
              <a:t>는 많이 미숙해서 시간 </a:t>
            </a:r>
            <a:r>
              <a:rPr lang="ko-KR" altLang="en-US" sz="900" dirty="0" err="1" smtClean="0"/>
              <a:t>날대</a:t>
            </a:r>
            <a:r>
              <a:rPr lang="ko-KR" altLang="en-US" sz="900" dirty="0" smtClean="0"/>
              <a:t> 마다 커뮤니티를 찾아본다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30857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flipH="1">
            <a:off x="239282" y="698736"/>
            <a:ext cx="36943" cy="60780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955566" y="782778"/>
            <a:ext cx="18261" cy="5831667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3470" y="708915"/>
            <a:ext cx="2286571" cy="175031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3471" y="2556565"/>
            <a:ext cx="2308446" cy="64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6165" y="3314261"/>
            <a:ext cx="2308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Age: </a:t>
            </a:r>
            <a:r>
              <a:rPr lang="en-US" altLang="ko-KR" sz="1200" dirty="0" smtClean="0"/>
              <a:t>24</a:t>
            </a:r>
          </a:p>
          <a:p>
            <a:r>
              <a:rPr lang="en-US" altLang="ko-KR" sz="1200" dirty="0" err="1" smtClean="0">
                <a:solidFill>
                  <a:schemeClr val="accent2"/>
                </a:solidFill>
              </a:rPr>
              <a:t>Wrork</a:t>
            </a:r>
            <a:r>
              <a:rPr lang="en-US" altLang="ko-KR" sz="1200" dirty="0" smtClean="0">
                <a:solidFill>
                  <a:schemeClr val="accent2"/>
                </a:solidFill>
              </a:rPr>
              <a:t>: </a:t>
            </a:r>
            <a:r>
              <a:rPr lang="ko-KR" altLang="en-US" sz="1200" dirty="0" err="1" smtClean="0"/>
              <a:t>한화이글스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내야수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/>
                </a:solidFill>
              </a:rPr>
              <a:t>Family: </a:t>
            </a:r>
            <a:r>
              <a:rPr lang="ko-KR" altLang="en-US" sz="1200" dirty="0" smtClean="0"/>
              <a:t>독신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/>
                </a:solidFill>
              </a:rPr>
              <a:t>Location: </a:t>
            </a:r>
            <a:r>
              <a:rPr lang="ko-KR" altLang="en-US" sz="1000" dirty="0" smtClean="0"/>
              <a:t>경기도 </a:t>
            </a:r>
            <a:r>
              <a:rPr lang="ko-KR" altLang="en-US" sz="1000" dirty="0"/>
              <a:t>화성시</a:t>
            </a:r>
            <a:r>
              <a:rPr lang="en-US" altLang="ko-KR" sz="1200" dirty="0" smtClean="0">
                <a:solidFill>
                  <a:schemeClr val="accent2"/>
                </a:solidFill>
              </a:rPr>
              <a:t>Character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우주최강형</a:t>
            </a:r>
            <a:r>
              <a:rPr lang="en-US" altLang="ko-KR" sz="1200" dirty="0" smtClean="0"/>
              <a:t>(ESFP)</a:t>
            </a:r>
          </a:p>
          <a:p>
            <a:r>
              <a:rPr lang="ko-KR" altLang="en-US" sz="1200" dirty="0" smtClean="0"/>
              <a:t>사용자 정의 유형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매 경기 마다 홈런왕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3150" y="48529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성격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189" y="5137050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내향적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1189" y="5465775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분석적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3126" y="5794499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보수적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73125" y="6110075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수동적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634755" y="5341674"/>
            <a:ext cx="2088018" cy="1088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755" y="5661545"/>
            <a:ext cx="2088018" cy="1088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4755" y="5987544"/>
            <a:ext cx="2088018" cy="1088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34755" y="6321892"/>
            <a:ext cx="2088018" cy="1088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249648" y="5137050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외향적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9648" y="5446719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창의적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49648" y="5756294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진보적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49648" y="6073392"/>
            <a:ext cx="716782" cy="231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활동적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3028450" y="1142773"/>
            <a:ext cx="4216765" cy="2868437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708518" y="2951480"/>
            <a:ext cx="934139" cy="63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Brands</a:t>
            </a:r>
          </a:p>
          <a:p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87209" y="3991625"/>
            <a:ext cx="94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목표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96582" y="4454699"/>
            <a:ext cx="3646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2024</a:t>
            </a:r>
            <a:r>
              <a:rPr lang="ko-KR" altLang="en-US" sz="1000" dirty="0" smtClean="0"/>
              <a:t>년 </a:t>
            </a:r>
            <a:r>
              <a:rPr lang="en-US" altLang="ko-KR" sz="1000" dirty="0" smtClean="0"/>
              <a:t>KBO </a:t>
            </a:r>
            <a:r>
              <a:rPr lang="ko-KR" altLang="en-US" sz="1000" dirty="0" err="1" smtClean="0"/>
              <a:t>한화이글스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위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매 경기 때 최선을 다함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수비 실책을 줄이려고 함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팬들과의 소통을 높이고 싶음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48617" y="5693267"/>
            <a:ext cx="4253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고강도의 훈련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연장전 가기 싫음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연패를 하면 기분이 급 </a:t>
            </a:r>
            <a:r>
              <a:rPr lang="ko-KR" altLang="en-US" sz="1000" dirty="0" err="1" smtClean="0"/>
              <a:t>우울해짐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웨어러블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워치</a:t>
            </a:r>
            <a:r>
              <a:rPr lang="ko-KR" altLang="en-US" sz="1000" dirty="0" smtClean="0"/>
              <a:t> 활용도 높이기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058190" y="5292234"/>
            <a:ext cx="116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불만사항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178736" y="698736"/>
            <a:ext cx="822187" cy="38338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129922" y="691843"/>
            <a:ext cx="824570" cy="38338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135048" y="703186"/>
            <a:ext cx="816544" cy="38338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88617" y="714195"/>
            <a:ext cx="968083" cy="38338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2005991" y="5333586"/>
            <a:ext cx="231963" cy="105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100090" y="5663114"/>
            <a:ext cx="231963" cy="105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051479" y="5991332"/>
            <a:ext cx="231963" cy="105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096955" y="6318961"/>
            <a:ext cx="231963" cy="105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7713853" y="685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동기부여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28344" y="2714766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828344" y="1258132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828344" y="1534035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28344" y="1815224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828344" y="2103614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828344" y="2435836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20431" y="997699"/>
            <a:ext cx="1732489" cy="219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Lncentive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자극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0" name="직사각형 99"/>
          <p:cNvSpPr/>
          <p:nvPr/>
        </p:nvSpPr>
        <p:spPr>
          <a:xfrm>
            <a:off x="7828343" y="1256384"/>
            <a:ext cx="2950223" cy="9917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721562" y="1343118"/>
            <a:ext cx="94949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Fear(</a:t>
            </a:r>
            <a:r>
              <a:rPr lang="ko-KR" altLang="en-US" sz="900" dirty="0" smtClean="0"/>
              <a:t>무서움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1" name="직사각형 100"/>
          <p:cNvSpPr/>
          <p:nvPr/>
        </p:nvSpPr>
        <p:spPr>
          <a:xfrm>
            <a:off x="7828345" y="1540886"/>
            <a:ext cx="1624496" cy="86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754844" y="1615643"/>
            <a:ext cx="180226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Achievement(</a:t>
            </a:r>
            <a:r>
              <a:rPr lang="ko-KR" altLang="en-US" sz="900" dirty="0" smtClean="0"/>
              <a:t>성취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2" name="직사각형 101"/>
          <p:cNvSpPr/>
          <p:nvPr/>
        </p:nvSpPr>
        <p:spPr>
          <a:xfrm>
            <a:off x="7828344" y="1821460"/>
            <a:ext cx="3083496" cy="86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30788" y="1890805"/>
            <a:ext cx="186931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Growth(</a:t>
            </a:r>
            <a:r>
              <a:rPr lang="ko-KR" altLang="en-US" sz="900" dirty="0" smtClean="0"/>
              <a:t>성장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3" name="직사각형 102"/>
          <p:cNvSpPr/>
          <p:nvPr/>
        </p:nvSpPr>
        <p:spPr>
          <a:xfrm>
            <a:off x="7814816" y="2110893"/>
            <a:ext cx="3198211" cy="100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54844" y="2220061"/>
            <a:ext cx="185576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Power</a:t>
            </a:r>
            <a:endParaRPr lang="ko-KR" altLang="en-US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7814816" y="2437540"/>
            <a:ext cx="3175025" cy="100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754843" y="2498993"/>
            <a:ext cx="192033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social</a:t>
            </a:r>
            <a:endParaRPr lang="ko-KR" altLang="en-US" sz="900" dirty="0"/>
          </a:p>
        </p:txBody>
      </p:sp>
      <p:sp>
        <p:nvSpPr>
          <p:cNvPr id="105" name="직사각형 104"/>
          <p:cNvSpPr/>
          <p:nvPr/>
        </p:nvSpPr>
        <p:spPr>
          <a:xfrm>
            <a:off x="7818737" y="2721760"/>
            <a:ext cx="3285499" cy="94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-7383" y="0"/>
            <a:ext cx="12192000" cy="63072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노경환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페르소나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970126" y="4454699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Preferred Channels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115061" y="5027709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084617" y="5303613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8084617" y="5584802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8084617" y="5873192"/>
            <a:ext cx="3335275" cy="97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7976704" y="4767277"/>
            <a:ext cx="17324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Traditional Ads(</a:t>
            </a:r>
            <a:r>
              <a:rPr lang="ko-KR" altLang="en-US" sz="1000" dirty="0" smtClean="0"/>
              <a:t>자극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71" name="직사각형 170"/>
          <p:cNvSpPr/>
          <p:nvPr/>
        </p:nvSpPr>
        <p:spPr>
          <a:xfrm>
            <a:off x="8084617" y="5027710"/>
            <a:ext cx="1958888" cy="97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7977835" y="5101682"/>
            <a:ext cx="173135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Online &amp; Social Media</a:t>
            </a:r>
            <a:endParaRPr lang="ko-KR" altLang="en-US" sz="900" dirty="0"/>
          </a:p>
        </p:txBody>
      </p:sp>
      <p:sp>
        <p:nvSpPr>
          <p:cNvPr id="169" name="직사각형 168"/>
          <p:cNvSpPr/>
          <p:nvPr/>
        </p:nvSpPr>
        <p:spPr>
          <a:xfrm>
            <a:off x="8084617" y="5306111"/>
            <a:ext cx="1958887" cy="912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8011117" y="5385221"/>
            <a:ext cx="114494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Referral</a:t>
            </a:r>
            <a:endParaRPr lang="ko-KR" altLang="en-US" sz="900" dirty="0"/>
          </a:p>
        </p:txBody>
      </p:sp>
      <p:sp>
        <p:nvSpPr>
          <p:cNvPr id="167" name="직사각형 166"/>
          <p:cNvSpPr/>
          <p:nvPr/>
        </p:nvSpPr>
        <p:spPr>
          <a:xfrm>
            <a:off x="8084617" y="5591038"/>
            <a:ext cx="1958888" cy="101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8011117" y="5657418"/>
            <a:ext cx="163584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Guerrilla </a:t>
            </a:r>
            <a:r>
              <a:rPr lang="en-US" altLang="ko-KR" sz="900" dirty="0" err="1" smtClean="0"/>
              <a:t>Effors</a:t>
            </a:r>
            <a:r>
              <a:rPr lang="en-US" altLang="ko-KR" sz="900" dirty="0" smtClean="0"/>
              <a:t> &amp; PR</a:t>
            </a:r>
            <a:endParaRPr lang="ko-KR" altLang="en-US" sz="900" dirty="0"/>
          </a:p>
        </p:txBody>
      </p:sp>
      <p:sp>
        <p:nvSpPr>
          <p:cNvPr id="165" name="직사각형 164"/>
          <p:cNvSpPr/>
          <p:nvPr/>
        </p:nvSpPr>
        <p:spPr>
          <a:xfrm>
            <a:off x="8084617" y="5877451"/>
            <a:ext cx="1958888" cy="100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3305825" y="7604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외향적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253759" y="7604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즉흥적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6184691" y="78277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빠른 길 선호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261815" y="767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적극적</a:t>
            </a:r>
            <a:endParaRPr lang="ko-KR" altLang="en-US" sz="10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26011" y="2681810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“</a:t>
            </a:r>
            <a:r>
              <a:rPr lang="ko-KR" altLang="en-US" sz="900" dirty="0" smtClean="0">
                <a:solidFill>
                  <a:schemeClr val="bg1"/>
                </a:solidFill>
              </a:rPr>
              <a:t>경기 뛰는게 좋아요</a:t>
            </a:r>
            <a:r>
              <a:rPr lang="en-US" altLang="ko-KR" sz="900" dirty="0" smtClean="0">
                <a:solidFill>
                  <a:schemeClr val="bg1"/>
                </a:solidFill>
              </a:rPr>
              <a:t>. </a:t>
            </a:r>
            <a:r>
              <a:rPr lang="ko-KR" altLang="en-US" sz="900" dirty="0" smtClean="0">
                <a:solidFill>
                  <a:schemeClr val="bg1"/>
                </a:solidFill>
              </a:rPr>
              <a:t>야구도 좋습니다</a:t>
            </a:r>
            <a:r>
              <a:rPr lang="en-US" altLang="ko-KR" sz="9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물론 </a:t>
            </a:r>
            <a:r>
              <a:rPr lang="ko-KR" altLang="en-US" sz="800" dirty="0" smtClean="0">
                <a:solidFill>
                  <a:schemeClr val="bg1"/>
                </a:solidFill>
              </a:rPr>
              <a:t>여자도</a:t>
            </a:r>
            <a:r>
              <a:rPr lang="ko-KR" altLang="en-US" sz="900" dirty="0" smtClean="0">
                <a:solidFill>
                  <a:schemeClr val="bg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좋구요</a:t>
            </a:r>
            <a:r>
              <a:rPr lang="en-US" altLang="ko-KR" sz="900" dirty="0" smtClean="0">
                <a:solidFill>
                  <a:schemeClr val="bg1"/>
                </a:solidFill>
              </a:rPr>
              <a:t>.”</a:t>
            </a:r>
            <a:r>
              <a:rPr lang="ko-KR" altLang="en-US" sz="900" dirty="0" smtClean="0">
                <a:solidFill>
                  <a:schemeClr val="bg1"/>
                </a:solidFill>
              </a:rPr>
              <a:t> 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091075" y="12172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라이프 스타일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171732" y="1623588"/>
            <a:ext cx="402338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저는 </a:t>
            </a:r>
            <a:r>
              <a:rPr lang="en-US" altLang="ko-KR" sz="1050" dirty="0"/>
              <a:t>2019</a:t>
            </a:r>
            <a:r>
              <a:rPr lang="ko-KR" altLang="en-US" sz="1050" dirty="0"/>
              <a:t>년 한화 </a:t>
            </a:r>
            <a:r>
              <a:rPr lang="ko-KR" altLang="en-US" sz="1050" dirty="0" smtClean="0"/>
              <a:t>이글스에 입단 하여 열심히 경기를 이어 가고 있습니다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어린 나이지만 선배님들과 팬 여러분들이 저를 응원해주셔서 감사합니다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 smtClean="0"/>
              <a:t> </a:t>
            </a:r>
            <a:r>
              <a:rPr lang="ko-KR" altLang="en-US" sz="1050" dirty="0" smtClean="0"/>
              <a:t>그리고 저는 팬 여러분들과의 소통을 많이 했음 하는 바램입니다</a:t>
            </a:r>
            <a:r>
              <a:rPr lang="en-US" altLang="ko-KR" sz="1050" dirty="0" smtClean="0"/>
              <a:t>. </a:t>
            </a:r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ko-KR" altLang="en-US" sz="1050" dirty="0" smtClean="0"/>
              <a:t>저의 목적은 팬 </a:t>
            </a:r>
            <a:r>
              <a:rPr lang="ko-KR" altLang="en-US" sz="1050" dirty="0" err="1" smtClean="0"/>
              <a:t>한분한분과</a:t>
            </a:r>
            <a:r>
              <a:rPr lang="ko-KR" altLang="en-US" sz="1050" dirty="0" smtClean="0"/>
              <a:t> 대화도 하며 사진도 찍을 수 있는 기회도 있었으면 좋겠습니다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이 부분에 대해 코치님과 상의 중입니다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/>
              <a:t> </a:t>
            </a:r>
            <a:endParaRPr lang="en-US" altLang="ko-KR" sz="1050" dirty="0" smtClean="0"/>
          </a:p>
          <a:p>
            <a:r>
              <a:rPr lang="ko-KR" altLang="en-US" sz="1050" dirty="0" smtClean="0"/>
              <a:t>저의 목표는 제가 선수 생활이 끝날 때 까지 한화이글스에서 경기를 </a:t>
            </a:r>
            <a:r>
              <a:rPr lang="ko-KR" altLang="en-US" sz="1050" dirty="0" err="1" smtClean="0"/>
              <a:t>뛰는것입니다</a:t>
            </a:r>
            <a:r>
              <a:rPr lang="en-US" altLang="ko-KR" sz="1050" dirty="0" smtClean="0"/>
              <a:t>. </a:t>
            </a:r>
            <a:endParaRPr lang="en-US" altLang="ko-KR" sz="1050" dirty="0"/>
          </a:p>
          <a:p>
            <a:r>
              <a:rPr lang="ko-KR" altLang="en-US" sz="1050" dirty="0" smtClean="0"/>
              <a:t>앞으로 많은 관심과 응원 부탁드립니다</a:t>
            </a:r>
            <a:r>
              <a:rPr lang="en-US" altLang="ko-KR" sz="1050" dirty="0" smtClean="0"/>
              <a:t> </a:t>
            </a:r>
            <a:r>
              <a:rPr lang="ko-KR" altLang="en-US" sz="400" dirty="0" smtClean="0"/>
              <a:t> </a:t>
            </a:r>
            <a:endParaRPr lang="en-US" altLang="ko-KR" sz="400" dirty="0" smtClean="0"/>
          </a:p>
        </p:txBody>
      </p:sp>
      <p:pic>
        <p:nvPicPr>
          <p:cNvPr id="2050" name="Picture 2" descr="[7월26일]한화이글스VS키움히어로즈-선발투수(고척돔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51" y="3038427"/>
            <a:ext cx="1392063" cy="139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63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458</Words>
  <Application>Microsoft Office PowerPoint</Application>
  <PresentationFormat>와이드스크린</PresentationFormat>
  <Paragraphs>117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27</dc:creator>
  <cp:lastModifiedBy>27</cp:lastModifiedBy>
  <cp:revision>17</cp:revision>
  <dcterms:created xsi:type="dcterms:W3CDTF">2023-10-11T01:12:05Z</dcterms:created>
  <dcterms:modified xsi:type="dcterms:W3CDTF">2023-10-12T00:07:58Z</dcterms:modified>
</cp:coreProperties>
</file>