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6" r:id="rId4"/>
    <p:sldId id="270" r:id="rId5"/>
    <p:sldId id="271" r:id="rId6"/>
    <p:sldId id="272" r:id="rId7"/>
    <p:sldId id="273" r:id="rId8"/>
    <p:sldId id="274" r:id="rId9"/>
    <p:sldId id="277" r:id="rId10"/>
    <p:sldId id="278" r:id="rId11"/>
    <p:sldId id="279" r:id="rId12"/>
    <p:sldId id="275" r:id="rId13"/>
    <p:sldId id="269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1290" y="4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CC021-14F3-2AE9-45D0-96B4E413E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3AFE7-926F-AD5F-A703-BEBB740C30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0217B1-3D9E-5564-63AD-911D5846B9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0D0944-1E83-0217-BDC7-535166034E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AF79F2-A0E9-3211-77D2-39E2E68FD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15433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08D1F-6C58-B4E6-6911-BD14F3776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4066-D1A3-BAC1-9604-B9A27435B70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CC8313-EC6C-5026-DE84-108DEB25D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B11DEE-4711-001A-3A04-27C26DB36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7882CB-6F20-010C-CD1F-02E6545402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828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565536-AAB3-0181-B6A4-7D243ABC9B9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854371-8942-F187-7036-579C55DA33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BD7EFC-35AF-BEC3-9B40-CCE463979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D8BB3-1465-F8FE-4FA6-7754C1C6D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5552AB-0B34-581E-417A-A236CA22A4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549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C2924-52BB-250B-1190-A0DDAF270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E93AD1-470F-D67B-5A61-B672640AA6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1C466A-E11D-9EC3-7926-4F2A596AFD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A4F367-BD8C-2B5E-5C1D-288549AE82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79DC1-C13C-4FB8-430A-8B76EF9CD0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2994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8A7C9-6D5A-E16A-CD2D-61856EC4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5ADE2-9807-E88F-22F4-6AAF340441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1FAAF-455E-5528-285C-7F8FB4FF8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91A66-867B-4ACA-AFC1-37C3D0107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42A860-1F79-4BB2-BA66-19072D037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363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1591E3-0C0D-734F-903C-6D1D8548CD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454F5-3957-A4BE-6D03-134EE00544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43059C-FE96-FB63-95DD-9B2CC3F63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5D86D2-C661-5974-1B73-5EF991E80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E7FCE4F-1638-B1CD-5AE3-27D5AA0C5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97F09A-A325-13D8-3AA3-A3D94C7E9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9112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422B3B-B414-5931-28CD-C0D1DF9663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79B18-1445-B550-4DF5-2BC5CAB089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1BB11C-C8AA-13AF-53A6-083DAC291A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6AE306-A642-44AE-082D-E3CC852A03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2295B2-C91D-5767-FD16-F4B806A0FA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6910965-20B5-41AF-A793-EF5543AD2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CE77AD-9205-F99C-C08C-0C5D0F98E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40EE7D-F134-7B46-ADEE-26A2FADAF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26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AED99-B60C-6846-4DB0-FE59665DF8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858C492-4D75-1205-D734-DA47FC6A0B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6368B57-4235-23BF-AB6A-B8DFFF484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938C04-E56B-E36B-4C03-22FD9D66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63472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DBC11EB-AB30-9A63-A3E0-1D10A0083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06EAD6-C29D-06CA-8910-A5E7C32E2F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CC74BE-083E-A660-04FD-627C9224D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03587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5D8A0-4E36-2AC4-ADD3-0F12B8718F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694F07-9608-4ABC-1397-B6DC806015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5AC1EE-E6AB-D3CD-C92D-A75ED4A699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712968-0083-D8E9-9F58-A9E399278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E984F2-18B0-15F8-6A91-6669C001F7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99845C4-D9D0-DE24-8E85-DDE98FE20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1601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3D2446-D4DD-1E69-96C1-8AEF5D8AE3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7780BC-E697-88EC-6BEA-614E53B0B6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B4401C-DA68-8AF6-875C-5720B830D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EBB238-834F-A6C9-2108-9EADFF53A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715FF-B387-1BC5-3C42-EDCE0CCF2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BC66C4-9F1A-E184-9DE8-3C053ED9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7612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AD40F9-0EC3-91C5-1330-93DF497DF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81BBF3-64CA-824A-C413-4B768CABFA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8665C-9EBB-4252-9D3C-7B41330C1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DDC609-DFCF-48F2-B7CA-2DDB61105489}" type="datetimeFigureOut">
              <a:rPr lang="en-GB" smtClean="0"/>
              <a:t>14/11/2024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E81C3-9512-C1F9-2B94-D556718C3D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0DB51A-889F-F3B7-602C-05AAEFCCA2F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EF3D81-227B-4CC3-9A8B-CC1FFA9266D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8216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mailto:hpandey@bournemouth.ac.uk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54F88-4185-0D84-DFFA-35E0071615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0"/>
            <a:ext cx="12192000" cy="1549155"/>
          </a:xfrm>
          <a:solidFill>
            <a:schemeClr val="accent2">
              <a:lumMod val="40000"/>
              <a:lumOff val="60000"/>
            </a:schemeClr>
          </a:solidFill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  <a:spcAft>
                <a:spcPts val="1200"/>
              </a:spcAft>
            </a:pPr>
            <a:br>
              <a:rPr lang="en-GB" sz="4400" b="1" dirty="0"/>
            </a:br>
            <a:r>
              <a:rPr lang="en-GB" sz="4400" b="1" dirty="0"/>
              <a:t>Tips and Tricks For Report Writing and Overview of Second Progress Review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AB9E7C-4E96-CB64-527C-53DF07C184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22907" y="3557650"/>
            <a:ext cx="9144000" cy="1831096"/>
          </a:xfrm>
        </p:spPr>
        <p:txBody>
          <a:bodyPr>
            <a:normAutofit/>
          </a:bodyPr>
          <a:lstStyle/>
          <a:p>
            <a:r>
              <a:rPr lang="en-GB" dirty="0"/>
              <a:t>Dr H. M. Pandey</a:t>
            </a:r>
          </a:p>
          <a:p>
            <a:r>
              <a:rPr lang="en-GB" dirty="0"/>
              <a:t>Computing and Informatics, Bournemouth University</a:t>
            </a:r>
          </a:p>
          <a:p>
            <a:r>
              <a:rPr lang="en-GB" dirty="0">
                <a:hlinkClick r:id="rId2"/>
              </a:rPr>
              <a:t>hpandey@bournemouth.ac.uk</a:t>
            </a:r>
            <a:r>
              <a:rPr lang="en-GB" dirty="0"/>
              <a:t> </a:t>
            </a:r>
          </a:p>
        </p:txBody>
      </p:sp>
      <p:pic>
        <p:nvPicPr>
          <p:cNvPr id="6" name="Picture 2" descr="Bournemouth University - Southern Universities Network">
            <a:extLst>
              <a:ext uri="{FF2B5EF4-FFF2-40B4-BE49-F238E27FC236}">
                <a16:creationId xmlns:a16="http://schemas.microsoft.com/office/drawing/2014/main" id="{008FDAD4-C77D-A3E1-CBCB-8099D7A89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814" y="5941271"/>
            <a:ext cx="2650186" cy="9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69682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AB7E3-EFC0-89DB-530F-6CC147F967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/>
              <a:t>Contact and Support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16DA0-8180-DAE6-2D93-8DA03692C5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GB" dirty="0"/>
              <a:t>First contact to your supervisor for support in the project.</a:t>
            </a:r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Response time is 3 working days</a:t>
            </a:r>
          </a:p>
          <a:p>
            <a:r>
              <a:rPr lang="en-GB" dirty="0"/>
              <a:t>If you do not get a response in 3 working days, then send a reminder and wait for 2 working days. </a:t>
            </a:r>
          </a:p>
          <a:p>
            <a:r>
              <a:rPr lang="en-GB" dirty="0"/>
              <a:t>If you do not get a response after sending a reminder then contact to the </a:t>
            </a:r>
            <a:r>
              <a:rPr lang="en-GB" b="1" dirty="0"/>
              <a:t>project coordinator </a:t>
            </a:r>
            <a:r>
              <a:rPr lang="en-GB" dirty="0"/>
              <a:t>immediately. 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748345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6A556-39D5-36B5-E226-D8D0839257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Contact Details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68A6D3C-E21F-01FD-6E03-33A37C999D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3495" y="269755"/>
            <a:ext cx="5819805" cy="6448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96309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815A3C-652A-3A1D-8C59-E5107ACDF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Students' queries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2F2C8-939E-8E28-3E3F-DB666A90A0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764636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DDCFE8-5583-3D93-B4A6-21C01401E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93420"/>
            <a:ext cx="105156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900364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24453C-6258-CF23-88D0-6D8FB17D89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94"/>
            <a:ext cx="12192000" cy="1325563"/>
          </a:xfrm>
          <a:solidFill>
            <a:schemeClr val="accent2">
              <a:lumMod val="40000"/>
              <a:lumOff val="60000"/>
            </a:schemeClr>
          </a:solidFill>
        </p:spPr>
        <p:txBody>
          <a:bodyPr/>
          <a:lstStyle/>
          <a:p>
            <a:pPr algn="ctr"/>
            <a:r>
              <a:rPr lang="en-GB" b="1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CDAF26-CE84-4AF6-148B-95F663B74F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39" y="1825625"/>
            <a:ext cx="10892161" cy="4351338"/>
          </a:xfrm>
        </p:spPr>
        <p:txBody>
          <a:bodyPr/>
          <a:lstStyle/>
          <a:p>
            <a:endParaRPr lang="en-GB" dirty="0"/>
          </a:p>
          <a:p>
            <a:endParaRPr lang="en-GB" dirty="0"/>
          </a:p>
        </p:txBody>
      </p:sp>
      <p:pic>
        <p:nvPicPr>
          <p:cNvPr id="4" name="Picture 2" descr="Bournemouth University - Southern Universities Network">
            <a:extLst>
              <a:ext uri="{FF2B5EF4-FFF2-40B4-BE49-F238E27FC236}">
                <a16:creationId xmlns:a16="http://schemas.microsoft.com/office/drawing/2014/main" id="{1E486FC2-E843-481C-6A02-F3366C4F77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1814" y="5941271"/>
            <a:ext cx="2650186" cy="9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Creating a Productive Meeting Agenda | Virtual Meeting Management">
            <a:extLst>
              <a:ext uri="{FF2B5EF4-FFF2-40B4-BE49-F238E27FC236}">
                <a16:creationId xmlns:a16="http://schemas.microsoft.com/office/drawing/2014/main" id="{89E4F672-6B6F-BAA8-C333-038079B2D41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141" t="11664" r="13213" b="8102"/>
          <a:stretch/>
        </p:blipFill>
        <p:spPr bwMode="auto">
          <a:xfrm>
            <a:off x="9103192" y="1690688"/>
            <a:ext cx="3020384" cy="35011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4287AFC-AB0C-1209-9B9B-6D47F3FBB627}"/>
              </a:ext>
            </a:extLst>
          </p:cNvPr>
          <p:cNvSpPr txBox="1"/>
          <p:nvPr/>
        </p:nvSpPr>
        <p:spPr>
          <a:xfrm>
            <a:off x="383959" y="1825625"/>
            <a:ext cx="609452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GB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1. Clarification on words count.</a:t>
            </a:r>
          </a:p>
          <a:p>
            <a:pPr algn="l"/>
            <a:endParaRPr lang="en-GB" dirty="0">
              <a:solidFill>
                <a:srgbClr val="202122"/>
              </a:solidFill>
              <a:latin typeface="Lato" panose="020F0502020204030203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Lato" panose="020F0502020204030203" pitchFamily="34" charset="0"/>
              </a:rPr>
              <a:t>2. </a:t>
            </a:r>
            <a:r>
              <a:rPr lang="en-GB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Presenting results and discussion </a:t>
            </a:r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Lato" panose="020F0502020204030203" pitchFamily="34" charset="0"/>
              </a:rPr>
              <a:t>3</a:t>
            </a:r>
            <a:r>
              <a:rPr lang="en-GB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. Writing conclusions and future work</a:t>
            </a:r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Lato" panose="020F0502020204030203" pitchFamily="34" charset="0"/>
              </a:rPr>
              <a:t>4</a:t>
            </a:r>
            <a:r>
              <a:rPr lang="en-GB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. Tips for good report writing</a:t>
            </a:r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Lato" panose="020F0502020204030203" pitchFamily="34" charset="0"/>
              </a:rPr>
              <a:t>5</a:t>
            </a:r>
            <a:r>
              <a:rPr lang="en-GB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. Tip for video presentation</a:t>
            </a:r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Lato" panose="020F0502020204030203" pitchFamily="34" charset="0"/>
              </a:rPr>
              <a:t>6</a:t>
            </a:r>
            <a:r>
              <a:rPr lang="en-GB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. Handling students queries</a:t>
            </a:r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Lato" panose="020F0502020204030203" pitchFamily="34" charset="0"/>
            </a:endParaRPr>
          </a:p>
          <a:p>
            <a:pPr algn="l"/>
            <a:r>
              <a:rPr lang="en-GB" dirty="0">
                <a:solidFill>
                  <a:srgbClr val="202122"/>
                </a:solidFill>
                <a:latin typeface="Lato" panose="020F0502020204030203" pitchFamily="34" charset="0"/>
              </a:rPr>
              <a:t>7</a:t>
            </a:r>
            <a:r>
              <a:rPr lang="en-GB" b="0" i="0" dirty="0">
                <a:solidFill>
                  <a:srgbClr val="202122"/>
                </a:solidFill>
                <a:effectLst/>
                <a:latin typeface="Lato" panose="020F0502020204030203" pitchFamily="34" charset="0"/>
              </a:rPr>
              <a:t>. Any other points related to project</a:t>
            </a:r>
          </a:p>
          <a:p>
            <a:pPr algn="l"/>
            <a:endParaRPr lang="en-GB" dirty="0">
              <a:solidFill>
                <a:srgbClr val="202122"/>
              </a:solidFill>
              <a:latin typeface="Lato" panose="020F0502020204030203" pitchFamily="34" charset="0"/>
            </a:endParaRPr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Lato" panose="020F0502020204030203" pitchFamily="34" charset="0"/>
            </a:endParaRPr>
          </a:p>
          <a:p>
            <a:pPr algn="l"/>
            <a:endParaRPr lang="en-GB" b="0" i="0" dirty="0">
              <a:solidFill>
                <a:srgbClr val="202122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3748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4CA134-6D3A-3DB2-D4AD-C3A4569AF7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Project Report Template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FC8F4B1-6782-2DC3-6D46-C524A98744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7316" y="1376674"/>
            <a:ext cx="6780700" cy="4102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9112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BB69D48-F9DF-194C-076C-43AC6EC293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Word Count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A9F6E76-6585-8B65-871A-1A6F987EFC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6552" y="288902"/>
            <a:ext cx="6406748" cy="554183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8E463AF-5E53-7EC1-D80B-36BCE8B96B42}"/>
              </a:ext>
            </a:extLst>
          </p:cNvPr>
          <p:cNvSpPr txBox="1"/>
          <p:nvPr/>
        </p:nvSpPr>
        <p:spPr>
          <a:xfrm>
            <a:off x="4917051" y="6199766"/>
            <a:ext cx="59062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>
                <a:highlight>
                  <a:srgbClr val="FFFF00"/>
                </a:highlight>
              </a:rPr>
              <a:t>Refer: Master project handbook for detailed information </a:t>
            </a:r>
          </a:p>
        </p:txBody>
      </p:sp>
    </p:spTree>
    <p:extLst>
      <p:ext uri="{BB962C8B-B14F-4D97-AF65-F5344CB8AC3E}">
        <p14:creationId xmlns:p14="http://schemas.microsoft.com/office/powerpoint/2010/main" val="24393122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26160D8-BBE9-1254-D103-C17518B3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54296" y="329184"/>
            <a:ext cx="6894576" cy="1783080"/>
          </a:xfrm>
        </p:spPr>
        <p:txBody>
          <a:bodyPr anchor="b">
            <a:normAutofit/>
          </a:bodyPr>
          <a:lstStyle/>
          <a:p>
            <a:r>
              <a:rPr lang="en-GB" sz="5400"/>
              <a:t>Results and Discussion</a:t>
            </a:r>
          </a:p>
        </p:txBody>
      </p:sp>
      <p:pic>
        <p:nvPicPr>
          <p:cNvPr id="5" name="Picture 4" descr="Angled shot of pen on a graph">
            <a:extLst>
              <a:ext uri="{FF2B5EF4-FFF2-40B4-BE49-F238E27FC236}">
                <a16:creationId xmlns:a16="http://schemas.microsoft.com/office/drawing/2014/main" id="{705FCC45-E08B-713E-29F7-338BC99AA6F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545" r="49011" b="-2"/>
          <a:stretch/>
        </p:blipFill>
        <p:spPr>
          <a:xfrm>
            <a:off x="20" y="1"/>
            <a:ext cx="4052522" cy="6858000"/>
          </a:xfrm>
          <a:custGeom>
            <a:avLst/>
            <a:gdLst/>
            <a:ahLst/>
            <a:cxnLst/>
            <a:rect l="l" t="t" r="r" b="b"/>
            <a:pathLst>
              <a:path w="4052542" h="6858000">
                <a:moveTo>
                  <a:pt x="0" y="0"/>
                </a:moveTo>
                <a:lnTo>
                  <a:pt x="4020923" y="0"/>
                </a:lnTo>
                <a:lnTo>
                  <a:pt x="4022656" y="14697"/>
                </a:lnTo>
                <a:cubicBezTo>
                  <a:pt x="4037606" y="98462"/>
                  <a:pt x="4035072" y="183369"/>
                  <a:pt x="4039126" y="267642"/>
                </a:cubicBezTo>
                <a:cubicBezTo>
                  <a:pt x="4043941" y="370699"/>
                  <a:pt x="4037860" y="474136"/>
                  <a:pt x="4035579" y="577446"/>
                </a:cubicBezTo>
                <a:cubicBezTo>
                  <a:pt x="4033805" y="665399"/>
                  <a:pt x="4025063" y="753226"/>
                  <a:pt x="4027724" y="841306"/>
                </a:cubicBezTo>
                <a:cubicBezTo>
                  <a:pt x="4027914" y="844352"/>
                  <a:pt x="4027914" y="847398"/>
                  <a:pt x="4027724" y="850444"/>
                </a:cubicBezTo>
                <a:cubicBezTo>
                  <a:pt x="4019615" y="947281"/>
                  <a:pt x="4019615" y="1044626"/>
                  <a:pt x="4027724" y="1141464"/>
                </a:cubicBezTo>
                <a:cubicBezTo>
                  <a:pt x="4030296" y="1181772"/>
                  <a:pt x="4029574" y="1222221"/>
                  <a:pt x="4025570" y="1262415"/>
                </a:cubicBezTo>
                <a:cubicBezTo>
                  <a:pt x="4021769" y="1313563"/>
                  <a:pt x="4009606" y="1365472"/>
                  <a:pt x="4018348" y="1416238"/>
                </a:cubicBezTo>
                <a:cubicBezTo>
                  <a:pt x="4024037" y="1458058"/>
                  <a:pt x="4027166" y="1500194"/>
                  <a:pt x="4027724" y="1542394"/>
                </a:cubicBezTo>
                <a:cubicBezTo>
                  <a:pt x="4032158" y="1636820"/>
                  <a:pt x="4027977" y="1731753"/>
                  <a:pt x="4026330" y="1826433"/>
                </a:cubicBezTo>
                <a:cubicBezTo>
                  <a:pt x="4024556" y="1936724"/>
                  <a:pt x="4027344" y="2047015"/>
                  <a:pt x="4018475" y="2157432"/>
                </a:cubicBezTo>
                <a:cubicBezTo>
                  <a:pt x="4013597" y="2246629"/>
                  <a:pt x="4013597" y="2336029"/>
                  <a:pt x="4018475" y="2425226"/>
                </a:cubicBezTo>
                <a:cubicBezTo>
                  <a:pt x="4020882" y="2506961"/>
                  <a:pt x="4033172" y="2587934"/>
                  <a:pt x="4031145" y="2670557"/>
                </a:cubicBezTo>
                <a:cubicBezTo>
                  <a:pt x="4028737" y="2766886"/>
                  <a:pt x="4017335" y="2862962"/>
                  <a:pt x="4020882" y="2959546"/>
                </a:cubicBezTo>
                <a:cubicBezTo>
                  <a:pt x="4022529" y="3005617"/>
                  <a:pt x="4022656" y="3051688"/>
                  <a:pt x="4023543" y="3097758"/>
                </a:cubicBezTo>
                <a:cubicBezTo>
                  <a:pt x="4024683" y="3153221"/>
                  <a:pt x="4034692" y="3208556"/>
                  <a:pt x="4029117" y="3263892"/>
                </a:cubicBezTo>
                <a:cubicBezTo>
                  <a:pt x="4019869" y="3356161"/>
                  <a:pt x="3995923" y="3446906"/>
                  <a:pt x="4010873" y="3541459"/>
                </a:cubicBezTo>
                <a:cubicBezTo>
                  <a:pt x="4019108" y="3593495"/>
                  <a:pt x="4028357" y="3645658"/>
                  <a:pt x="4033172" y="3698201"/>
                </a:cubicBezTo>
                <a:cubicBezTo>
                  <a:pt x="4037353" y="3745160"/>
                  <a:pt x="4047868" y="3792881"/>
                  <a:pt x="4039886" y="3839586"/>
                </a:cubicBezTo>
                <a:cubicBezTo>
                  <a:pt x="4033045" y="3879565"/>
                  <a:pt x="4036592" y="3919544"/>
                  <a:pt x="4031271" y="3959523"/>
                </a:cubicBezTo>
                <a:cubicBezTo>
                  <a:pt x="4024303" y="4011939"/>
                  <a:pt x="4020629" y="4065244"/>
                  <a:pt x="4015308" y="4118042"/>
                </a:cubicBezTo>
                <a:cubicBezTo>
                  <a:pt x="4010620" y="4165889"/>
                  <a:pt x="4006946" y="4213610"/>
                  <a:pt x="4019615" y="4258539"/>
                </a:cubicBezTo>
                <a:cubicBezTo>
                  <a:pt x="4050656" y="4371622"/>
                  <a:pt x="4033679" y="4484070"/>
                  <a:pt x="4022023" y="4596391"/>
                </a:cubicBezTo>
                <a:cubicBezTo>
                  <a:pt x="4016321" y="4650965"/>
                  <a:pt x="4007959" y="4708712"/>
                  <a:pt x="4020629" y="4758718"/>
                </a:cubicBezTo>
                <a:cubicBezTo>
                  <a:pt x="4043941" y="4847432"/>
                  <a:pt x="4025697" y="4931705"/>
                  <a:pt x="4015561" y="5016866"/>
                </a:cubicBezTo>
                <a:cubicBezTo>
                  <a:pt x="4003335" y="5100174"/>
                  <a:pt x="4005096" y="5184929"/>
                  <a:pt x="4020756" y="5267654"/>
                </a:cubicBezTo>
                <a:cubicBezTo>
                  <a:pt x="4033172" y="5326035"/>
                  <a:pt x="4033172" y="5385432"/>
                  <a:pt x="4034692" y="5444194"/>
                </a:cubicBezTo>
                <a:cubicBezTo>
                  <a:pt x="4035579" y="5481001"/>
                  <a:pt x="4022023" y="5518441"/>
                  <a:pt x="4013027" y="5555120"/>
                </a:cubicBezTo>
                <a:cubicBezTo>
                  <a:pt x="3996937" y="5621371"/>
                  <a:pt x="3991109" y="5688636"/>
                  <a:pt x="4013027" y="5753237"/>
                </a:cubicBezTo>
                <a:cubicBezTo>
                  <a:pt x="4043561" y="5842713"/>
                  <a:pt x="4061045" y="5932189"/>
                  <a:pt x="4048375" y="6026870"/>
                </a:cubicBezTo>
                <a:cubicBezTo>
                  <a:pt x="4041027" y="6085251"/>
                  <a:pt x="4039380" y="6144902"/>
                  <a:pt x="4028357" y="6202522"/>
                </a:cubicBezTo>
                <a:cubicBezTo>
                  <a:pt x="4010240" y="6298091"/>
                  <a:pt x="4016701" y="6393024"/>
                  <a:pt x="4031145" y="6487196"/>
                </a:cubicBezTo>
                <a:cubicBezTo>
                  <a:pt x="4041293" y="6565885"/>
                  <a:pt x="4042395" y="6645474"/>
                  <a:pt x="4034439" y="6724403"/>
                </a:cubicBezTo>
                <a:lnTo>
                  <a:pt x="4025206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54296" y="2395728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E5D5A-8B8A-43A9-740C-366C2C38C8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6" y="2706624"/>
            <a:ext cx="6894576" cy="3483864"/>
          </a:xfrm>
        </p:spPr>
        <p:txBody>
          <a:bodyPr>
            <a:normAutofit/>
          </a:bodyPr>
          <a:lstStyle/>
          <a:p>
            <a:r>
              <a:rPr lang="en-GB" sz="2200"/>
              <a:t>Results should be very focused.</a:t>
            </a:r>
          </a:p>
          <a:p>
            <a:r>
              <a:rPr lang="en-GB" sz="2200"/>
              <a:t>Make sure you have achieved the objectives through the results.</a:t>
            </a:r>
          </a:p>
          <a:p>
            <a:r>
              <a:rPr lang="en-GB" sz="2200"/>
              <a:t>Presenting results are not good enough.</a:t>
            </a:r>
          </a:p>
          <a:p>
            <a:r>
              <a:rPr lang="en-GB" sz="2200"/>
              <a:t>You should discuss the results.</a:t>
            </a:r>
          </a:p>
          <a:p>
            <a:r>
              <a:rPr lang="en-GB" sz="2200"/>
              <a:t>Discuss how the results are better.</a:t>
            </a:r>
          </a:p>
          <a:p>
            <a:r>
              <a:rPr lang="en-GB" sz="2200"/>
              <a:t>Discuss novelty by showing comparisons with existing methods or using benchmarks.</a:t>
            </a:r>
          </a:p>
        </p:txBody>
      </p:sp>
    </p:spTree>
    <p:extLst>
      <p:ext uri="{BB962C8B-B14F-4D97-AF65-F5344CB8AC3E}">
        <p14:creationId xmlns:p14="http://schemas.microsoft.com/office/powerpoint/2010/main" val="4020938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C61293E-6EBE-43EF-A52C-9BEBFD7679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04016C-5753-2288-9CC1-AE8C23E9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97762" y="329184"/>
            <a:ext cx="6251110" cy="1783080"/>
          </a:xfrm>
        </p:spPr>
        <p:txBody>
          <a:bodyPr anchor="b">
            <a:normAutofit/>
          </a:bodyPr>
          <a:lstStyle/>
          <a:p>
            <a:r>
              <a:rPr lang="en-GB" sz="5400" b="0" i="0">
                <a:effectLst/>
                <a:latin typeface="Lato" panose="020F0502020204030203" pitchFamily="34" charset="0"/>
              </a:rPr>
              <a:t>Writing conclusions and future work</a:t>
            </a:r>
            <a:endParaRPr lang="en-GB" sz="5400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805DB77E-75A1-206A-758B-73779324BFF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573" r="2" b="2"/>
          <a:stretch/>
        </p:blipFill>
        <p:spPr>
          <a:xfrm>
            <a:off x="1" y="10"/>
            <a:ext cx="4657344" cy="6857990"/>
          </a:xfrm>
          <a:custGeom>
            <a:avLst/>
            <a:gdLst/>
            <a:ahLst/>
            <a:cxnLst/>
            <a:rect l="l" t="t" r="r" b="b"/>
            <a:pathLst>
              <a:path w="4657344" h="6858000">
                <a:moveTo>
                  <a:pt x="0" y="0"/>
                </a:moveTo>
                <a:lnTo>
                  <a:pt x="3429755" y="0"/>
                </a:lnTo>
                <a:lnTo>
                  <a:pt x="3526016" y="148742"/>
                </a:lnTo>
                <a:cubicBezTo>
                  <a:pt x="3657740" y="365513"/>
                  <a:pt x="3777402" y="589569"/>
                  <a:pt x="3886489" y="819975"/>
                </a:cubicBezTo>
                <a:cubicBezTo>
                  <a:pt x="3891856" y="833492"/>
                  <a:pt x="3900663" y="845393"/>
                  <a:pt x="3912049" y="854514"/>
                </a:cubicBezTo>
                <a:cubicBezTo>
                  <a:pt x="3897352" y="819849"/>
                  <a:pt x="3883037" y="784928"/>
                  <a:pt x="3868083" y="750263"/>
                </a:cubicBezTo>
                <a:cubicBezTo>
                  <a:pt x="3806989" y="608712"/>
                  <a:pt x="3742478" y="469145"/>
                  <a:pt x="3674155" y="331786"/>
                </a:cubicBezTo>
                <a:lnTo>
                  <a:pt x="3496656" y="0"/>
                </a:lnTo>
                <a:lnTo>
                  <a:pt x="3554371" y="0"/>
                </a:lnTo>
                <a:lnTo>
                  <a:pt x="3661621" y="196614"/>
                </a:lnTo>
                <a:cubicBezTo>
                  <a:pt x="3856899" y="573253"/>
                  <a:pt x="4021071" y="966066"/>
                  <a:pt x="4161279" y="1371196"/>
                </a:cubicBezTo>
                <a:cubicBezTo>
                  <a:pt x="4379525" y="2007265"/>
                  <a:pt x="4530141" y="2664286"/>
                  <a:pt x="4610660" y="3331516"/>
                </a:cubicBezTo>
                <a:cubicBezTo>
                  <a:pt x="4652837" y="3672965"/>
                  <a:pt x="4671625" y="4013908"/>
                  <a:pt x="4645040" y="4357388"/>
                </a:cubicBezTo>
                <a:cubicBezTo>
                  <a:pt x="4613599" y="4758899"/>
                  <a:pt x="4566181" y="5157998"/>
                  <a:pt x="4485789" y="5552906"/>
                </a:cubicBezTo>
                <a:cubicBezTo>
                  <a:pt x="4397121" y="5988893"/>
                  <a:pt x="4276748" y="6414594"/>
                  <a:pt x="4117769" y="6828295"/>
                </a:cubicBezTo>
                <a:lnTo>
                  <a:pt x="4105288" y="6858000"/>
                </a:lnTo>
                <a:lnTo>
                  <a:pt x="4052520" y="6858000"/>
                </a:lnTo>
                <a:lnTo>
                  <a:pt x="4059369" y="6841549"/>
                </a:lnTo>
                <a:cubicBezTo>
                  <a:pt x="4147276" y="6614016"/>
                  <a:pt x="4224193" y="6380817"/>
                  <a:pt x="4291518" y="6142729"/>
                </a:cubicBezTo>
                <a:cubicBezTo>
                  <a:pt x="4350055" y="5935370"/>
                  <a:pt x="4393256" y="5723695"/>
                  <a:pt x="4443357" y="5513923"/>
                </a:cubicBezTo>
                <a:cubicBezTo>
                  <a:pt x="4444541" y="5502788"/>
                  <a:pt x="4445137" y="5491601"/>
                  <a:pt x="4445146" y="5480401"/>
                </a:cubicBezTo>
                <a:cubicBezTo>
                  <a:pt x="4408465" y="5607635"/>
                  <a:pt x="4379196" y="5719759"/>
                  <a:pt x="4344559" y="5830359"/>
                </a:cubicBezTo>
                <a:cubicBezTo>
                  <a:pt x="4254261" y="6118381"/>
                  <a:pt x="4150112" y="6398531"/>
                  <a:pt x="4031702" y="6670527"/>
                </a:cubicBezTo>
                <a:lnTo>
                  <a:pt x="3943824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11" name="sketchy line">
            <a:extLst>
              <a:ext uri="{FF2B5EF4-FFF2-40B4-BE49-F238E27FC236}">
                <a16:creationId xmlns:a16="http://schemas.microsoft.com/office/drawing/2014/main" id="{21540236-BFD5-4A9D-8840-4703E7F768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97762" y="2374947"/>
            <a:ext cx="4243589" cy="18288"/>
          </a:xfrm>
          <a:custGeom>
            <a:avLst/>
            <a:gdLst>
              <a:gd name="connsiteX0" fmla="*/ 0 w 4243589"/>
              <a:gd name="connsiteY0" fmla="*/ 0 h 18288"/>
              <a:gd name="connsiteX1" fmla="*/ 478919 w 4243589"/>
              <a:gd name="connsiteY1" fmla="*/ 0 h 18288"/>
              <a:gd name="connsiteX2" fmla="*/ 957839 w 4243589"/>
              <a:gd name="connsiteY2" fmla="*/ 0 h 18288"/>
              <a:gd name="connsiteX3" fmla="*/ 1521630 w 4243589"/>
              <a:gd name="connsiteY3" fmla="*/ 0 h 18288"/>
              <a:gd name="connsiteX4" fmla="*/ 2212729 w 4243589"/>
              <a:gd name="connsiteY4" fmla="*/ 0 h 18288"/>
              <a:gd name="connsiteX5" fmla="*/ 2734084 w 4243589"/>
              <a:gd name="connsiteY5" fmla="*/ 0 h 18288"/>
              <a:gd name="connsiteX6" fmla="*/ 3255439 w 4243589"/>
              <a:gd name="connsiteY6" fmla="*/ 0 h 18288"/>
              <a:gd name="connsiteX7" fmla="*/ 4243589 w 4243589"/>
              <a:gd name="connsiteY7" fmla="*/ 0 h 18288"/>
              <a:gd name="connsiteX8" fmla="*/ 4243589 w 4243589"/>
              <a:gd name="connsiteY8" fmla="*/ 18288 h 18288"/>
              <a:gd name="connsiteX9" fmla="*/ 3594926 w 4243589"/>
              <a:gd name="connsiteY9" fmla="*/ 18288 h 18288"/>
              <a:gd name="connsiteX10" fmla="*/ 3073571 w 4243589"/>
              <a:gd name="connsiteY10" fmla="*/ 18288 h 18288"/>
              <a:gd name="connsiteX11" fmla="*/ 2552216 w 4243589"/>
              <a:gd name="connsiteY11" fmla="*/ 18288 h 18288"/>
              <a:gd name="connsiteX12" fmla="*/ 1903553 w 4243589"/>
              <a:gd name="connsiteY12" fmla="*/ 18288 h 18288"/>
              <a:gd name="connsiteX13" fmla="*/ 1212454 w 4243589"/>
              <a:gd name="connsiteY13" fmla="*/ 18288 h 18288"/>
              <a:gd name="connsiteX14" fmla="*/ 733535 w 4243589"/>
              <a:gd name="connsiteY14" fmla="*/ 18288 h 18288"/>
              <a:gd name="connsiteX15" fmla="*/ 0 w 4243589"/>
              <a:gd name="connsiteY15" fmla="*/ 18288 h 18288"/>
              <a:gd name="connsiteX16" fmla="*/ 0 w 424358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18288" fill="none" extrusionOk="0">
                <a:moveTo>
                  <a:pt x="0" y="0"/>
                </a:moveTo>
                <a:cubicBezTo>
                  <a:pt x="213395" y="-21006"/>
                  <a:pt x="307421" y="-18116"/>
                  <a:pt x="478919" y="0"/>
                </a:cubicBezTo>
                <a:cubicBezTo>
                  <a:pt x="650417" y="18116"/>
                  <a:pt x="831092" y="-21237"/>
                  <a:pt x="957839" y="0"/>
                </a:cubicBezTo>
                <a:cubicBezTo>
                  <a:pt x="1084586" y="21237"/>
                  <a:pt x="1301682" y="25124"/>
                  <a:pt x="1521630" y="0"/>
                </a:cubicBezTo>
                <a:cubicBezTo>
                  <a:pt x="1741578" y="-25124"/>
                  <a:pt x="1970269" y="-29139"/>
                  <a:pt x="2212729" y="0"/>
                </a:cubicBezTo>
                <a:cubicBezTo>
                  <a:pt x="2455189" y="29139"/>
                  <a:pt x="2558847" y="-4796"/>
                  <a:pt x="2734084" y="0"/>
                </a:cubicBezTo>
                <a:cubicBezTo>
                  <a:pt x="2909321" y="4796"/>
                  <a:pt x="3097217" y="-13409"/>
                  <a:pt x="3255439" y="0"/>
                </a:cubicBezTo>
                <a:cubicBezTo>
                  <a:pt x="3413662" y="13409"/>
                  <a:pt x="3979999" y="-10121"/>
                  <a:pt x="4243589" y="0"/>
                </a:cubicBezTo>
                <a:cubicBezTo>
                  <a:pt x="4244484" y="8974"/>
                  <a:pt x="4243043" y="9359"/>
                  <a:pt x="4243589" y="18288"/>
                </a:cubicBezTo>
                <a:cubicBezTo>
                  <a:pt x="4058777" y="31246"/>
                  <a:pt x="3910348" y="3158"/>
                  <a:pt x="3594926" y="18288"/>
                </a:cubicBezTo>
                <a:cubicBezTo>
                  <a:pt x="3279504" y="33418"/>
                  <a:pt x="3319955" y="-3977"/>
                  <a:pt x="3073571" y="18288"/>
                </a:cubicBezTo>
                <a:cubicBezTo>
                  <a:pt x="2827187" y="40553"/>
                  <a:pt x="2767387" y="1863"/>
                  <a:pt x="2552216" y="18288"/>
                </a:cubicBezTo>
                <a:cubicBezTo>
                  <a:pt x="2337046" y="34713"/>
                  <a:pt x="2181871" y="19527"/>
                  <a:pt x="1903553" y="18288"/>
                </a:cubicBezTo>
                <a:cubicBezTo>
                  <a:pt x="1625235" y="17049"/>
                  <a:pt x="1557672" y="24174"/>
                  <a:pt x="1212454" y="18288"/>
                </a:cubicBezTo>
                <a:cubicBezTo>
                  <a:pt x="867236" y="12402"/>
                  <a:pt x="874382" y="15627"/>
                  <a:pt x="733535" y="18288"/>
                </a:cubicBezTo>
                <a:cubicBezTo>
                  <a:pt x="592688" y="20949"/>
                  <a:pt x="183477" y="14753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243589" h="18288" stroke="0" extrusionOk="0">
                <a:moveTo>
                  <a:pt x="0" y="0"/>
                </a:moveTo>
                <a:cubicBezTo>
                  <a:pt x="143690" y="16630"/>
                  <a:pt x="266667" y="14847"/>
                  <a:pt x="521355" y="0"/>
                </a:cubicBezTo>
                <a:cubicBezTo>
                  <a:pt x="776043" y="-14847"/>
                  <a:pt x="814491" y="-17363"/>
                  <a:pt x="1000275" y="0"/>
                </a:cubicBezTo>
                <a:cubicBezTo>
                  <a:pt x="1186059" y="17363"/>
                  <a:pt x="1352504" y="-23507"/>
                  <a:pt x="1521630" y="0"/>
                </a:cubicBezTo>
                <a:cubicBezTo>
                  <a:pt x="1690756" y="23507"/>
                  <a:pt x="1889525" y="5871"/>
                  <a:pt x="2127857" y="0"/>
                </a:cubicBezTo>
                <a:cubicBezTo>
                  <a:pt x="2366189" y="-5871"/>
                  <a:pt x="2620628" y="-27997"/>
                  <a:pt x="2776520" y="0"/>
                </a:cubicBezTo>
                <a:cubicBezTo>
                  <a:pt x="2932412" y="27997"/>
                  <a:pt x="3131683" y="-25073"/>
                  <a:pt x="3467618" y="0"/>
                </a:cubicBezTo>
                <a:cubicBezTo>
                  <a:pt x="3803553" y="25073"/>
                  <a:pt x="4017371" y="3071"/>
                  <a:pt x="4243589" y="0"/>
                </a:cubicBezTo>
                <a:cubicBezTo>
                  <a:pt x="4243134" y="6162"/>
                  <a:pt x="4243492" y="11775"/>
                  <a:pt x="4243589" y="18288"/>
                </a:cubicBezTo>
                <a:cubicBezTo>
                  <a:pt x="4017834" y="-5779"/>
                  <a:pt x="3834586" y="13376"/>
                  <a:pt x="3594926" y="18288"/>
                </a:cubicBezTo>
                <a:cubicBezTo>
                  <a:pt x="3355266" y="23200"/>
                  <a:pt x="3204179" y="2869"/>
                  <a:pt x="2903827" y="18288"/>
                </a:cubicBezTo>
                <a:cubicBezTo>
                  <a:pt x="2603475" y="33707"/>
                  <a:pt x="2526187" y="46187"/>
                  <a:pt x="2212729" y="18288"/>
                </a:cubicBezTo>
                <a:cubicBezTo>
                  <a:pt x="1899271" y="-9611"/>
                  <a:pt x="1966289" y="29692"/>
                  <a:pt x="1733809" y="18288"/>
                </a:cubicBezTo>
                <a:cubicBezTo>
                  <a:pt x="1501329" y="6884"/>
                  <a:pt x="1343612" y="12492"/>
                  <a:pt x="1085146" y="18288"/>
                </a:cubicBezTo>
                <a:cubicBezTo>
                  <a:pt x="826680" y="24084"/>
                  <a:pt x="778184" y="35607"/>
                  <a:pt x="521355" y="18288"/>
                </a:cubicBezTo>
                <a:cubicBezTo>
                  <a:pt x="264526" y="969"/>
                  <a:pt x="120277" y="4268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5A31-E58D-24B4-1923-680629D725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97762" y="2706624"/>
            <a:ext cx="6251110" cy="3483864"/>
          </a:xfrm>
        </p:spPr>
        <p:txBody>
          <a:bodyPr>
            <a:normAutofit/>
          </a:bodyPr>
          <a:lstStyle/>
          <a:p>
            <a:r>
              <a:rPr lang="en-GB" sz="2200"/>
              <a:t>Present a clear conclusions.</a:t>
            </a:r>
          </a:p>
          <a:p>
            <a:endParaRPr lang="en-GB" sz="2200"/>
          </a:p>
          <a:p>
            <a:r>
              <a:rPr lang="en-GB" sz="2200"/>
              <a:t>Conclusion should be reflective – it means you should discuss how the objectives and research questions were achieved.</a:t>
            </a:r>
          </a:p>
          <a:p>
            <a:endParaRPr lang="en-GB" sz="2200"/>
          </a:p>
          <a:p>
            <a:r>
              <a:rPr lang="en-GB" sz="2200"/>
              <a:t>You should present at least few future works which have not been achieved due to multiple reasons (e.g. lack of timing, etc.)</a:t>
            </a:r>
          </a:p>
        </p:txBody>
      </p:sp>
    </p:spTree>
    <p:extLst>
      <p:ext uri="{BB962C8B-B14F-4D97-AF65-F5344CB8AC3E}">
        <p14:creationId xmlns:p14="http://schemas.microsoft.com/office/powerpoint/2010/main" val="9446549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E51BA4DF-2BD4-4EC2-B1DB-B27C8AC71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7F53EA2-58F3-B4C2-6044-F86839B53A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3733" y="548464"/>
            <a:ext cx="6798541" cy="1675623"/>
          </a:xfrm>
        </p:spPr>
        <p:txBody>
          <a:bodyPr anchor="b">
            <a:normAutofit/>
          </a:bodyPr>
          <a:lstStyle/>
          <a:p>
            <a:r>
              <a:rPr lang="en-GB" sz="4000" b="0" i="0">
                <a:effectLst/>
                <a:latin typeface="Lato" panose="020F0502020204030203" pitchFamily="34" charset="0"/>
              </a:rPr>
              <a:t>Tips for good report writing</a:t>
            </a:r>
            <a:endParaRPr lang="en-GB" sz="4000"/>
          </a:p>
        </p:txBody>
      </p:sp>
      <p:pic>
        <p:nvPicPr>
          <p:cNvPr id="5" name="Picture 4" descr="Full frame view of crumpled white paper">
            <a:extLst>
              <a:ext uri="{FF2B5EF4-FFF2-40B4-BE49-F238E27FC236}">
                <a16:creationId xmlns:a16="http://schemas.microsoft.com/office/drawing/2014/main" id="{2D53B504-270E-1854-7470-FB7790E03CF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226" r="34813"/>
          <a:stretch/>
        </p:blipFill>
        <p:spPr>
          <a:xfrm>
            <a:off x="1" y="10"/>
            <a:ext cx="4196496" cy="6857990"/>
          </a:xfrm>
          <a:prstGeom prst="rect">
            <a:avLst/>
          </a:prstGeom>
          <a:effectLst/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D55FA-7A41-8105-4B58-6BD2A1056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53734" y="2409830"/>
            <a:ext cx="6798539" cy="3705217"/>
          </a:xfrm>
        </p:spPr>
        <p:txBody>
          <a:bodyPr>
            <a:normAutofit/>
          </a:bodyPr>
          <a:lstStyle/>
          <a:p>
            <a:r>
              <a:rPr lang="en-GB" sz="1700"/>
              <a:t>Make sure you have used what has been recommended for writing report.</a:t>
            </a:r>
          </a:p>
          <a:p>
            <a:endParaRPr lang="en-GB" sz="1700"/>
          </a:p>
          <a:p>
            <a:r>
              <a:rPr lang="en-GB" sz="1700"/>
              <a:t>Make sure you have used correct font size.</a:t>
            </a:r>
          </a:p>
          <a:p>
            <a:endParaRPr lang="en-GB" sz="1700"/>
          </a:p>
          <a:p>
            <a:r>
              <a:rPr lang="en-GB" sz="1700"/>
              <a:t>Make sure your report is properly aligned.</a:t>
            </a:r>
          </a:p>
          <a:p>
            <a:endParaRPr lang="en-GB" sz="1700"/>
          </a:p>
          <a:p>
            <a:r>
              <a:rPr lang="en-GB" sz="1700"/>
              <a:t>Make sure you have presented references in correct referencing style.</a:t>
            </a:r>
          </a:p>
          <a:p>
            <a:endParaRPr lang="en-GB" sz="1700"/>
          </a:p>
          <a:p>
            <a:r>
              <a:rPr lang="en-GB" sz="1700"/>
              <a:t>Make sure all the references have been cited correctly in the main body of the report. </a:t>
            </a:r>
          </a:p>
        </p:txBody>
      </p:sp>
    </p:spTree>
    <p:extLst>
      <p:ext uri="{BB962C8B-B14F-4D97-AF65-F5344CB8AC3E}">
        <p14:creationId xmlns:p14="http://schemas.microsoft.com/office/powerpoint/2010/main" val="21922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215B58-1D54-2A7A-619F-45E0C3753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anchor="b">
            <a:normAutofit/>
          </a:bodyPr>
          <a:lstStyle/>
          <a:p>
            <a:r>
              <a:rPr lang="en-GB" sz="4200" b="0" i="0" dirty="0">
                <a:effectLst/>
                <a:latin typeface="Lato" panose="020F0502020204030203" pitchFamily="34" charset="0"/>
              </a:rPr>
              <a:t>Tip for Video </a:t>
            </a:r>
            <a:r>
              <a:rPr lang="en-GB" sz="4200" dirty="0">
                <a:latin typeface="Lato" panose="020F0502020204030203" pitchFamily="34" charset="0"/>
              </a:rPr>
              <a:t>P</a:t>
            </a:r>
            <a:r>
              <a:rPr lang="en-GB" sz="4200" b="0" i="0" dirty="0">
                <a:effectLst/>
                <a:latin typeface="Lato" panose="020F0502020204030203" pitchFamily="34" charset="0"/>
              </a:rPr>
              <a:t>resentation</a:t>
            </a:r>
            <a:endParaRPr lang="en-GB" sz="4200" dirty="0"/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78130-E744-9510-69E6-E0AC6637B4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anchor="t">
            <a:normAutofit/>
          </a:bodyPr>
          <a:lstStyle/>
          <a:p>
            <a:r>
              <a:rPr lang="en-GB" sz="2200" dirty="0"/>
              <a:t>Please refer video presentation information under Assessment in Brightspace.</a:t>
            </a:r>
            <a:endParaRPr lang="en-GB" sz="2200"/>
          </a:p>
          <a:p>
            <a:endParaRPr lang="en-GB" sz="2200"/>
          </a:p>
          <a:p>
            <a:r>
              <a:rPr lang="en-GB" sz="2200" dirty="0"/>
              <a:t>Refer:</a:t>
            </a:r>
            <a:endParaRPr lang="en-GB" sz="2200"/>
          </a:p>
          <a:p>
            <a:pPr marL="0" indent="0">
              <a:buNone/>
            </a:pPr>
            <a:r>
              <a:rPr lang="en-GB" sz="2200" dirty="0">
                <a:highlight>
                  <a:srgbClr val="FFFF00"/>
                </a:highlight>
              </a:rPr>
              <a:t>Section 7.5.10 in Project   Handbook</a:t>
            </a:r>
            <a:endParaRPr lang="en-GB" sz="2200">
              <a:highlight>
                <a:srgbClr val="FFFF00"/>
              </a:highlight>
            </a:endParaRPr>
          </a:p>
          <a:p>
            <a:endParaRPr lang="en-GB" sz="2200" dirty="0"/>
          </a:p>
          <a:p>
            <a:endParaRPr lang="en-GB" sz="2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27770C-D308-CA31-85B2-3CC6EA218F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50773"/>
            <a:ext cx="6903720" cy="4556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859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2B97F24A-32CE-4C1C-A50D-3016B394DC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DC3AE5F-68C9-68BA-D052-73FC4DA8C9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9520"/>
            <a:ext cx="3429000" cy="1719072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800" kern="1200">
                <a:latin typeface="+mj-lt"/>
                <a:ea typeface="+mj-ea"/>
                <a:cs typeface="+mj-cs"/>
              </a:rPr>
              <a:t>Frequently Asked Questions</a:t>
            </a:r>
          </a:p>
        </p:txBody>
      </p:sp>
      <p:sp>
        <p:nvSpPr>
          <p:cNvPr id="23" name="sketch line">
            <a:extLst>
              <a:ext uri="{FF2B5EF4-FFF2-40B4-BE49-F238E27FC236}">
                <a16:creationId xmlns:a16="http://schemas.microsoft.com/office/drawing/2014/main" id="{CD8B4F24-440B-49E9-B85D-733523DC06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2573756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8399F7-F26A-17DC-DF97-C75B0252F9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936" y="2807208"/>
            <a:ext cx="3429000" cy="34107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2200" kern="1200">
                <a:latin typeface="+mn-lt"/>
                <a:ea typeface="+mn-ea"/>
                <a:cs typeface="+mn-cs"/>
              </a:rPr>
              <a:t>FAQ is available in Brightspace.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9E256E-82BD-2185-CA40-B05089168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54296" y="1168032"/>
            <a:ext cx="6903720" cy="4521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49758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432</TotalTime>
  <Words>367</Words>
  <Application>Microsoft Office PowerPoint</Application>
  <PresentationFormat>Widescreen</PresentationFormat>
  <Paragraphs>62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Lato</vt:lpstr>
      <vt:lpstr>Office Theme</vt:lpstr>
      <vt:lpstr> Tips and Tricks For Report Writing and Overview of Second Progress Review</vt:lpstr>
      <vt:lpstr>Agenda</vt:lpstr>
      <vt:lpstr>Project Report Template</vt:lpstr>
      <vt:lpstr>Word Count </vt:lpstr>
      <vt:lpstr>Results and Discussion</vt:lpstr>
      <vt:lpstr>Writing conclusions and future work</vt:lpstr>
      <vt:lpstr>Tips for good report writing</vt:lpstr>
      <vt:lpstr>Tip for Video Presentation</vt:lpstr>
      <vt:lpstr>Frequently Asked Questions</vt:lpstr>
      <vt:lpstr>Contact and Support</vt:lpstr>
      <vt:lpstr>Contact Details </vt:lpstr>
      <vt:lpstr>Students' queries</vt:lpstr>
      <vt:lpstr>Thank You!</vt:lpstr>
    </vt:vector>
  </TitlesOfParts>
  <Company>Bournemouth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Pandey</dc:creator>
  <cp:lastModifiedBy>Hari Pandey</cp:lastModifiedBy>
  <cp:revision>22</cp:revision>
  <dcterms:created xsi:type="dcterms:W3CDTF">2024-02-14T08:34:11Z</dcterms:created>
  <dcterms:modified xsi:type="dcterms:W3CDTF">2024-11-14T11:41:40Z</dcterms:modified>
</cp:coreProperties>
</file>