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6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49ED-E080-430A-B2AE-2011E566852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C915-E4B1-4A67-BC9C-24F137C7A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49ED-E080-430A-B2AE-2011E566852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C915-E4B1-4A67-BC9C-24F137C7A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2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49ED-E080-430A-B2AE-2011E566852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C915-E4B1-4A67-BC9C-24F137C7A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4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49ED-E080-430A-B2AE-2011E566852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C915-E4B1-4A67-BC9C-24F137C7A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7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49ED-E080-430A-B2AE-2011E566852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C915-E4B1-4A67-BC9C-24F137C7A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7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49ED-E080-430A-B2AE-2011E566852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C915-E4B1-4A67-BC9C-24F137C7A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49ED-E080-430A-B2AE-2011E566852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C915-E4B1-4A67-BC9C-24F137C7A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7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49ED-E080-430A-B2AE-2011E566852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C915-E4B1-4A67-BC9C-24F137C7A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49ED-E080-430A-B2AE-2011E566852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C915-E4B1-4A67-BC9C-24F137C7A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2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49ED-E080-430A-B2AE-2011E566852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C915-E4B1-4A67-BC9C-24F137C7A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2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49ED-E080-430A-B2AE-2011E566852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C915-E4B1-4A67-BC9C-24F137C7A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9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449ED-E080-430A-B2AE-2011E566852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C915-E4B1-4A67-BC9C-24F137C7A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tributed-systems.net/courses/ds/ds-slides/chp08.pdf" TargetMode="External"/><Relationship Id="rId2" Type="http://schemas.openxmlformats.org/officeDocument/2006/relationships/hyperlink" Target="https://www.cs.helsinki.fi/u/jakangas/Teaching/DistSys/DistSys-08f-5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Reliable Server Architecture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77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717"/>
          </a:xfrm>
        </p:spPr>
        <p:txBody>
          <a:bodyPr/>
          <a:lstStyle/>
          <a:p>
            <a:r>
              <a:rPr lang="ko-KR" altLang="en-US" smtClean="0"/>
              <a:t>장애 </a:t>
            </a:r>
            <a:r>
              <a:rPr lang="ko-KR" altLang="en-US" dirty="0" err="1" smtClean="0"/>
              <a:t>타잎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35" y="1319842"/>
            <a:ext cx="8858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5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장애 대상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Crash </a:t>
            </a:r>
          </a:p>
          <a:p>
            <a:pPr lvl="1"/>
            <a:r>
              <a:rPr lang="en-US" altLang="ko-KR" dirty="0" smtClean="0"/>
              <a:t>Node / Actor / Component Crash </a:t>
            </a:r>
          </a:p>
          <a:p>
            <a:pPr lvl="2"/>
            <a:r>
              <a:rPr lang="en-US" altLang="ko-KR" dirty="0" smtClean="0"/>
              <a:t>Component Crash</a:t>
            </a:r>
            <a:r>
              <a:rPr lang="ko-KR" altLang="en-US" smtClean="0"/>
              <a:t>에 주로 관심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Node / Actor </a:t>
            </a:r>
            <a:r>
              <a:rPr lang="ko-KR" altLang="en-US" smtClean="0"/>
              <a:t>크래시는 배치에 따른 </a:t>
            </a:r>
            <a:r>
              <a:rPr lang="en-US" altLang="ko-KR" dirty="0" smtClean="0"/>
              <a:t>Component Crash</a:t>
            </a:r>
            <a:r>
              <a:rPr lang="ko-KR" altLang="en-US" smtClean="0"/>
              <a:t>로 귀결됨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Network failure </a:t>
            </a:r>
          </a:p>
          <a:p>
            <a:pPr lvl="2"/>
            <a:r>
              <a:rPr lang="ko-KR" altLang="en-US" dirty="0" smtClean="0"/>
              <a:t>많은 구성 요소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크래시와</a:t>
            </a:r>
            <a:r>
              <a:rPr lang="ko-KR" altLang="en-US" dirty="0" smtClean="0"/>
              <a:t> 구분이 거의 안 됨</a:t>
            </a:r>
            <a:endParaRPr lang="en-US" altLang="ko-KR" dirty="0" smtClean="0"/>
          </a:p>
          <a:p>
            <a:r>
              <a:rPr lang="en-US" altLang="ko-KR" dirty="0" smtClean="0"/>
              <a:t>Timing Failure </a:t>
            </a:r>
          </a:p>
          <a:p>
            <a:pPr lvl="1"/>
            <a:r>
              <a:rPr lang="ko-KR" altLang="en-US" dirty="0" smtClean="0"/>
              <a:t>느린 응답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19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영향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관점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불가능한 </a:t>
            </a:r>
            <a:r>
              <a:rPr lang="en-US" altLang="ko-KR" dirty="0" smtClean="0"/>
              <a:t>Component </a:t>
            </a:r>
            <a:r>
              <a:rPr lang="ko-KR" altLang="en-US" smtClean="0"/>
              <a:t>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다시 사용 가능하게 되는 데까지 걸리는 시간 </a:t>
            </a:r>
            <a:r>
              <a:rPr lang="en-US" altLang="ko-KR" dirty="0" smtClean="0"/>
              <a:t>/ </a:t>
            </a:r>
            <a:r>
              <a:rPr lang="ko-KR" altLang="en-US" smtClean="0"/>
              <a:t>노력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불만족도</a:t>
            </a:r>
            <a:endParaRPr lang="en-US" altLang="ko-KR" dirty="0" smtClean="0"/>
          </a:p>
          <a:p>
            <a:r>
              <a:rPr lang="en-US" altLang="ko-KR" dirty="0" smtClean="0"/>
              <a:t>Metrics</a:t>
            </a:r>
          </a:p>
          <a:p>
            <a:pPr lvl="1"/>
            <a:r>
              <a:rPr lang="en-US" altLang="ko-KR" dirty="0" smtClean="0"/>
              <a:t>Availability / Reliability / Safety / Maintainability </a:t>
            </a:r>
          </a:p>
          <a:p>
            <a:pPr lvl="1"/>
            <a:r>
              <a:rPr lang="en-US" altLang="ko-KR" dirty="0" smtClean="0"/>
              <a:t>MTBF, MTTR</a:t>
            </a:r>
          </a:p>
          <a:p>
            <a:pPr lvl="1"/>
            <a:r>
              <a:rPr lang="ko-KR" altLang="en-US" dirty="0" smtClean="0"/>
              <a:t>시스템 제공자의 관점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1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방향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Component</a:t>
            </a:r>
            <a:r>
              <a:rPr lang="ko-KR" altLang="en-US" smtClean="0"/>
              <a:t>를 세분화하고 </a:t>
            </a:r>
            <a:endParaRPr lang="en-US" altLang="ko-KR" dirty="0" smtClean="0"/>
          </a:p>
          <a:p>
            <a:r>
              <a:rPr lang="en-US" altLang="ko-KR" dirty="0" smtClean="0"/>
              <a:t>Component</a:t>
            </a:r>
            <a:r>
              <a:rPr lang="ko-KR" altLang="en-US" smtClean="0"/>
              <a:t>의 의존 관계를 줄여</a:t>
            </a:r>
            <a:endParaRPr lang="en-US" altLang="ko-KR" dirty="0" smtClean="0"/>
          </a:p>
          <a:p>
            <a:r>
              <a:rPr lang="en-US" altLang="ko-KR" dirty="0" smtClean="0"/>
              <a:t>Reliability</a:t>
            </a:r>
            <a:r>
              <a:rPr lang="ko-KR" altLang="en-US" smtClean="0"/>
              <a:t>를 올린다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61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Redundancy (</a:t>
            </a:r>
            <a:r>
              <a:rPr lang="ko-KR" altLang="en-US" smtClean="0"/>
              <a:t>중복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 </a:t>
            </a:r>
            <a:r>
              <a:rPr lang="en-US" altLang="ko-KR" dirty="0" smtClean="0"/>
              <a:t>Component</a:t>
            </a:r>
            <a:r>
              <a:rPr lang="ko-KR" altLang="en-US" smtClean="0"/>
              <a:t>를 여러 개 둠 </a:t>
            </a:r>
            <a:endParaRPr lang="en-US" altLang="ko-KR" dirty="0" smtClean="0"/>
          </a:p>
          <a:p>
            <a:r>
              <a:rPr lang="en-US" altLang="ko-KR" dirty="0" smtClean="0"/>
              <a:t>Replication </a:t>
            </a:r>
          </a:p>
          <a:p>
            <a:pPr lvl="1"/>
            <a:r>
              <a:rPr lang="ko-KR" altLang="en-US" dirty="0" smtClean="0"/>
              <a:t>데이터 복제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</a:t>
            </a:r>
            <a:r>
              <a:rPr lang="en-US" altLang="ko-KR" dirty="0" smtClean="0"/>
              <a:t>Component</a:t>
            </a:r>
            <a:r>
              <a:rPr lang="ko-KR" altLang="en-US" smtClean="0"/>
              <a:t>를 여러 개 만드는 방법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지연을 고려해야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27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 구조 </a:t>
            </a:r>
            <a:r>
              <a:rPr lang="en-US" altLang="ko-KR" dirty="0" smtClean="0"/>
              <a:t>(Dependency Topology)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Flat (</a:t>
            </a:r>
            <a:r>
              <a:rPr lang="ko-KR" altLang="en-US" smtClean="0"/>
              <a:t>평면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대등한 </a:t>
            </a:r>
            <a:r>
              <a:rPr lang="en-US" altLang="ko-KR" dirty="0" smtClean="0"/>
              <a:t>Component</a:t>
            </a:r>
            <a:r>
              <a:rPr lang="ko-KR" altLang="en-US" smtClean="0"/>
              <a:t>들의 평면 배치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매시 구조와 유사</a:t>
            </a:r>
            <a:endParaRPr lang="en-US" altLang="ko-KR" dirty="0" smtClean="0"/>
          </a:p>
          <a:p>
            <a:r>
              <a:rPr lang="en-US" altLang="ko-KR" dirty="0" smtClean="0"/>
              <a:t>Hierarchical (</a:t>
            </a:r>
            <a:r>
              <a:rPr lang="ko-KR" altLang="en-US" smtClean="0"/>
              <a:t>계층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트리 형태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간결한 구조이나 단일 지점 장애 발생 가능성이 높아짐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2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서버의 주요 </a:t>
            </a:r>
            <a:r>
              <a:rPr lang="en-US" altLang="ko-KR" dirty="0" smtClean="0"/>
              <a:t>Component</a:t>
            </a:r>
            <a:r>
              <a:rPr lang="ko-KR" altLang="en-US" smtClean="0"/>
              <a:t>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사용자 인증 </a:t>
            </a:r>
            <a:r>
              <a:rPr lang="en-US" altLang="ko-KR" dirty="0" smtClean="0"/>
              <a:t>/ </a:t>
            </a:r>
            <a:r>
              <a:rPr lang="ko-KR" altLang="en-US" smtClean="0"/>
              <a:t>권한 검사 </a:t>
            </a:r>
            <a:r>
              <a:rPr lang="en-US" altLang="ko-KR" dirty="0" smtClean="0"/>
              <a:t>(User Authentication / Authorization)</a:t>
            </a:r>
          </a:p>
          <a:p>
            <a:r>
              <a:rPr lang="ko-KR" altLang="en-US" dirty="0" smtClean="0"/>
              <a:t>사용자 위치 </a:t>
            </a:r>
            <a:r>
              <a:rPr lang="en-US" altLang="ko-KR" dirty="0" smtClean="0"/>
              <a:t>(User Location)</a:t>
            </a:r>
          </a:p>
          <a:p>
            <a:r>
              <a:rPr lang="ko-KR" altLang="en-US" dirty="0" smtClean="0"/>
              <a:t>길드 </a:t>
            </a:r>
            <a:r>
              <a:rPr lang="en-US" altLang="ko-KR" dirty="0" smtClean="0"/>
              <a:t>/ </a:t>
            </a:r>
            <a:r>
              <a:rPr lang="ko-KR" altLang="en-US" smtClean="0"/>
              <a:t>파티 관리 </a:t>
            </a:r>
            <a:r>
              <a:rPr lang="en-US" altLang="ko-KR" dirty="0" smtClean="0"/>
              <a:t>(Global Container)</a:t>
            </a:r>
          </a:p>
          <a:p>
            <a:r>
              <a:rPr lang="ko-KR" altLang="en-US" dirty="0" smtClean="0"/>
              <a:t>스케줄링 </a:t>
            </a:r>
            <a:r>
              <a:rPr lang="en-US" altLang="ko-KR" dirty="0" smtClean="0"/>
              <a:t>(Global Scheduler)</a:t>
            </a:r>
          </a:p>
          <a:p>
            <a:pPr lvl="1"/>
            <a:r>
              <a:rPr lang="ko-KR" altLang="en-US" dirty="0" err="1" smtClean="0"/>
              <a:t>미션맵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(Instance)</a:t>
            </a:r>
          </a:p>
          <a:p>
            <a:pPr lvl="1"/>
            <a:r>
              <a:rPr lang="ko-KR" altLang="en-US" dirty="0" smtClean="0"/>
              <a:t>진입 </a:t>
            </a:r>
            <a:r>
              <a:rPr lang="en-US" altLang="ko-KR" dirty="0" smtClean="0"/>
              <a:t>/ </a:t>
            </a:r>
            <a:r>
              <a:rPr lang="ko-KR" altLang="en-US" smtClean="0"/>
              <a:t>진출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 </a:t>
            </a:r>
            <a:r>
              <a:rPr lang="en-US" altLang="ko-KR" dirty="0" smtClean="0"/>
              <a:t>/ </a:t>
            </a:r>
            <a:r>
              <a:rPr lang="ko-KR" altLang="en-US" smtClean="0"/>
              <a:t>소멸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플레이</a:t>
            </a:r>
            <a:endParaRPr lang="en-US" altLang="ko-KR" dirty="0" smtClean="0"/>
          </a:p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(Persistence)</a:t>
            </a:r>
          </a:p>
          <a:p>
            <a:pPr lvl="1"/>
            <a:r>
              <a:rPr lang="ko-KR" altLang="en-US" dirty="0" smtClean="0"/>
              <a:t>조회 </a:t>
            </a:r>
            <a:r>
              <a:rPr lang="en-US" altLang="ko-KR" dirty="0" smtClean="0"/>
              <a:t>/ </a:t>
            </a:r>
            <a:r>
              <a:rPr lang="ko-KR" altLang="en-US" smtClean="0"/>
              <a:t>저장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63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플레이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사용자가 가장 오래 머무르는 곳 </a:t>
            </a:r>
            <a:endParaRPr lang="en-US" altLang="ko-KR" dirty="0" smtClean="0"/>
          </a:p>
          <a:p>
            <a:r>
              <a:rPr lang="ko-KR" altLang="en-US" dirty="0" smtClean="0"/>
              <a:t>게임의 가치가 발현되는 곳 </a:t>
            </a:r>
            <a:endParaRPr lang="en-US" altLang="ko-KR" dirty="0" smtClean="0"/>
          </a:p>
          <a:p>
            <a:r>
              <a:rPr lang="ko-KR" altLang="en-US" dirty="0" smtClean="0"/>
              <a:t>의존하는 컴포넌트들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smtClean="0"/>
              <a:t>관리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데이터베이스 </a:t>
            </a:r>
            <a:r>
              <a:rPr lang="en-US" altLang="ko-KR" dirty="0" smtClean="0"/>
              <a:t>(Persistence </a:t>
            </a:r>
            <a:r>
              <a:rPr lang="ko-KR" altLang="en-US" smtClean="0"/>
              <a:t>제공 컴포넌트들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클라이언트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Global Container </a:t>
            </a:r>
          </a:p>
          <a:p>
            <a:pPr lvl="1"/>
            <a:r>
              <a:rPr lang="en-US" altLang="ko-KR" dirty="0" smtClean="0"/>
              <a:t>Global Scheduler</a:t>
            </a:r>
          </a:p>
          <a:p>
            <a:r>
              <a:rPr lang="ko-KR" altLang="en-US" dirty="0" smtClean="0"/>
              <a:t>방향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Persistence </a:t>
            </a:r>
            <a:r>
              <a:rPr lang="ko-KR" altLang="en-US" smtClean="0"/>
              <a:t>컴포넌트를 로컬화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분산되고 장애 복구가 가능한 데이터베이스 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장애 시 동일 상태 자동 복구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긴 진입 과정을 자동화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게임의 이전 상태 복구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네트워크 장애 또는 클라이언트 </a:t>
            </a:r>
            <a:r>
              <a:rPr lang="ko-KR" altLang="en-US" dirty="0" err="1" smtClean="0"/>
              <a:t>크래시</a:t>
            </a:r>
            <a:r>
              <a:rPr lang="ko-KR" altLang="en-US" dirty="0" smtClean="0"/>
              <a:t> 일 경우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Keep playing!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69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Flat </a:t>
            </a:r>
            <a:r>
              <a:rPr lang="ko-KR" altLang="en-US" smtClean="0"/>
              <a:t>하게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복제를 통한 분산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인증 </a:t>
            </a:r>
            <a:r>
              <a:rPr lang="en-US" altLang="ko-KR" dirty="0" smtClean="0"/>
              <a:t>/ </a:t>
            </a:r>
            <a:r>
              <a:rPr lang="ko-KR" altLang="en-US" smtClean="0"/>
              <a:t>권한 부여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위치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인스턴스</a:t>
            </a:r>
            <a:r>
              <a:rPr lang="ko-KR" altLang="en-US" dirty="0" smtClean="0"/>
              <a:t> 정보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인스턴스</a:t>
            </a:r>
            <a:r>
              <a:rPr lang="ko-KR" altLang="en-US" dirty="0" smtClean="0"/>
              <a:t> 진입 </a:t>
            </a:r>
            <a:r>
              <a:rPr lang="en-US" altLang="ko-KR" dirty="0" smtClean="0"/>
              <a:t>/ </a:t>
            </a:r>
            <a:r>
              <a:rPr lang="ko-KR" altLang="en-US" smtClean="0"/>
              <a:t>진출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903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다중화된 </a:t>
            </a:r>
            <a:r>
              <a:rPr lang="en-US" altLang="ko-KR" dirty="0" smtClean="0"/>
              <a:t>DB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NuoDB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VoltDB</a:t>
            </a:r>
            <a:endParaRPr lang="en-US" altLang="ko-KR" dirty="0" smtClean="0"/>
          </a:p>
          <a:p>
            <a:r>
              <a:rPr lang="ko-KR" altLang="en-US" dirty="0" smtClean="0"/>
              <a:t>분산 </a:t>
            </a:r>
            <a:r>
              <a:rPr lang="en-US" altLang="ko-KR" dirty="0" smtClean="0"/>
              <a:t>DB</a:t>
            </a:r>
            <a:r>
              <a:rPr lang="ko-KR" altLang="en-US" smtClean="0"/>
              <a:t>들 </a:t>
            </a:r>
            <a:endParaRPr lang="en-US" altLang="ko-KR" dirty="0" smtClean="0"/>
          </a:p>
          <a:p>
            <a:r>
              <a:rPr lang="en-US" altLang="ko-KR" dirty="0" err="1" smtClean="0"/>
              <a:t>NoSQLs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쿼리 로컬에서 처리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DBAgent</a:t>
            </a:r>
            <a:r>
              <a:rPr lang="ko-KR" altLang="en-US" smtClean="0"/>
              <a:t>와 같은 단일지점 장애가 있을 수 있는 컴포넌트를 제거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63" y="1690688"/>
            <a:ext cx="3257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1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</a:t>
            </a:r>
            <a:r>
              <a:rPr lang="en-US" altLang="ko-KR" dirty="0" smtClean="0"/>
              <a:t>(Elements)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Node </a:t>
            </a:r>
          </a:p>
          <a:p>
            <a:pPr lvl="1"/>
            <a:r>
              <a:rPr lang="en-US" altLang="ko-KR" dirty="0" smtClean="0"/>
              <a:t>Is a process with networking </a:t>
            </a:r>
          </a:p>
          <a:p>
            <a:r>
              <a:rPr lang="en-US" altLang="ko-KR" dirty="0" smtClean="0"/>
              <a:t>Actor </a:t>
            </a:r>
          </a:p>
          <a:p>
            <a:pPr lvl="1"/>
            <a:r>
              <a:rPr lang="en-US" altLang="ko-KR" dirty="0" smtClean="0"/>
              <a:t>Is a thread (or running within a thread) </a:t>
            </a:r>
          </a:p>
          <a:p>
            <a:r>
              <a:rPr lang="en-US" altLang="ko-KR" dirty="0" smtClean="0"/>
              <a:t>Component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 smtClean="0"/>
              <a:t>Is </a:t>
            </a:r>
            <a:r>
              <a:rPr lang="en-US" altLang="ko-KR" dirty="0"/>
              <a:t>a functionality of an </a:t>
            </a:r>
            <a:r>
              <a:rPr lang="en-US" altLang="ko-KR" dirty="0" smtClean="0"/>
              <a:t>application</a:t>
            </a:r>
          </a:p>
          <a:p>
            <a:pPr marL="685800" lvl="2">
              <a:spcBef>
                <a:spcPts val="1000"/>
              </a:spcBef>
            </a:pPr>
            <a:r>
              <a:rPr lang="ko-KR" altLang="en-US" dirty="0" smtClean="0"/>
              <a:t>일반 </a:t>
            </a:r>
            <a:r>
              <a:rPr lang="en-US" altLang="ko-KR" dirty="0" smtClean="0"/>
              <a:t>Component </a:t>
            </a:r>
            <a:r>
              <a:rPr lang="ko-KR" altLang="en-US" smtClean="0"/>
              <a:t>모델과는 다른 그냥 기능 요소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08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Global Container / Scheduler / *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장애 시에도 동작하도록 코드 구현 </a:t>
            </a:r>
            <a:endParaRPr lang="en-US" altLang="ko-KR" dirty="0" smtClean="0"/>
          </a:p>
          <a:p>
            <a:r>
              <a:rPr lang="ko-KR" altLang="en-US" dirty="0" smtClean="0"/>
              <a:t>응답이 없으면 사용 안 해도 무관하도록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smtClean="0"/>
              <a:t>응답이 없습니다</a:t>
            </a:r>
            <a:r>
              <a:rPr lang="en-US" altLang="ko-KR" dirty="0" smtClean="0"/>
              <a:t>”</a:t>
            </a:r>
            <a:r>
              <a:rPr lang="ko-KR" altLang="en-US" smtClean="0"/>
              <a:t>메시지로 충분하도록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나중에 시도하면 되도록 기능 설계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136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 구성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2988" y="2653553"/>
            <a:ext cx="977153" cy="38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72987" y="2268071"/>
            <a:ext cx="977153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Lobby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03177" y="4437530"/>
            <a:ext cx="977153" cy="38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03176" y="4052048"/>
            <a:ext cx="977153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Lobby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74660" y="3424517"/>
            <a:ext cx="977153" cy="38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674659" y="3039035"/>
            <a:ext cx="977153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Lobby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87908" y="2275211"/>
            <a:ext cx="977153" cy="38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87908" y="1925033"/>
            <a:ext cx="977153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Lobby</a:t>
            </a:r>
            <a:endParaRPr lang="ko-KR" altLang="en-US" dirty="0"/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2250140" y="2653553"/>
            <a:ext cx="1241613" cy="1398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10" idx="1"/>
          </p:cNvCxnSpPr>
          <p:nvPr/>
        </p:nvCxnSpPr>
        <p:spPr>
          <a:xfrm flipV="1">
            <a:off x="2245656" y="2467952"/>
            <a:ext cx="1842252" cy="149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0" idx="3"/>
            <a:endCxn id="9" idx="0"/>
          </p:cNvCxnSpPr>
          <p:nvPr/>
        </p:nvCxnSpPr>
        <p:spPr>
          <a:xfrm>
            <a:off x="5065061" y="2467952"/>
            <a:ext cx="1098175" cy="57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3"/>
            <a:endCxn id="8" idx="2"/>
          </p:cNvCxnSpPr>
          <p:nvPr/>
        </p:nvCxnSpPr>
        <p:spPr>
          <a:xfrm flipV="1">
            <a:off x="3980330" y="3809999"/>
            <a:ext cx="2182907" cy="820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8" idx="1"/>
          </p:cNvCxnSpPr>
          <p:nvPr/>
        </p:nvCxnSpPr>
        <p:spPr>
          <a:xfrm>
            <a:off x="2250139" y="2638141"/>
            <a:ext cx="3424521" cy="97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7" idx="0"/>
          </p:cNvCxnSpPr>
          <p:nvPr/>
        </p:nvCxnSpPr>
        <p:spPr>
          <a:xfrm flipH="1">
            <a:off x="3491753" y="2660693"/>
            <a:ext cx="1084732" cy="1391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21340" y="4861528"/>
            <a:ext cx="977153" cy="385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0"/>
            <a:endCxn id="4" idx="2"/>
          </p:cNvCxnSpPr>
          <p:nvPr/>
        </p:nvCxnSpPr>
        <p:spPr>
          <a:xfrm flipV="1">
            <a:off x="909917" y="3039035"/>
            <a:ext cx="851648" cy="182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272987" y="1873069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515033" y="1873064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57079" y="1873064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008092" y="1873064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71570" y="1513257"/>
            <a:ext cx="13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인스턴스들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078943" y="1547260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20989" y="1547255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563035" y="1547255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814048" y="1547255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665694" y="2679889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907740" y="2679884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149786" y="2679884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400799" y="2679884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994210" y="3658863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36256" y="3658858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478302" y="3658858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29315" y="3658858"/>
            <a:ext cx="251013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2" name="원통 41"/>
          <p:cNvSpPr/>
          <p:nvPr/>
        </p:nvSpPr>
        <p:spPr>
          <a:xfrm>
            <a:off x="7461849" y="2542822"/>
            <a:ext cx="388189" cy="3298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통 42"/>
          <p:cNvSpPr/>
          <p:nvPr/>
        </p:nvSpPr>
        <p:spPr>
          <a:xfrm>
            <a:off x="7562236" y="2719016"/>
            <a:ext cx="388189" cy="3298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237562" y="3127699"/>
            <a:ext cx="3066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이중화된 </a:t>
            </a:r>
            <a:r>
              <a:rPr lang="en-US" altLang="ko-KR" dirty="0" err="1" smtClean="0"/>
              <a:t>NuoDB</a:t>
            </a:r>
            <a:endParaRPr lang="en-US" altLang="ko-KR" dirty="0" smtClean="0"/>
          </a:p>
          <a:p>
            <a:r>
              <a:rPr lang="ko-KR" altLang="en-US" dirty="0" smtClean="0"/>
              <a:t>각</a:t>
            </a:r>
            <a:r>
              <a:rPr lang="en-US" altLang="ko-KR" dirty="0" smtClean="0"/>
              <a:t> Component</a:t>
            </a:r>
            <a:r>
              <a:rPr lang="ko-KR" altLang="en-US" smtClean="0"/>
              <a:t>에서 직접 사용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65061" y="5054269"/>
            <a:ext cx="5186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</a:t>
            </a:r>
            <a:r>
              <a:rPr lang="ko-KR" altLang="en-US" smtClean="0"/>
              <a:t>로 연결</a:t>
            </a:r>
            <a:r>
              <a:rPr lang="en-US" altLang="ko-KR" dirty="0" smtClean="0"/>
              <a:t>. </a:t>
            </a:r>
            <a:r>
              <a:rPr lang="ko-KR" altLang="en-US" smtClean="0"/>
              <a:t>인증</a:t>
            </a:r>
            <a:r>
              <a:rPr lang="en-US" altLang="ko-KR" dirty="0" smtClean="0"/>
              <a:t>. </a:t>
            </a:r>
            <a:r>
              <a:rPr lang="ko-KR" altLang="en-US" smtClean="0"/>
              <a:t>권한 체크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Front</a:t>
            </a:r>
            <a:r>
              <a:rPr lang="ko-KR" altLang="en-US" smtClean="0"/>
              <a:t>의 사용자 정보 </a:t>
            </a:r>
            <a:r>
              <a:rPr lang="en-US" altLang="ko-KR" dirty="0" smtClean="0"/>
              <a:t>Replication (</a:t>
            </a:r>
            <a:r>
              <a:rPr lang="ko-KR" altLang="en-US" smtClean="0"/>
              <a:t>다른 노드 동기화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Lobby</a:t>
            </a:r>
            <a:r>
              <a:rPr lang="ko-KR" altLang="en-US" smtClean="0"/>
              <a:t>에서 인스턴스 관리 </a:t>
            </a:r>
            <a:endParaRPr lang="en-US" altLang="ko-KR" dirty="0" smtClean="0"/>
          </a:p>
          <a:p>
            <a:r>
              <a:rPr lang="en-US" altLang="ko-KR" dirty="0" smtClean="0"/>
              <a:t>Lobby </a:t>
            </a:r>
            <a:r>
              <a:rPr lang="ko-KR" altLang="en-US" smtClean="0"/>
              <a:t>인스턴스 정보 </a:t>
            </a:r>
            <a:r>
              <a:rPr lang="en-US" altLang="ko-KR" dirty="0" smtClean="0"/>
              <a:t>/ </a:t>
            </a:r>
            <a:r>
              <a:rPr lang="ko-KR" altLang="en-US" smtClean="0"/>
              <a:t>상태 </a:t>
            </a:r>
            <a:r>
              <a:rPr lang="en-US" altLang="ko-KR" dirty="0" smtClean="0"/>
              <a:t>/ </a:t>
            </a:r>
            <a:r>
              <a:rPr lang="ko-KR" altLang="en-US" smtClean="0"/>
              <a:t>사용자 정보 동기화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9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Lobby</a:t>
            </a:r>
            <a:r>
              <a:rPr lang="ko-KR" altLang="en-US" smtClean="0"/>
              <a:t>만 살펴봄 </a:t>
            </a:r>
            <a:endParaRPr lang="en-US" altLang="ko-KR" dirty="0" smtClean="0"/>
          </a:p>
          <a:p>
            <a:r>
              <a:rPr lang="en-US" altLang="ko-KR" dirty="0" smtClean="0"/>
              <a:t>Instance </a:t>
            </a:r>
            <a:r>
              <a:rPr lang="ko-KR" altLang="en-US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</a:t>
            </a:r>
            <a:r>
              <a:rPr lang="en-US" altLang="ko-KR" dirty="0" smtClean="0"/>
              <a:t>Lobby</a:t>
            </a:r>
            <a:r>
              <a:rPr lang="ko-KR" altLang="en-US" smtClean="0"/>
              <a:t>의 실행 상태를 보고 타겟 </a:t>
            </a:r>
            <a:r>
              <a:rPr lang="en-US" altLang="ko-KR" dirty="0" smtClean="0"/>
              <a:t>Lobby</a:t>
            </a:r>
            <a:r>
              <a:rPr lang="ko-KR" altLang="en-US" smtClean="0"/>
              <a:t>를 선정하고 요청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응답이 오면 생성된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진입 진행</a:t>
            </a:r>
            <a:endParaRPr lang="en-US" altLang="ko-KR" dirty="0" smtClean="0"/>
          </a:p>
          <a:p>
            <a:r>
              <a:rPr lang="en-US" altLang="ko-KR" dirty="0" smtClean="0"/>
              <a:t>Instance </a:t>
            </a:r>
            <a:r>
              <a:rPr lang="ko-KR" altLang="en-US" smtClean="0"/>
              <a:t>진입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예약 후 진입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예약에서 실패하면 실패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진입 후 클라이언트에서 연결 변경 </a:t>
            </a:r>
            <a:r>
              <a:rPr lang="en-US" altLang="ko-KR" dirty="0" smtClean="0"/>
              <a:t>(</a:t>
            </a:r>
            <a:r>
              <a:rPr lang="ko-KR" altLang="en-US" smtClean="0"/>
              <a:t>다른 노드일 경우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클라이언트에서 연결 변경 후 체크인 </a:t>
            </a:r>
            <a:r>
              <a:rPr lang="en-US" altLang="ko-KR" dirty="0" smtClean="0"/>
              <a:t>(</a:t>
            </a:r>
            <a:r>
              <a:rPr lang="ko-KR" altLang="en-US" smtClean="0"/>
              <a:t>진입 확인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Instance </a:t>
            </a:r>
            <a:r>
              <a:rPr lang="ko-KR" altLang="en-US" smtClean="0"/>
              <a:t>진출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바로 나가고 전체에 동기화 </a:t>
            </a:r>
            <a:endParaRPr lang="en-US" altLang="ko-KR" dirty="0" smtClean="0"/>
          </a:p>
          <a:p>
            <a:r>
              <a:rPr lang="en-US" altLang="ko-KR" dirty="0" smtClean="0"/>
              <a:t>Instance </a:t>
            </a:r>
            <a:r>
              <a:rPr lang="ko-KR" altLang="en-US" smtClean="0"/>
              <a:t>소멸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소멸 중 상태로 변경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소멸 중 상태 동기화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일정 시간 후 소멸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소멸 중에도 진입이 될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4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장애 복구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Front </a:t>
            </a:r>
          </a:p>
          <a:p>
            <a:pPr lvl="1"/>
            <a:r>
              <a:rPr lang="ko-KR" altLang="en-US" dirty="0" smtClean="0"/>
              <a:t>시작 시 하나의 다른 </a:t>
            </a:r>
            <a:r>
              <a:rPr lang="en-US" altLang="ko-KR" dirty="0" smtClean="0"/>
              <a:t>Front</a:t>
            </a:r>
            <a:r>
              <a:rPr lang="ko-KR" altLang="en-US" smtClean="0"/>
              <a:t>에 사용자 정보 요청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</a:t>
            </a:r>
            <a:r>
              <a:rPr lang="en-US" altLang="ko-KR" dirty="0" smtClean="0"/>
              <a:t>Front</a:t>
            </a:r>
            <a:r>
              <a:rPr lang="ko-KR" altLang="en-US" smtClean="0"/>
              <a:t>에 갱신된 </a:t>
            </a:r>
            <a:r>
              <a:rPr lang="en-US" altLang="ko-KR" dirty="0" smtClean="0"/>
              <a:t>age</a:t>
            </a:r>
            <a:r>
              <a:rPr lang="ko-KR" altLang="en-US" smtClean="0"/>
              <a:t>보다 최신의 정보 요청</a:t>
            </a:r>
            <a:endParaRPr lang="en-US" altLang="ko-KR" dirty="0" smtClean="0"/>
          </a:p>
          <a:p>
            <a:r>
              <a:rPr lang="en-US" altLang="ko-KR" dirty="0" smtClean="0"/>
              <a:t>Lobby </a:t>
            </a:r>
          </a:p>
          <a:p>
            <a:pPr lvl="1"/>
            <a:r>
              <a:rPr lang="en-US" altLang="ko-KR" dirty="0" smtClean="0"/>
              <a:t>Front</a:t>
            </a:r>
            <a:r>
              <a:rPr lang="ko-KR" altLang="en-US" smtClean="0"/>
              <a:t>와 동일</a:t>
            </a:r>
            <a:r>
              <a:rPr lang="en-US" altLang="ko-KR" dirty="0" smtClean="0"/>
              <a:t>. Lobby</a:t>
            </a:r>
            <a:r>
              <a:rPr lang="ko-KR" altLang="en-US" smtClean="0"/>
              <a:t>에 대해 진행</a:t>
            </a:r>
            <a:endParaRPr lang="en-US" altLang="ko-KR" dirty="0" smtClean="0"/>
          </a:p>
          <a:p>
            <a:r>
              <a:rPr lang="en-US" altLang="ko-KR" dirty="0" smtClean="0"/>
              <a:t>Instance</a:t>
            </a:r>
          </a:p>
          <a:p>
            <a:pPr lvl="1"/>
            <a:r>
              <a:rPr lang="ko-KR" altLang="en-US" dirty="0" smtClean="0"/>
              <a:t>재진입으로 복구</a:t>
            </a:r>
            <a:endParaRPr lang="en-US" altLang="ko-KR" dirty="0" smtClean="0"/>
          </a:p>
          <a:p>
            <a:r>
              <a:rPr lang="ko-KR" altLang="en-US" dirty="0" smtClean="0"/>
              <a:t>장애 복구는 새로운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추가와 동일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110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장애 </a:t>
            </a:r>
            <a:r>
              <a:rPr lang="ko-KR" altLang="en-US" smtClean="0"/>
              <a:t>모니터링과 </a:t>
            </a:r>
            <a:r>
              <a:rPr lang="en-US" altLang="ko-KR" dirty="0" smtClean="0"/>
              <a:t>Replication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주기적인 </a:t>
            </a:r>
            <a:r>
              <a:rPr lang="en-US" altLang="ko-KR" dirty="0" smtClean="0"/>
              <a:t>heartbeat </a:t>
            </a:r>
          </a:p>
          <a:p>
            <a:r>
              <a:rPr lang="en-US" altLang="ko-KR" dirty="0" smtClean="0"/>
              <a:t>Available / Unstable / Unavailable / Crash</a:t>
            </a:r>
          </a:p>
          <a:p>
            <a:r>
              <a:rPr lang="en-US" altLang="ko-KR" dirty="0" smtClean="0"/>
              <a:t>Unavailable </a:t>
            </a:r>
            <a:r>
              <a:rPr lang="ko-KR" altLang="en-US" smtClean="0"/>
              <a:t>상태 진입 시 해당 </a:t>
            </a:r>
            <a:r>
              <a:rPr lang="en-US" altLang="ko-KR" dirty="0" smtClean="0"/>
              <a:t>Lobby</a:t>
            </a:r>
            <a:r>
              <a:rPr lang="ko-KR" altLang="en-US" smtClean="0"/>
              <a:t>의 인스턴스 정보 제거 </a:t>
            </a:r>
            <a:endParaRPr lang="en-US" altLang="ko-KR" dirty="0" smtClean="0"/>
          </a:p>
          <a:p>
            <a:r>
              <a:rPr lang="en-US" altLang="ko-KR" dirty="0" smtClean="0"/>
              <a:t>Unstable</a:t>
            </a:r>
            <a:r>
              <a:rPr lang="ko-KR" altLang="en-US" smtClean="0"/>
              <a:t>에서 </a:t>
            </a:r>
            <a:r>
              <a:rPr lang="en-US" altLang="ko-KR" dirty="0" smtClean="0"/>
              <a:t>Available</a:t>
            </a:r>
            <a:r>
              <a:rPr lang="ko-KR" altLang="en-US" smtClean="0"/>
              <a:t>로 가면 마지막 시간에서 추가 동기화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179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확장성</a:t>
            </a:r>
            <a:r>
              <a:rPr lang="ko-KR" altLang="en-US" dirty="0" smtClean="0"/>
              <a:t> 고려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Node </a:t>
            </a:r>
            <a:r>
              <a:rPr lang="ko-KR" altLang="en-US" smtClean="0"/>
              <a:t>가 많아지면 동기화 트래픽이 많아짐 </a:t>
            </a:r>
            <a:endParaRPr lang="en-US" altLang="ko-KR" dirty="0" smtClean="0"/>
          </a:p>
          <a:p>
            <a:r>
              <a:rPr lang="ko-KR" altLang="en-US" dirty="0" smtClean="0"/>
              <a:t>특수한 </a:t>
            </a:r>
            <a:r>
              <a:rPr lang="en-US" altLang="ko-KR" dirty="0" smtClean="0"/>
              <a:t>Front</a:t>
            </a:r>
            <a:r>
              <a:rPr lang="ko-KR" altLang="en-US" smtClean="0"/>
              <a:t>의 추가로 가능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Bridge</a:t>
            </a:r>
            <a:r>
              <a:rPr lang="ko-KR" altLang="en-US" smtClean="0"/>
              <a:t>와 같은 기능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 그룹 간의 중계 역할만 수행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91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Global </a:t>
            </a:r>
            <a:r>
              <a:rPr lang="ko-KR" altLang="en-US" smtClean="0"/>
              <a:t>컴포넌트의 이동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Global </a:t>
            </a:r>
            <a:r>
              <a:rPr lang="ko-KR" altLang="en-US" smtClean="0"/>
              <a:t>컴포넌트를 갖는 노드의 장애시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선정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복구 </a:t>
            </a:r>
            <a:r>
              <a:rPr lang="en-US" altLang="ko-KR" dirty="0" smtClean="0"/>
              <a:t>(</a:t>
            </a:r>
            <a:r>
              <a:rPr lang="ko-KR" altLang="en-US" smtClean="0"/>
              <a:t>동기화 통해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전체 통지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387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장애 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/>
              <a:t> </a:t>
            </a:r>
            <a:r>
              <a:rPr lang="ko-KR" altLang="en-US" smtClean="0"/>
              <a:t>노드 전부 실패 </a:t>
            </a:r>
            <a:endParaRPr lang="en-US" altLang="ko-KR" dirty="0" smtClean="0"/>
          </a:p>
          <a:p>
            <a:r>
              <a:rPr lang="en-US" altLang="ko-KR" dirty="0" smtClean="0"/>
              <a:t>Global </a:t>
            </a:r>
            <a:r>
              <a:rPr lang="ko-KR" altLang="en-US" smtClean="0"/>
              <a:t>컴포넌트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일부 기능 장애 </a:t>
            </a:r>
            <a:endParaRPr lang="en-US" altLang="ko-KR" dirty="0" smtClean="0"/>
          </a:p>
          <a:p>
            <a:r>
              <a:rPr lang="ko-KR" altLang="en-US" dirty="0" smtClean="0"/>
              <a:t>이외에 게임 </a:t>
            </a:r>
            <a:r>
              <a:rPr lang="ko-KR" altLang="en-US" dirty="0" err="1" smtClean="0"/>
              <a:t>단위별</a:t>
            </a:r>
            <a:r>
              <a:rPr lang="ko-KR" altLang="en-US" dirty="0" smtClean="0"/>
              <a:t> 장애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복원으로 해결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838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 그래프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83273" y="3826159"/>
            <a:ext cx="977153" cy="38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83273" y="3152467"/>
            <a:ext cx="977153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Lobby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83275" y="2468287"/>
            <a:ext cx="986118" cy="385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2"/>
            <a:endCxn id="4" idx="0"/>
          </p:cNvCxnSpPr>
          <p:nvPr/>
        </p:nvCxnSpPr>
        <p:spPr>
          <a:xfrm>
            <a:off x="4271850" y="3537949"/>
            <a:ext cx="0" cy="28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  <a:endCxn id="5" idx="0"/>
          </p:cNvCxnSpPr>
          <p:nvPr/>
        </p:nvCxnSpPr>
        <p:spPr>
          <a:xfrm flipH="1">
            <a:off x="4271850" y="2853769"/>
            <a:ext cx="4484" cy="29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원통 10"/>
          <p:cNvSpPr/>
          <p:nvPr/>
        </p:nvSpPr>
        <p:spPr>
          <a:xfrm>
            <a:off x="5615796" y="3152467"/>
            <a:ext cx="448574" cy="3854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6" idx="3"/>
            <a:endCxn id="11" idx="2"/>
          </p:cNvCxnSpPr>
          <p:nvPr/>
        </p:nvCxnSpPr>
        <p:spPr>
          <a:xfrm>
            <a:off x="4769393" y="2661028"/>
            <a:ext cx="846403" cy="68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11" idx="2"/>
          </p:cNvCxnSpPr>
          <p:nvPr/>
        </p:nvCxnSpPr>
        <p:spPr>
          <a:xfrm>
            <a:off x="4760426" y="3345208"/>
            <a:ext cx="85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3"/>
            <a:endCxn id="11" idx="2"/>
          </p:cNvCxnSpPr>
          <p:nvPr/>
        </p:nvCxnSpPr>
        <p:spPr>
          <a:xfrm flipV="1">
            <a:off x="4760426" y="3345208"/>
            <a:ext cx="855370" cy="67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416760" y="3152467"/>
            <a:ext cx="977153" cy="385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 *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6" idx="1"/>
            <a:endCxn id="18" idx="3"/>
          </p:cNvCxnSpPr>
          <p:nvPr/>
        </p:nvCxnSpPr>
        <p:spPr>
          <a:xfrm flipH="1">
            <a:off x="2393913" y="2661028"/>
            <a:ext cx="1389362" cy="68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1"/>
            <a:endCxn id="18" idx="3"/>
          </p:cNvCxnSpPr>
          <p:nvPr/>
        </p:nvCxnSpPr>
        <p:spPr>
          <a:xfrm flipH="1">
            <a:off x="2393913" y="3345208"/>
            <a:ext cx="138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 23"/>
          <p:cNvSpPr/>
          <p:nvPr/>
        </p:nvSpPr>
        <p:spPr>
          <a:xfrm>
            <a:off x="5655797" y="3296572"/>
            <a:ext cx="448574" cy="3854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통 24"/>
          <p:cNvSpPr/>
          <p:nvPr/>
        </p:nvSpPr>
        <p:spPr>
          <a:xfrm>
            <a:off x="5696809" y="3421999"/>
            <a:ext cx="448574" cy="3854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295639" y="4999728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단일 장애 지점을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872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Replication</a:t>
            </a:r>
            <a:r>
              <a:rPr lang="ko-KR" altLang="en-US" smtClean="0"/>
              <a:t>으로 중앙 서비스 제거 </a:t>
            </a:r>
            <a:endParaRPr lang="en-US" altLang="ko-KR" dirty="0"/>
          </a:p>
          <a:p>
            <a:pPr lvl="1"/>
            <a:r>
              <a:rPr lang="en-US" altLang="ko-KR" dirty="0" smtClean="0"/>
              <a:t>Center </a:t>
            </a:r>
          </a:p>
          <a:p>
            <a:pPr lvl="1"/>
            <a:r>
              <a:rPr lang="ko-KR" altLang="en-US" dirty="0" smtClean="0"/>
              <a:t>대규모 </a:t>
            </a:r>
            <a:r>
              <a:rPr lang="en-US" altLang="ko-KR" dirty="0" smtClean="0"/>
              <a:t>Lobby </a:t>
            </a:r>
          </a:p>
          <a:p>
            <a:r>
              <a:rPr lang="en-US" altLang="ko-KR" dirty="0" smtClean="0"/>
              <a:t>DB </a:t>
            </a:r>
          </a:p>
          <a:p>
            <a:pPr lvl="1"/>
            <a:r>
              <a:rPr lang="ko-KR" altLang="en-US" dirty="0" smtClean="0"/>
              <a:t>분산 </a:t>
            </a:r>
            <a:r>
              <a:rPr lang="en-US" altLang="ko-KR" dirty="0" smtClean="0"/>
              <a:t>DB </a:t>
            </a:r>
            <a:r>
              <a:rPr lang="ko-KR" altLang="en-US" smtClean="0"/>
              <a:t>사용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NuoDB</a:t>
            </a:r>
            <a:r>
              <a:rPr lang="ko-KR" altLang="en-US" smtClean="0"/>
              <a:t>가 적절한 비용의 대안이 될 수 있음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로컬에서 쿼리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DBAgent</a:t>
            </a:r>
            <a:r>
              <a:rPr lang="ko-KR" altLang="en-US" smtClean="0"/>
              <a:t>와 같은 </a:t>
            </a:r>
            <a:r>
              <a:rPr lang="en-US" altLang="ko-KR" dirty="0" smtClean="0"/>
              <a:t>Cache / Agent </a:t>
            </a:r>
            <a:r>
              <a:rPr lang="ko-KR" altLang="en-US" smtClean="0"/>
              <a:t>서버를 두지 않음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재진입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재진입 흐름을 미리 고려 및 구현 </a:t>
            </a:r>
            <a:endParaRPr lang="en-US" altLang="ko-KR" dirty="0" smtClean="0"/>
          </a:p>
          <a:p>
            <a:r>
              <a:rPr lang="ko-KR" altLang="en-US" dirty="0" smtClean="0"/>
              <a:t>이를 통해 </a:t>
            </a:r>
            <a:r>
              <a:rPr lang="en-US" altLang="ko-KR" dirty="0" smtClean="0"/>
              <a:t>Flat (</a:t>
            </a:r>
            <a:r>
              <a:rPr lang="ko-KR" altLang="en-US" smtClean="0"/>
              <a:t>평면</a:t>
            </a:r>
            <a:r>
              <a:rPr lang="en-US" altLang="ko-KR" dirty="0" smtClean="0"/>
              <a:t>) </a:t>
            </a:r>
            <a:r>
              <a:rPr lang="ko-KR" altLang="en-US" smtClean="0"/>
              <a:t>구조의 신뢰성 있는 서비스 구조 마련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25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Dependency Graph </a:t>
            </a:r>
          </a:p>
          <a:p>
            <a:pPr lvl="1"/>
            <a:r>
              <a:rPr lang="en-US" altLang="ko-KR" dirty="0" smtClean="0"/>
              <a:t>Actor A -&gt; Actor B -&gt; Node C</a:t>
            </a:r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smtClean="0"/>
              <a:t>Actor B</a:t>
            </a:r>
            <a:r>
              <a:rPr lang="ko-KR" altLang="en-US" smtClean="0"/>
              <a:t>가 동작하지 않으면 </a:t>
            </a:r>
            <a:r>
              <a:rPr lang="en-US" altLang="ko-KR" dirty="0" smtClean="0"/>
              <a:t>(</a:t>
            </a:r>
            <a:r>
              <a:rPr lang="ko-KR" altLang="en-US" smtClean="0"/>
              <a:t>응답이 없으면</a:t>
            </a:r>
            <a:r>
              <a:rPr lang="en-US" altLang="ko-KR" dirty="0" smtClean="0"/>
              <a:t>) Actor A</a:t>
            </a:r>
            <a:r>
              <a:rPr lang="ko-KR" altLang="en-US" smtClean="0"/>
              <a:t>의 기능이 동자하지 않는다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Failure of Actor A caused by actor dependency </a:t>
            </a:r>
          </a:p>
          <a:p>
            <a:pPr lvl="1"/>
            <a:r>
              <a:rPr lang="en-US" altLang="ko-KR" dirty="0" smtClean="0"/>
              <a:t>Component </a:t>
            </a:r>
            <a:r>
              <a:rPr lang="ko-KR" altLang="en-US" smtClean="0"/>
              <a:t>수준에서 정의할 수 있다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5897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www.cs.helsinki.fi/u/jakangas/Teaching/DistSys/DistSys-08f-5.pdf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Fault Tolerance (</a:t>
            </a:r>
            <a:r>
              <a:rPr lang="ko-KR" altLang="en-US" smtClean="0"/>
              <a:t>장애 탐지와 복구</a:t>
            </a:r>
            <a:r>
              <a:rPr lang="en-US" altLang="ko-KR" dirty="0" smtClean="0"/>
              <a:t>) </a:t>
            </a:r>
            <a:r>
              <a:rPr lang="ko-KR" altLang="en-US" smtClean="0"/>
              <a:t>일반에 대한 개요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www.distributed-systems.net/courses/ds/ds-slides/chp08.pdf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소개의 자세한 버전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0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장애의 원인</a:t>
            </a:r>
            <a:r>
              <a:rPr lang="en-US" altLang="ko-KR" dirty="0" smtClean="0"/>
              <a:t>(Cause of Failures)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Local </a:t>
            </a:r>
          </a:p>
          <a:p>
            <a:pPr lvl="1"/>
            <a:r>
              <a:rPr lang="en-US" altLang="ko-KR" dirty="0" smtClean="0"/>
              <a:t>Node</a:t>
            </a:r>
          </a:p>
          <a:p>
            <a:pPr lvl="2"/>
            <a:r>
              <a:rPr lang="en-US" altLang="ko-KR" dirty="0" smtClean="0"/>
              <a:t>System crash </a:t>
            </a:r>
          </a:p>
          <a:p>
            <a:pPr lvl="2"/>
            <a:r>
              <a:rPr lang="en-US" altLang="ko-KR" dirty="0" smtClean="0"/>
              <a:t>Network failure</a:t>
            </a:r>
          </a:p>
          <a:p>
            <a:pPr lvl="2"/>
            <a:r>
              <a:rPr lang="en-US" altLang="ko-KR" dirty="0" smtClean="0"/>
              <a:t>Too high utilization (Memory / CPU) </a:t>
            </a:r>
          </a:p>
          <a:p>
            <a:pPr lvl="2"/>
            <a:r>
              <a:rPr lang="en-US" altLang="ko-KR" dirty="0" smtClean="0"/>
              <a:t>Called “System Environment Failure”</a:t>
            </a:r>
          </a:p>
          <a:p>
            <a:pPr lvl="1"/>
            <a:r>
              <a:rPr lang="en-US" altLang="ko-KR" dirty="0" smtClean="0"/>
              <a:t>Actor</a:t>
            </a:r>
          </a:p>
          <a:p>
            <a:pPr lvl="2"/>
            <a:r>
              <a:rPr lang="en-US" altLang="ko-KR" dirty="0" smtClean="0"/>
              <a:t>Application error </a:t>
            </a:r>
          </a:p>
          <a:p>
            <a:pPr lvl="3"/>
            <a:r>
              <a:rPr lang="en-US" altLang="ko-KR" dirty="0" smtClean="0"/>
              <a:t>Exception (System, Application)</a:t>
            </a:r>
          </a:p>
          <a:p>
            <a:pPr lvl="2"/>
            <a:r>
              <a:rPr lang="en-US" altLang="ko-KR" dirty="0" smtClean="0"/>
              <a:t>Logic error</a:t>
            </a:r>
          </a:p>
          <a:p>
            <a:pPr lvl="2"/>
            <a:r>
              <a:rPr lang="en-US" altLang="ko-KR" dirty="0" smtClean="0"/>
              <a:t>Called “Component Failure”</a:t>
            </a:r>
          </a:p>
          <a:p>
            <a:r>
              <a:rPr lang="en-US" altLang="ko-KR" dirty="0" smtClean="0"/>
              <a:t>Dependency </a:t>
            </a:r>
          </a:p>
          <a:p>
            <a:pPr lvl="1"/>
            <a:r>
              <a:rPr lang="en-US" altLang="ko-KR" dirty="0" smtClean="0"/>
              <a:t>Local failure of dependent Component / Actor / Node failure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577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Dependency Graph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07810" y="2124869"/>
            <a:ext cx="1147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Center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07810" y="3244851"/>
            <a:ext cx="1147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World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60165" y="4406541"/>
            <a:ext cx="1147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26810" y="4406541"/>
            <a:ext cx="1147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64878" y="4406541"/>
            <a:ext cx="1147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93455" y="4406541"/>
            <a:ext cx="52333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/>
          </a:p>
        </p:txBody>
      </p:sp>
      <p:cxnSp>
        <p:nvCxnSpPr>
          <p:cNvPr id="12" name="직선 화살표 연결선 11"/>
          <p:cNvCxnSpPr>
            <a:stCxn id="5" idx="0"/>
            <a:endCxn id="4" idx="2"/>
          </p:cNvCxnSpPr>
          <p:nvPr/>
        </p:nvCxnSpPr>
        <p:spPr>
          <a:xfrm flipV="1">
            <a:off x="6281467" y="2582069"/>
            <a:ext cx="0" cy="66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5" idx="2"/>
          </p:cNvCxnSpPr>
          <p:nvPr/>
        </p:nvCxnSpPr>
        <p:spPr>
          <a:xfrm flipV="1">
            <a:off x="4633822" y="3702051"/>
            <a:ext cx="1647645" cy="70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0"/>
            <a:endCxn id="5" idx="2"/>
          </p:cNvCxnSpPr>
          <p:nvPr/>
        </p:nvCxnSpPr>
        <p:spPr>
          <a:xfrm flipV="1">
            <a:off x="5900467" y="3702051"/>
            <a:ext cx="381000" cy="70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0"/>
            <a:endCxn id="5" idx="2"/>
          </p:cNvCxnSpPr>
          <p:nvPr/>
        </p:nvCxnSpPr>
        <p:spPr>
          <a:xfrm flipH="1" flipV="1">
            <a:off x="6281467" y="3702051"/>
            <a:ext cx="1557068" cy="70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335991" y="3364678"/>
            <a:ext cx="1147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DBAgent</a:t>
            </a:r>
            <a:endParaRPr lang="ko-KR" altLang="en-US"/>
          </a:p>
        </p:txBody>
      </p:sp>
      <p:cxnSp>
        <p:nvCxnSpPr>
          <p:cNvPr id="21" name="직선 화살표 연결선 20"/>
          <p:cNvCxnSpPr>
            <a:stCxn id="5" idx="3"/>
            <a:endCxn id="19" idx="1"/>
          </p:cNvCxnSpPr>
          <p:nvPr/>
        </p:nvCxnSpPr>
        <p:spPr>
          <a:xfrm>
            <a:off x="6855123" y="3473451"/>
            <a:ext cx="1480868" cy="11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0"/>
            <a:endCxn id="19" idx="2"/>
          </p:cNvCxnSpPr>
          <p:nvPr/>
        </p:nvCxnSpPr>
        <p:spPr>
          <a:xfrm flipV="1">
            <a:off x="4633822" y="3821878"/>
            <a:ext cx="4275826" cy="58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683" y="1828382"/>
            <a:ext cx="461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대략적인 구분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정확하게는 기능 </a:t>
            </a:r>
            <a:r>
              <a:rPr lang="en-US" altLang="ko-KR" dirty="0" smtClean="0"/>
              <a:t>(Actor) </a:t>
            </a:r>
            <a:r>
              <a:rPr lang="ko-KR" altLang="en-US" smtClean="0"/>
              <a:t>단위 그래프 필요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22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 Dependency Graph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개념적인 구분 </a:t>
            </a:r>
            <a:endParaRPr lang="en-US" altLang="ko-KR" dirty="0" smtClean="0"/>
          </a:p>
          <a:p>
            <a:r>
              <a:rPr lang="ko-KR" altLang="en-US" dirty="0" smtClean="0"/>
              <a:t>클래스나 함수 단위 구분이 아님 </a:t>
            </a:r>
            <a:endParaRPr lang="en-US" altLang="ko-KR" dirty="0" smtClean="0"/>
          </a:p>
          <a:p>
            <a:r>
              <a:rPr lang="ko-KR" altLang="en-US" dirty="0" smtClean="0"/>
              <a:t>장애 전파와 복구를 위해 살핌</a:t>
            </a:r>
            <a:endParaRPr lang="en-US" altLang="ko-KR" dirty="0" smtClean="0"/>
          </a:p>
          <a:p>
            <a:r>
              <a:rPr lang="en-US" altLang="ko-KR" dirty="0" smtClean="0"/>
              <a:t>Component</a:t>
            </a:r>
            <a:r>
              <a:rPr lang="ko-KR" altLang="en-US" smtClean="0"/>
              <a:t>의 구현 </a:t>
            </a:r>
            <a:r>
              <a:rPr lang="en-US" altLang="ko-KR" dirty="0" smtClean="0"/>
              <a:t>/ </a:t>
            </a:r>
            <a:r>
              <a:rPr lang="ko-KR" altLang="en-US" smtClean="0"/>
              <a:t>배치 모델과 장애 복구의 구조를 찾는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최선의 배치와 최소의 장애와 최단의 복구 시간을 갖는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12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Reliability (</a:t>
            </a:r>
            <a:r>
              <a:rPr lang="ko-KR" altLang="en-US" smtClean="0"/>
              <a:t>신뢰성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경험하는 서비스 불안정의 정도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접속 오류 </a:t>
            </a:r>
            <a:endParaRPr lang="en-US" altLang="ko-KR" dirty="0"/>
          </a:p>
          <a:p>
            <a:pPr lvl="1"/>
            <a:r>
              <a:rPr lang="ko-KR" altLang="en-US" dirty="0" smtClean="0"/>
              <a:t>단선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긴 응답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</a:t>
            </a:r>
            <a:r>
              <a:rPr lang="en-US" altLang="ko-KR" dirty="0" smtClean="0"/>
              <a:t>Stability</a:t>
            </a:r>
            <a:r>
              <a:rPr lang="ko-KR" altLang="en-US" smtClean="0"/>
              <a:t>도 중요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 서비스 품질에 포함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830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Fault Tolerance </a:t>
            </a:r>
            <a:r>
              <a:rPr lang="ko-KR" altLang="en-US" smtClean="0"/>
              <a:t>의 내용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4" y="1806244"/>
            <a:ext cx="64293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4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Failure Type (</a:t>
            </a:r>
            <a:r>
              <a:rPr lang="ko-KR" altLang="en-US" smtClean="0"/>
              <a:t>장애 타잎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탐지 </a:t>
            </a:r>
            <a:r>
              <a:rPr lang="en-US" altLang="ko-KR" dirty="0" smtClean="0"/>
              <a:t>/ </a:t>
            </a:r>
            <a:r>
              <a:rPr lang="ko-KR" altLang="en-US" smtClean="0"/>
              <a:t>복구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발견해서 복구함</a:t>
            </a:r>
            <a:endParaRPr lang="en-US" altLang="ko-KR" dirty="0" smtClean="0"/>
          </a:p>
          <a:p>
            <a:r>
              <a:rPr lang="ko-KR" altLang="en-US" dirty="0" smtClean="0"/>
              <a:t>방지 </a:t>
            </a:r>
            <a:r>
              <a:rPr lang="en-US" altLang="ko-KR" dirty="0" smtClean="0"/>
              <a:t>/ </a:t>
            </a:r>
            <a:r>
              <a:rPr lang="ko-KR" altLang="en-US" smtClean="0"/>
              <a:t>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쪽이 더 중요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발생하지 않게 하거나 줄임</a:t>
            </a:r>
            <a:endParaRPr lang="en-US" altLang="ko-KR" dirty="0" smtClean="0"/>
          </a:p>
          <a:p>
            <a:r>
              <a:rPr lang="ko-KR" altLang="en-US" dirty="0" smtClean="0"/>
              <a:t>사실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Dependency Graph</a:t>
            </a:r>
            <a:r>
              <a:rPr lang="ko-KR" altLang="en-US" smtClean="0">
                <a:solidFill>
                  <a:srgbClr val="FF0000"/>
                </a:solidFill>
              </a:rPr>
              <a:t>의 구조에 따라 방지 </a:t>
            </a:r>
            <a:r>
              <a:rPr lang="en-US" altLang="ko-KR" dirty="0" smtClean="0">
                <a:solidFill>
                  <a:srgbClr val="FF0000"/>
                </a:solidFill>
              </a:rPr>
              <a:t>/ </a:t>
            </a:r>
            <a:r>
              <a:rPr lang="ko-KR" altLang="en-US" smtClean="0">
                <a:solidFill>
                  <a:srgbClr val="FF0000"/>
                </a:solidFill>
              </a:rPr>
              <a:t>감소 </a:t>
            </a:r>
            <a:r>
              <a:rPr lang="en-US" altLang="ko-KR" dirty="0" smtClean="0">
                <a:solidFill>
                  <a:srgbClr val="FF0000"/>
                </a:solidFill>
              </a:rPr>
              <a:t>/ </a:t>
            </a:r>
            <a:r>
              <a:rPr lang="ko-KR" altLang="en-US" smtClean="0">
                <a:solidFill>
                  <a:srgbClr val="FF0000"/>
                </a:solidFill>
              </a:rPr>
              <a:t>탐지 </a:t>
            </a:r>
            <a:r>
              <a:rPr lang="en-US" altLang="ko-KR" dirty="0" smtClean="0">
                <a:solidFill>
                  <a:srgbClr val="FF0000"/>
                </a:solidFill>
              </a:rPr>
              <a:t>/ </a:t>
            </a:r>
            <a:r>
              <a:rPr lang="ko-KR" altLang="en-US" smtClean="0">
                <a:solidFill>
                  <a:srgbClr val="FF0000"/>
                </a:solidFill>
              </a:rPr>
              <a:t>복구를 개선할 수 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66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943</Words>
  <Application>Microsoft Office PowerPoint</Application>
  <PresentationFormat>와이드스크린</PresentationFormat>
  <Paragraphs>250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Office Theme</vt:lpstr>
      <vt:lpstr>Reliable Server Architecture</vt:lpstr>
      <vt:lpstr>요소 (Elements)</vt:lpstr>
      <vt:lpstr>Graph</vt:lpstr>
      <vt:lpstr>장애의 원인(Cause of Failures)</vt:lpstr>
      <vt:lpstr>Dependency Graph</vt:lpstr>
      <vt:lpstr>Component Dependency Graph</vt:lpstr>
      <vt:lpstr>Reliability (신뢰성)</vt:lpstr>
      <vt:lpstr>Fault Tolerance 의 내용</vt:lpstr>
      <vt:lpstr>Failure Type (장애 타잎)</vt:lpstr>
      <vt:lpstr>장애 타잎</vt:lpstr>
      <vt:lpstr>장애 대상</vt:lpstr>
      <vt:lpstr>서비스 영향</vt:lpstr>
      <vt:lpstr>방향 </vt:lpstr>
      <vt:lpstr>Redundancy (중복)</vt:lpstr>
      <vt:lpstr>의존 구조 (Dependency Topology)</vt:lpstr>
      <vt:lpstr>게임 서버의 주요 Component들</vt:lpstr>
      <vt:lpstr>게임 플레이</vt:lpstr>
      <vt:lpstr>Flat 하게 만들기</vt:lpstr>
      <vt:lpstr>다중화된 DB</vt:lpstr>
      <vt:lpstr>Global Container / Scheduler / * </vt:lpstr>
      <vt:lpstr>제안 구성</vt:lpstr>
      <vt:lpstr>Replication</vt:lpstr>
      <vt:lpstr>장애 복구</vt:lpstr>
      <vt:lpstr>장애 모니터링과 Replication</vt:lpstr>
      <vt:lpstr>확장성 고려</vt:lpstr>
      <vt:lpstr>Global 컴포넌트의 이동 </vt:lpstr>
      <vt:lpstr>장애 지점</vt:lpstr>
      <vt:lpstr>의존 그래프</vt:lpstr>
      <vt:lpstr>정리</vt:lpstr>
      <vt:lpstr>자료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 Service Architecture</dc:title>
  <dc:creator>박기동</dc:creator>
  <cp:lastModifiedBy>박기동</cp:lastModifiedBy>
  <cp:revision>345</cp:revision>
  <dcterms:created xsi:type="dcterms:W3CDTF">2015-11-26T06:30:36Z</dcterms:created>
  <dcterms:modified xsi:type="dcterms:W3CDTF">2015-12-04T01:59:24Z</dcterms:modified>
</cp:coreProperties>
</file>