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1" r:id="rId2"/>
    <p:sldId id="272" r:id="rId3"/>
    <p:sldId id="262" r:id="rId4"/>
    <p:sldId id="263" r:id="rId5"/>
    <p:sldId id="264" r:id="rId6"/>
    <p:sldId id="267" r:id="rId7"/>
    <p:sldId id="266" r:id="rId8"/>
    <p:sldId id="260" r:id="rId9"/>
    <p:sldId id="256" r:id="rId10"/>
    <p:sldId id="273" r:id="rId11"/>
    <p:sldId id="274" r:id="rId12"/>
    <p:sldId id="258" r:id="rId13"/>
    <p:sldId id="276" r:id="rId14"/>
    <p:sldId id="275" r:id="rId15"/>
    <p:sldId id="268"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87290" autoAdjust="0"/>
  </p:normalViewPr>
  <p:slideViewPr>
    <p:cSldViewPr snapToGrid="0">
      <p:cViewPr varScale="1">
        <p:scale>
          <a:sx n="59" d="100"/>
          <a:sy n="59" d="100"/>
        </p:scale>
        <p:origin x="882" y="6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A66B1-9F22-40FD-8924-0DDEA47215ED}" type="doc">
      <dgm:prSet loTypeId="urn:microsoft.com/office/officeart/2005/8/layout/hierarchy3" loCatId="hierarchy" qsTypeId="urn:microsoft.com/office/officeart/2005/8/quickstyle/simple1" qsCatId="simple" csTypeId="urn:microsoft.com/office/officeart/2005/8/colors/accent0_1" csCatId="mainScheme" phldr="1"/>
      <dgm:spPr/>
      <dgm:t>
        <a:bodyPr/>
        <a:lstStyle/>
        <a:p>
          <a:endParaRPr lang="en-US"/>
        </a:p>
      </dgm:t>
    </dgm:pt>
    <dgm:pt modelId="{9627C501-F95C-4F66-9FDC-EB66D6CD5C1C}">
      <dgm:prSet/>
      <dgm:spPr/>
      <dgm:t>
        <a:bodyPr/>
        <a:lstStyle/>
        <a:p>
          <a:r>
            <a:rPr lang="en-US"/>
            <a:t>Data Collection</a:t>
          </a:r>
        </a:p>
      </dgm:t>
    </dgm:pt>
    <dgm:pt modelId="{D2E25689-1C34-4118-A4AF-3E757DEB3ABB}" type="parTrans" cxnId="{8D7E9C8F-E9AF-4FA5-9AE7-D2E72CBF551F}">
      <dgm:prSet/>
      <dgm:spPr/>
      <dgm:t>
        <a:bodyPr/>
        <a:lstStyle/>
        <a:p>
          <a:endParaRPr lang="en-US"/>
        </a:p>
      </dgm:t>
    </dgm:pt>
    <dgm:pt modelId="{4A12A45A-3F0B-4A12-B8F4-D53CD4B8F256}" type="sibTrans" cxnId="{8D7E9C8F-E9AF-4FA5-9AE7-D2E72CBF551F}">
      <dgm:prSet/>
      <dgm:spPr/>
      <dgm:t>
        <a:bodyPr/>
        <a:lstStyle/>
        <a:p>
          <a:endParaRPr lang="en-US"/>
        </a:p>
      </dgm:t>
    </dgm:pt>
    <dgm:pt modelId="{3AAC75D5-9825-4E18-B1D5-6BF0738AAF2C}">
      <dgm:prSet/>
      <dgm:spPr/>
      <dgm:t>
        <a:bodyPr/>
        <a:lstStyle/>
        <a:p>
          <a:r>
            <a:rPr lang="en-US" dirty="0"/>
            <a:t>Data Pre-Processing</a:t>
          </a:r>
        </a:p>
      </dgm:t>
    </dgm:pt>
    <dgm:pt modelId="{07424817-F61F-4985-BF8F-CD08CBFD3556}" type="parTrans" cxnId="{D574EA5D-C458-4177-9FCD-34387AD43D36}">
      <dgm:prSet/>
      <dgm:spPr/>
      <dgm:t>
        <a:bodyPr/>
        <a:lstStyle/>
        <a:p>
          <a:endParaRPr lang="en-US"/>
        </a:p>
      </dgm:t>
    </dgm:pt>
    <dgm:pt modelId="{53EEDDB2-1D2A-4311-96CA-828046CA0652}" type="sibTrans" cxnId="{D574EA5D-C458-4177-9FCD-34387AD43D36}">
      <dgm:prSet/>
      <dgm:spPr/>
      <dgm:t>
        <a:bodyPr/>
        <a:lstStyle/>
        <a:p>
          <a:endParaRPr lang="en-US"/>
        </a:p>
      </dgm:t>
    </dgm:pt>
    <dgm:pt modelId="{1D604632-D983-4F94-95BF-F7565A4C774F}">
      <dgm:prSet/>
      <dgm:spPr/>
      <dgm:t>
        <a:bodyPr/>
        <a:lstStyle/>
        <a:p>
          <a:r>
            <a:rPr lang="en-US" dirty="0"/>
            <a:t>Variable Selection</a:t>
          </a:r>
        </a:p>
      </dgm:t>
    </dgm:pt>
    <dgm:pt modelId="{AF35BC64-046A-403A-8DD1-A60805BB0B35}" type="parTrans" cxnId="{3DEF07EE-8A72-4F7A-90A3-CA6F2AE9656F}">
      <dgm:prSet/>
      <dgm:spPr/>
      <dgm:t>
        <a:bodyPr/>
        <a:lstStyle/>
        <a:p>
          <a:endParaRPr lang="en-US"/>
        </a:p>
      </dgm:t>
    </dgm:pt>
    <dgm:pt modelId="{84098FE5-3DB5-4921-9511-5E74499E6C48}" type="sibTrans" cxnId="{3DEF07EE-8A72-4F7A-90A3-CA6F2AE9656F}">
      <dgm:prSet/>
      <dgm:spPr/>
      <dgm:t>
        <a:bodyPr/>
        <a:lstStyle/>
        <a:p>
          <a:endParaRPr lang="en-US"/>
        </a:p>
      </dgm:t>
    </dgm:pt>
    <dgm:pt modelId="{951ACD86-6AA1-4416-BA94-64F83E5BC061}">
      <dgm:prSet/>
      <dgm:spPr/>
      <dgm:t>
        <a:bodyPr/>
        <a:lstStyle/>
        <a:p>
          <a:r>
            <a:rPr lang="en-US" dirty="0"/>
            <a:t>Training Model</a:t>
          </a:r>
        </a:p>
      </dgm:t>
    </dgm:pt>
    <dgm:pt modelId="{48FC7DF0-73F3-4FED-A86D-F27213C58D98}" type="parTrans" cxnId="{B2DC8D07-44B1-4E60-8905-E843075801E5}">
      <dgm:prSet/>
      <dgm:spPr/>
      <dgm:t>
        <a:bodyPr/>
        <a:lstStyle/>
        <a:p>
          <a:endParaRPr lang="en-US"/>
        </a:p>
      </dgm:t>
    </dgm:pt>
    <dgm:pt modelId="{60F55C5A-D7FD-4C1A-8752-8923AF56378C}" type="sibTrans" cxnId="{B2DC8D07-44B1-4E60-8905-E843075801E5}">
      <dgm:prSet/>
      <dgm:spPr/>
      <dgm:t>
        <a:bodyPr/>
        <a:lstStyle/>
        <a:p>
          <a:endParaRPr lang="en-US"/>
        </a:p>
      </dgm:t>
    </dgm:pt>
    <dgm:pt modelId="{6C0651C5-96AC-4CE6-837E-D3504A78C07F}">
      <dgm:prSet/>
      <dgm:spPr/>
      <dgm:t>
        <a:bodyPr/>
        <a:lstStyle/>
        <a:p>
          <a:r>
            <a:rPr lang="en-US" dirty="0"/>
            <a:t>Grid Search</a:t>
          </a:r>
        </a:p>
      </dgm:t>
    </dgm:pt>
    <dgm:pt modelId="{5C4243EA-831D-44AD-A647-6C78CCDEEF4D}" type="parTrans" cxnId="{3521329B-FCFF-4522-97D4-3E01FDC73836}">
      <dgm:prSet/>
      <dgm:spPr/>
      <dgm:t>
        <a:bodyPr/>
        <a:lstStyle/>
        <a:p>
          <a:endParaRPr lang="en-US"/>
        </a:p>
      </dgm:t>
    </dgm:pt>
    <dgm:pt modelId="{967EDD6D-165C-4848-B33D-BBB70AAC8D08}" type="sibTrans" cxnId="{3521329B-FCFF-4522-97D4-3E01FDC73836}">
      <dgm:prSet/>
      <dgm:spPr/>
      <dgm:t>
        <a:bodyPr/>
        <a:lstStyle/>
        <a:p>
          <a:endParaRPr lang="en-US"/>
        </a:p>
      </dgm:t>
    </dgm:pt>
    <dgm:pt modelId="{3C7359EE-B555-468D-A2DE-84F10D7D64FE}">
      <dgm:prSet/>
      <dgm:spPr/>
      <dgm:t>
        <a:bodyPr/>
        <a:lstStyle/>
        <a:p>
          <a:r>
            <a:rPr lang="en-US" dirty="0"/>
            <a:t>Cross Validation</a:t>
          </a:r>
        </a:p>
      </dgm:t>
    </dgm:pt>
    <dgm:pt modelId="{027629DC-FA4F-4784-8F34-1F1A67672646}" type="parTrans" cxnId="{C337D5EC-2F18-40B1-BDCC-914460E072D8}">
      <dgm:prSet/>
      <dgm:spPr/>
      <dgm:t>
        <a:bodyPr/>
        <a:lstStyle/>
        <a:p>
          <a:endParaRPr lang="en-US"/>
        </a:p>
      </dgm:t>
    </dgm:pt>
    <dgm:pt modelId="{5A2B8D10-A84A-4C7E-867E-0C6F45450901}" type="sibTrans" cxnId="{C337D5EC-2F18-40B1-BDCC-914460E072D8}">
      <dgm:prSet/>
      <dgm:spPr/>
      <dgm:t>
        <a:bodyPr/>
        <a:lstStyle/>
        <a:p>
          <a:endParaRPr lang="en-US"/>
        </a:p>
      </dgm:t>
    </dgm:pt>
    <dgm:pt modelId="{57B0C488-B6AF-46F7-B2E2-256269C778FC}">
      <dgm:prSet/>
      <dgm:spPr/>
      <dgm:t>
        <a:bodyPr/>
        <a:lstStyle/>
        <a:p>
          <a:r>
            <a:rPr lang="en-US" dirty="0"/>
            <a:t>Evaluation</a:t>
          </a:r>
        </a:p>
      </dgm:t>
    </dgm:pt>
    <dgm:pt modelId="{2E0C28DE-4EAE-4B90-9913-560AC1C3D5F2}" type="parTrans" cxnId="{10E574B4-D7E5-4556-8088-0350DA748EEB}">
      <dgm:prSet/>
      <dgm:spPr/>
      <dgm:t>
        <a:bodyPr/>
        <a:lstStyle/>
        <a:p>
          <a:endParaRPr lang="en-US"/>
        </a:p>
      </dgm:t>
    </dgm:pt>
    <dgm:pt modelId="{C33A1565-EEA6-4267-9AF5-633CDDC7B0D1}" type="sibTrans" cxnId="{10E574B4-D7E5-4556-8088-0350DA748EEB}">
      <dgm:prSet/>
      <dgm:spPr/>
      <dgm:t>
        <a:bodyPr/>
        <a:lstStyle/>
        <a:p>
          <a:endParaRPr lang="en-US"/>
        </a:p>
      </dgm:t>
    </dgm:pt>
    <dgm:pt modelId="{26090837-1D65-4DF2-A07D-8AA5E3D1ECB1}">
      <dgm:prSet/>
      <dgm:spPr/>
      <dgm:t>
        <a:bodyPr/>
        <a:lstStyle/>
        <a:p>
          <a:r>
            <a:rPr lang="en-US" dirty="0"/>
            <a:t>Model Comparison</a:t>
          </a:r>
        </a:p>
      </dgm:t>
    </dgm:pt>
    <dgm:pt modelId="{E8A244FF-29C8-4036-AF49-3C951453E91B}" type="parTrans" cxnId="{F1EFD953-6DDC-4634-93F2-E816D36DEC18}">
      <dgm:prSet/>
      <dgm:spPr/>
      <dgm:t>
        <a:bodyPr/>
        <a:lstStyle/>
        <a:p>
          <a:endParaRPr lang="en-US"/>
        </a:p>
      </dgm:t>
    </dgm:pt>
    <dgm:pt modelId="{4C1C1D08-BBA6-47CE-9D33-EE1974563110}" type="sibTrans" cxnId="{F1EFD953-6DDC-4634-93F2-E816D36DEC18}">
      <dgm:prSet/>
      <dgm:spPr/>
      <dgm:t>
        <a:bodyPr/>
        <a:lstStyle/>
        <a:p>
          <a:endParaRPr lang="en-US"/>
        </a:p>
      </dgm:t>
    </dgm:pt>
    <dgm:pt modelId="{E0388949-922F-4EBD-8B41-9D9E49DEB768}">
      <dgm:prSet/>
      <dgm:spPr/>
      <dgm:t>
        <a:bodyPr/>
        <a:lstStyle/>
        <a:p>
          <a:r>
            <a:rPr lang="en-US" dirty="0"/>
            <a:t>Feature Importance</a:t>
          </a:r>
        </a:p>
      </dgm:t>
    </dgm:pt>
    <dgm:pt modelId="{49241485-0EED-4E45-B3CF-A45A863AD101}" type="parTrans" cxnId="{7C35E4FA-05FB-48CA-AA21-5419E6A02EAF}">
      <dgm:prSet/>
      <dgm:spPr/>
      <dgm:t>
        <a:bodyPr/>
        <a:lstStyle/>
        <a:p>
          <a:endParaRPr lang="en-US"/>
        </a:p>
      </dgm:t>
    </dgm:pt>
    <dgm:pt modelId="{B2CA53AB-1C86-4161-BCE2-172EACB48C44}" type="sibTrans" cxnId="{7C35E4FA-05FB-48CA-AA21-5419E6A02EAF}">
      <dgm:prSet/>
      <dgm:spPr/>
      <dgm:t>
        <a:bodyPr/>
        <a:lstStyle/>
        <a:p>
          <a:endParaRPr lang="en-US"/>
        </a:p>
      </dgm:t>
    </dgm:pt>
    <dgm:pt modelId="{656C2BDC-BC13-4C82-AC45-F8779FC58ADD}">
      <dgm:prSet/>
      <dgm:spPr/>
      <dgm:t>
        <a:bodyPr/>
        <a:lstStyle/>
        <a:p>
          <a:r>
            <a:rPr lang="en-US" dirty="0"/>
            <a:t>Decision Tree</a:t>
          </a:r>
        </a:p>
      </dgm:t>
    </dgm:pt>
    <dgm:pt modelId="{C8070404-B7FF-4EF8-A7E7-98741256B459}" type="parTrans" cxnId="{C468B943-E35F-4561-AD24-3ECAB96E08C5}">
      <dgm:prSet/>
      <dgm:spPr/>
      <dgm:t>
        <a:bodyPr/>
        <a:lstStyle/>
        <a:p>
          <a:endParaRPr lang="en-US"/>
        </a:p>
      </dgm:t>
    </dgm:pt>
    <dgm:pt modelId="{201CC8D7-2541-4E97-92EF-19889C757036}" type="sibTrans" cxnId="{C468B943-E35F-4561-AD24-3ECAB96E08C5}">
      <dgm:prSet/>
      <dgm:spPr/>
      <dgm:t>
        <a:bodyPr/>
        <a:lstStyle/>
        <a:p>
          <a:endParaRPr lang="en-US"/>
        </a:p>
      </dgm:t>
    </dgm:pt>
    <dgm:pt modelId="{574065DC-83E9-4061-92C5-1B8B56D5AD95}">
      <dgm:prSet/>
      <dgm:spPr/>
      <dgm:t>
        <a:bodyPr/>
        <a:lstStyle/>
        <a:p>
          <a:r>
            <a:rPr lang="en-US" dirty="0"/>
            <a:t>Random Forest</a:t>
          </a:r>
        </a:p>
      </dgm:t>
    </dgm:pt>
    <dgm:pt modelId="{EE4F802E-6731-47ED-AEB2-465609EECD4B}" type="parTrans" cxnId="{4F73F078-5C3D-4E6D-8129-55851BA01D8E}">
      <dgm:prSet/>
      <dgm:spPr/>
      <dgm:t>
        <a:bodyPr/>
        <a:lstStyle/>
        <a:p>
          <a:endParaRPr lang="en-US"/>
        </a:p>
      </dgm:t>
    </dgm:pt>
    <dgm:pt modelId="{0B7D63E1-FDE1-45F2-AF41-F92365F0806A}" type="sibTrans" cxnId="{4F73F078-5C3D-4E6D-8129-55851BA01D8E}">
      <dgm:prSet/>
      <dgm:spPr/>
      <dgm:t>
        <a:bodyPr/>
        <a:lstStyle/>
        <a:p>
          <a:endParaRPr lang="en-US"/>
        </a:p>
      </dgm:t>
    </dgm:pt>
    <dgm:pt modelId="{1D8A2B1B-0E44-4895-AA92-097D9EB3ED69}">
      <dgm:prSet/>
      <dgm:spPr/>
      <dgm:t>
        <a:bodyPr/>
        <a:lstStyle/>
        <a:p>
          <a:r>
            <a:rPr lang="en-US" dirty="0"/>
            <a:t>Gaussian Naïve Bayesian</a:t>
          </a:r>
        </a:p>
      </dgm:t>
    </dgm:pt>
    <dgm:pt modelId="{8B2FCC5D-F9A5-4964-B07E-E4E26B231E66}" type="parTrans" cxnId="{57E6215C-4A0F-4241-87A1-D479778AA7C7}">
      <dgm:prSet/>
      <dgm:spPr/>
      <dgm:t>
        <a:bodyPr/>
        <a:lstStyle/>
        <a:p>
          <a:endParaRPr lang="en-US"/>
        </a:p>
      </dgm:t>
    </dgm:pt>
    <dgm:pt modelId="{4B03D162-ADDD-4A27-ADAD-7E55B4C0A49F}" type="sibTrans" cxnId="{57E6215C-4A0F-4241-87A1-D479778AA7C7}">
      <dgm:prSet/>
      <dgm:spPr/>
      <dgm:t>
        <a:bodyPr/>
        <a:lstStyle/>
        <a:p>
          <a:endParaRPr lang="en-US"/>
        </a:p>
      </dgm:t>
    </dgm:pt>
    <dgm:pt modelId="{4F910DB7-0A4D-4241-8C20-1C62DD031E8E}">
      <dgm:prSet/>
      <dgm:spPr/>
      <dgm:t>
        <a:bodyPr/>
        <a:lstStyle/>
        <a:p>
          <a:r>
            <a:rPr lang="en-US" dirty="0"/>
            <a:t>Conclusion</a:t>
          </a:r>
        </a:p>
      </dgm:t>
    </dgm:pt>
    <dgm:pt modelId="{FB4D7407-AC6B-4AF0-8240-47FADE53F30D}" type="parTrans" cxnId="{FC4131B7-B01A-4C16-BE59-1FD6E3F714E8}">
      <dgm:prSet/>
      <dgm:spPr/>
      <dgm:t>
        <a:bodyPr/>
        <a:lstStyle/>
        <a:p>
          <a:endParaRPr lang="en-US"/>
        </a:p>
      </dgm:t>
    </dgm:pt>
    <dgm:pt modelId="{D0295A27-4671-46D2-9695-B71D0DA835F5}" type="sibTrans" cxnId="{FC4131B7-B01A-4C16-BE59-1FD6E3F714E8}">
      <dgm:prSet/>
      <dgm:spPr/>
      <dgm:t>
        <a:bodyPr/>
        <a:lstStyle/>
        <a:p>
          <a:endParaRPr lang="en-US"/>
        </a:p>
      </dgm:t>
    </dgm:pt>
    <dgm:pt modelId="{C97D0262-8BEF-4D78-8742-825FCEBA3EA3}">
      <dgm:prSet/>
      <dgm:spPr/>
      <dgm:t>
        <a:bodyPr/>
        <a:lstStyle/>
        <a:p>
          <a:r>
            <a:rPr lang="en-US" dirty="0"/>
            <a:t>Recursive Feature Elimination (RFE)</a:t>
          </a:r>
        </a:p>
      </dgm:t>
    </dgm:pt>
    <dgm:pt modelId="{40C01F81-D0C9-40ED-9C55-44695109ECC7}" type="parTrans" cxnId="{020383D3-19E4-49DF-8876-85CE3BFEF759}">
      <dgm:prSet/>
      <dgm:spPr/>
      <dgm:t>
        <a:bodyPr/>
        <a:lstStyle/>
        <a:p>
          <a:endParaRPr lang="en-US"/>
        </a:p>
      </dgm:t>
    </dgm:pt>
    <dgm:pt modelId="{731CC92E-EB4F-4141-B1F7-B70D35BD44DD}" type="sibTrans" cxnId="{020383D3-19E4-49DF-8876-85CE3BFEF759}">
      <dgm:prSet/>
      <dgm:spPr/>
      <dgm:t>
        <a:bodyPr/>
        <a:lstStyle/>
        <a:p>
          <a:endParaRPr lang="en-US"/>
        </a:p>
      </dgm:t>
    </dgm:pt>
    <dgm:pt modelId="{83CC74F9-3878-469B-8AE0-5C9D8F6F1542}">
      <dgm:prSet/>
      <dgm:spPr/>
      <dgm:t>
        <a:bodyPr/>
        <a:lstStyle/>
        <a:p>
          <a:r>
            <a:rPr lang="en-US" dirty="0"/>
            <a:t>SMOTE</a:t>
          </a:r>
        </a:p>
      </dgm:t>
    </dgm:pt>
    <dgm:pt modelId="{939FC595-0B46-4811-B598-F578A5EA80B0}" type="parTrans" cxnId="{24BFB6BA-A8B6-41A6-92E9-FDABDDBE99E4}">
      <dgm:prSet/>
      <dgm:spPr/>
      <dgm:t>
        <a:bodyPr/>
        <a:lstStyle/>
        <a:p>
          <a:endParaRPr lang="en-US"/>
        </a:p>
      </dgm:t>
    </dgm:pt>
    <dgm:pt modelId="{838C6FE6-1B6E-4D90-A7B9-C13F5A12DAA5}" type="sibTrans" cxnId="{24BFB6BA-A8B6-41A6-92E9-FDABDDBE99E4}">
      <dgm:prSet/>
      <dgm:spPr/>
      <dgm:t>
        <a:bodyPr/>
        <a:lstStyle/>
        <a:p>
          <a:endParaRPr lang="en-US"/>
        </a:p>
      </dgm:t>
    </dgm:pt>
    <dgm:pt modelId="{BA4B9DF1-263F-4606-9EA4-B6E0BAD16996}">
      <dgm:prSet/>
      <dgm:spPr/>
      <dgm:t>
        <a:bodyPr/>
        <a:lstStyle/>
        <a:p>
          <a:r>
            <a:rPr lang="en-US" dirty="0"/>
            <a:t>Support Vector Classifier</a:t>
          </a:r>
        </a:p>
      </dgm:t>
    </dgm:pt>
    <dgm:pt modelId="{9261B57E-9A9F-408B-AD08-1C2D4B03E807}" type="parTrans" cxnId="{52BC1258-C56B-4812-A19A-ECAF34849C85}">
      <dgm:prSet/>
      <dgm:spPr/>
      <dgm:t>
        <a:bodyPr/>
        <a:lstStyle/>
        <a:p>
          <a:endParaRPr lang="en-US"/>
        </a:p>
      </dgm:t>
    </dgm:pt>
    <dgm:pt modelId="{2DCFAB28-6A59-4040-9F5B-2B43580E4F56}" type="sibTrans" cxnId="{52BC1258-C56B-4812-A19A-ECAF34849C85}">
      <dgm:prSet/>
      <dgm:spPr/>
      <dgm:t>
        <a:bodyPr/>
        <a:lstStyle/>
        <a:p>
          <a:endParaRPr lang="en-US"/>
        </a:p>
      </dgm:t>
    </dgm:pt>
    <dgm:pt modelId="{339CE036-A9F7-4E1B-AFF8-7153D220B2E2}">
      <dgm:prSet/>
      <dgm:spPr/>
      <dgm:t>
        <a:bodyPr/>
        <a:lstStyle/>
        <a:p>
          <a:r>
            <a:rPr lang="en-US" dirty="0"/>
            <a:t>Models Construction</a:t>
          </a:r>
        </a:p>
      </dgm:t>
    </dgm:pt>
    <dgm:pt modelId="{E8FF9773-9A68-42B4-BDCB-B388E469F8E4}" type="parTrans" cxnId="{D0181A81-8CDC-4C4E-8F55-1AF24D4988E4}">
      <dgm:prSet/>
      <dgm:spPr/>
      <dgm:t>
        <a:bodyPr/>
        <a:lstStyle/>
        <a:p>
          <a:endParaRPr lang="en-US"/>
        </a:p>
      </dgm:t>
    </dgm:pt>
    <dgm:pt modelId="{333328EC-AD34-45FB-B8E3-6A45B1897FBC}" type="sibTrans" cxnId="{D0181A81-8CDC-4C4E-8F55-1AF24D4988E4}">
      <dgm:prSet/>
      <dgm:spPr/>
      <dgm:t>
        <a:bodyPr/>
        <a:lstStyle/>
        <a:p>
          <a:endParaRPr lang="en-US"/>
        </a:p>
      </dgm:t>
    </dgm:pt>
    <dgm:pt modelId="{0689620D-F43F-4B28-A67C-D0A5D33261C1}" type="pres">
      <dgm:prSet presAssocID="{7D1A66B1-9F22-40FD-8924-0DDEA47215ED}" presName="diagram" presStyleCnt="0">
        <dgm:presLayoutVars>
          <dgm:chPref val="1"/>
          <dgm:dir/>
          <dgm:animOne val="branch"/>
          <dgm:animLvl val="lvl"/>
          <dgm:resizeHandles/>
        </dgm:presLayoutVars>
      </dgm:prSet>
      <dgm:spPr/>
    </dgm:pt>
    <dgm:pt modelId="{E1A19BF2-B410-4B76-9A1A-3A486CB28101}" type="pres">
      <dgm:prSet presAssocID="{9627C501-F95C-4F66-9FDC-EB66D6CD5C1C}" presName="root" presStyleCnt="0"/>
      <dgm:spPr/>
    </dgm:pt>
    <dgm:pt modelId="{7D6662D8-DC62-4603-98A1-7AE726F5132B}" type="pres">
      <dgm:prSet presAssocID="{9627C501-F95C-4F66-9FDC-EB66D6CD5C1C}" presName="rootComposite" presStyleCnt="0"/>
      <dgm:spPr/>
    </dgm:pt>
    <dgm:pt modelId="{4D81F347-FC9C-45A4-BB91-2AC80F784E97}" type="pres">
      <dgm:prSet presAssocID="{9627C501-F95C-4F66-9FDC-EB66D6CD5C1C}" presName="rootText" presStyleLbl="node1" presStyleIdx="0" presStyleCnt="6"/>
      <dgm:spPr/>
    </dgm:pt>
    <dgm:pt modelId="{FB8B2B3F-2ECF-4F2D-8103-9D265D004C78}" type="pres">
      <dgm:prSet presAssocID="{9627C501-F95C-4F66-9FDC-EB66D6CD5C1C}" presName="rootConnector" presStyleLbl="node1" presStyleIdx="0" presStyleCnt="6"/>
      <dgm:spPr/>
    </dgm:pt>
    <dgm:pt modelId="{42374114-2C0A-4227-BB33-60478396319C}" type="pres">
      <dgm:prSet presAssocID="{9627C501-F95C-4F66-9FDC-EB66D6CD5C1C}" presName="childShape" presStyleCnt="0"/>
      <dgm:spPr/>
    </dgm:pt>
    <dgm:pt modelId="{3079B891-CB4A-4784-9FD6-F647FACC73C0}" type="pres">
      <dgm:prSet presAssocID="{3AAC75D5-9825-4E18-B1D5-6BF0738AAF2C}" presName="root" presStyleCnt="0"/>
      <dgm:spPr/>
    </dgm:pt>
    <dgm:pt modelId="{C88DF091-DFAB-42E2-98EA-959149C8DC43}" type="pres">
      <dgm:prSet presAssocID="{3AAC75D5-9825-4E18-B1D5-6BF0738AAF2C}" presName="rootComposite" presStyleCnt="0"/>
      <dgm:spPr/>
    </dgm:pt>
    <dgm:pt modelId="{81871FA4-5893-443F-86F7-CA5298772B84}" type="pres">
      <dgm:prSet presAssocID="{3AAC75D5-9825-4E18-B1D5-6BF0738AAF2C}" presName="rootText" presStyleLbl="node1" presStyleIdx="1" presStyleCnt="6"/>
      <dgm:spPr/>
    </dgm:pt>
    <dgm:pt modelId="{27B645DF-5476-4E57-B0BB-29C005ECA60F}" type="pres">
      <dgm:prSet presAssocID="{3AAC75D5-9825-4E18-B1D5-6BF0738AAF2C}" presName="rootConnector" presStyleLbl="node1" presStyleIdx="1" presStyleCnt="6"/>
      <dgm:spPr/>
    </dgm:pt>
    <dgm:pt modelId="{9F8989A2-7B5A-4524-9F25-B6D07F6167C0}" type="pres">
      <dgm:prSet presAssocID="{3AAC75D5-9825-4E18-B1D5-6BF0738AAF2C}" presName="childShape" presStyleCnt="0"/>
      <dgm:spPr/>
    </dgm:pt>
    <dgm:pt modelId="{D89147AC-AC1A-4CEA-A5C3-33466C5BF78F}" type="pres">
      <dgm:prSet presAssocID="{939FC595-0B46-4811-B598-F578A5EA80B0}" presName="Name13" presStyleLbl="parChTrans1D2" presStyleIdx="0" presStyleCnt="11"/>
      <dgm:spPr/>
    </dgm:pt>
    <dgm:pt modelId="{E0A276D6-071A-4CEA-825F-E344E01C8B2B}" type="pres">
      <dgm:prSet presAssocID="{83CC74F9-3878-469B-8AE0-5C9D8F6F1542}" presName="childText" presStyleLbl="bgAcc1" presStyleIdx="0" presStyleCnt="11">
        <dgm:presLayoutVars>
          <dgm:bulletEnabled val="1"/>
        </dgm:presLayoutVars>
      </dgm:prSet>
      <dgm:spPr/>
    </dgm:pt>
    <dgm:pt modelId="{7D2467CF-A7AD-4087-88EA-1BF8AF074253}" type="pres">
      <dgm:prSet presAssocID="{1D604632-D983-4F94-95BF-F7565A4C774F}" presName="root" presStyleCnt="0"/>
      <dgm:spPr/>
    </dgm:pt>
    <dgm:pt modelId="{98F250C6-BA24-4C36-9DD4-C49B19439608}" type="pres">
      <dgm:prSet presAssocID="{1D604632-D983-4F94-95BF-F7565A4C774F}" presName="rootComposite" presStyleCnt="0"/>
      <dgm:spPr/>
    </dgm:pt>
    <dgm:pt modelId="{C9DE7ADB-39BA-423D-B0B2-12113FA7F838}" type="pres">
      <dgm:prSet presAssocID="{1D604632-D983-4F94-95BF-F7565A4C774F}" presName="rootText" presStyleLbl="node1" presStyleIdx="2" presStyleCnt="6"/>
      <dgm:spPr/>
    </dgm:pt>
    <dgm:pt modelId="{985C3508-D21B-4BF2-AE30-4873E09688DA}" type="pres">
      <dgm:prSet presAssocID="{1D604632-D983-4F94-95BF-F7565A4C774F}" presName="rootConnector" presStyleLbl="node1" presStyleIdx="2" presStyleCnt="6"/>
      <dgm:spPr/>
    </dgm:pt>
    <dgm:pt modelId="{9CA9DFA5-5AB4-4016-9FEB-5FD5756F38AA}" type="pres">
      <dgm:prSet presAssocID="{1D604632-D983-4F94-95BF-F7565A4C774F}" presName="childShape" presStyleCnt="0"/>
      <dgm:spPr/>
    </dgm:pt>
    <dgm:pt modelId="{3EDB1FFE-83CE-4698-BE3F-62F987DB0276}" type="pres">
      <dgm:prSet presAssocID="{49241485-0EED-4E45-B3CF-A45A863AD101}" presName="Name13" presStyleLbl="parChTrans1D2" presStyleIdx="1" presStyleCnt="11"/>
      <dgm:spPr/>
    </dgm:pt>
    <dgm:pt modelId="{07EB02AF-A4CA-4E74-AD3B-FDC2CA0D057A}" type="pres">
      <dgm:prSet presAssocID="{E0388949-922F-4EBD-8B41-9D9E49DEB768}" presName="childText" presStyleLbl="bgAcc1" presStyleIdx="1" presStyleCnt="11">
        <dgm:presLayoutVars>
          <dgm:bulletEnabled val="1"/>
        </dgm:presLayoutVars>
      </dgm:prSet>
      <dgm:spPr/>
    </dgm:pt>
    <dgm:pt modelId="{A258490E-8EC5-434F-83A5-C10226F0D448}" type="pres">
      <dgm:prSet presAssocID="{40C01F81-D0C9-40ED-9C55-44695109ECC7}" presName="Name13" presStyleLbl="parChTrans1D2" presStyleIdx="2" presStyleCnt="11"/>
      <dgm:spPr/>
    </dgm:pt>
    <dgm:pt modelId="{E581A18F-1684-4111-B80F-B2FC7B8FEF3D}" type="pres">
      <dgm:prSet presAssocID="{C97D0262-8BEF-4D78-8742-825FCEBA3EA3}" presName="childText" presStyleLbl="bgAcc1" presStyleIdx="2" presStyleCnt="11">
        <dgm:presLayoutVars>
          <dgm:bulletEnabled val="1"/>
        </dgm:presLayoutVars>
      </dgm:prSet>
      <dgm:spPr/>
    </dgm:pt>
    <dgm:pt modelId="{0DD93321-67A3-4D62-B5A3-325F97B9DA17}" type="pres">
      <dgm:prSet presAssocID="{951ACD86-6AA1-4416-BA94-64F83E5BC061}" presName="root" presStyleCnt="0"/>
      <dgm:spPr/>
    </dgm:pt>
    <dgm:pt modelId="{C78C6928-7C9E-4907-AB60-DB2DD812FCA5}" type="pres">
      <dgm:prSet presAssocID="{951ACD86-6AA1-4416-BA94-64F83E5BC061}" presName="rootComposite" presStyleCnt="0"/>
      <dgm:spPr/>
    </dgm:pt>
    <dgm:pt modelId="{27753655-696C-4F3C-86E6-CA47ABCB66B6}" type="pres">
      <dgm:prSet presAssocID="{951ACD86-6AA1-4416-BA94-64F83E5BC061}" presName="rootText" presStyleLbl="node1" presStyleIdx="3" presStyleCnt="6"/>
      <dgm:spPr/>
    </dgm:pt>
    <dgm:pt modelId="{22052D90-605B-429D-BD82-71C358322D5C}" type="pres">
      <dgm:prSet presAssocID="{951ACD86-6AA1-4416-BA94-64F83E5BC061}" presName="rootConnector" presStyleLbl="node1" presStyleIdx="3" presStyleCnt="6"/>
      <dgm:spPr/>
    </dgm:pt>
    <dgm:pt modelId="{660E86D1-B3CC-4B8E-B260-1100B22DD409}" type="pres">
      <dgm:prSet presAssocID="{951ACD86-6AA1-4416-BA94-64F83E5BC061}" presName="childShape" presStyleCnt="0"/>
      <dgm:spPr/>
    </dgm:pt>
    <dgm:pt modelId="{E8067770-BB6A-425A-B1C0-1E20E91B7CDC}" type="pres">
      <dgm:prSet presAssocID="{E8FF9773-9A68-42B4-BDCB-B388E469F8E4}" presName="Name13" presStyleLbl="parChTrans1D2" presStyleIdx="3" presStyleCnt="11"/>
      <dgm:spPr/>
    </dgm:pt>
    <dgm:pt modelId="{AC31992D-8AAB-433F-BE31-A7920C0F6ED9}" type="pres">
      <dgm:prSet presAssocID="{339CE036-A9F7-4E1B-AFF8-7153D220B2E2}" presName="childText" presStyleLbl="bgAcc1" presStyleIdx="3" presStyleCnt="11">
        <dgm:presLayoutVars>
          <dgm:bulletEnabled val="1"/>
        </dgm:presLayoutVars>
      </dgm:prSet>
      <dgm:spPr/>
    </dgm:pt>
    <dgm:pt modelId="{77693F43-A477-4F7E-83DA-29CD94435201}" type="pres">
      <dgm:prSet presAssocID="{5C4243EA-831D-44AD-A647-6C78CCDEEF4D}" presName="Name13" presStyleLbl="parChTrans1D2" presStyleIdx="4" presStyleCnt="11"/>
      <dgm:spPr/>
    </dgm:pt>
    <dgm:pt modelId="{B7FD0C69-C883-4231-8F2F-CAC00E93B858}" type="pres">
      <dgm:prSet presAssocID="{6C0651C5-96AC-4CE6-837E-D3504A78C07F}" presName="childText" presStyleLbl="bgAcc1" presStyleIdx="4" presStyleCnt="11">
        <dgm:presLayoutVars>
          <dgm:bulletEnabled val="1"/>
        </dgm:presLayoutVars>
      </dgm:prSet>
      <dgm:spPr/>
    </dgm:pt>
    <dgm:pt modelId="{7CC1A46E-A71A-4314-860E-F6E426CD6FF1}" type="pres">
      <dgm:prSet presAssocID="{027629DC-FA4F-4784-8F34-1F1A67672646}" presName="Name13" presStyleLbl="parChTrans1D2" presStyleIdx="5" presStyleCnt="11"/>
      <dgm:spPr/>
    </dgm:pt>
    <dgm:pt modelId="{56A9200C-7C8E-41A2-A087-530BEA33EB2C}" type="pres">
      <dgm:prSet presAssocID="{3C7359EE-B555-468D-A2DE-84F10D7D64FE}" presName="childText" presStyleLbl="bgAcc1" presStyleIdx="5" presStyleCnt="11">
        <dgm:presLayoutVars>
          <dgm:bulletEnabled val="1"/>
        </dgm:presLayoutVars>
      </dgm:prSet>
      <dgm:spPr/>
    </dgm:pt>
    <dgm:pt modelId="{4C5A3BA9-505E-456E-AB61-F12FBB712E37}" type="pres">
      <dgm:prSet presAssocID="{2E0C28DE-4EAE-4B90-9913-560AC1C3D5F2}" presName="Name13" presStyleLbl="parChTrans1D2" presStyleIdx="6" presStyleCnt="11"/>
      <dgm:spPr/>
    </dgm:pt>
    <dgm:pt modelId="{B26C3549-692F-48AD-A16E-5736D9091169}" type="pres">
      <dgm:prSet presAssocID="{57B0C488-B6AF-46F7-B2E2-256269C778FC}" presName="childText" presStyleLbl="bgAcc1" presStyleIdx="6" presStyleCnt="11">
        <dgm:presLayoutVars>
          <dgm:bulletEnabled val="1"/>
        </dgm:presLayoutVars>
      </dgm:prSet>
      <dgm:spPr/>
    </dgm:pt>
    <dgm:pt modelId="{7031892D-1CFF-4B7C-8936-25370FF66D7E}" type="pres">
      <dgm:prSet presAssocID="{26090837-1D65-4DF2-A07D-8AA5E3D1ECB1}" presName="root" presStyleCnt="0"/>
      <dgm:spPr/>
    </dgm:pt>
    <dgm:pt modelId="{B9117122-BF59-465E-8B8C-B757E5011F27}" type="pres">
      <dgm:prSet presAssocID="{26090837-1D65-4DF2-A07D-8AA5E3D1ECB1}" presName="rootComposite" presStyleCnt="0"/>
      <dgm:spPr/>
    </dgm:pt>
    <dgm:pt modelId="{1B1FFAB6-1854-4586-8B3F-C05A74663F6C}" type="pres">
      <dgm:prSet presAssocID="{26090837-1D65-4DF2-A07D-8AA5E3D1ECB1}" presName="rootText" presStyleLbl="node1" presStyleIdx="4" presStyleCnt="6"/>
      <dgm:spPr/>
    </dgm:pt>
    <dgm:pt modelId="{8543C7C4-8806-4A23-9AEB-32D258C070F1}" type="pres">
      <dgm:prSet presAssocID="{26090837-1D65-4DF2-A07D-8AA5E3D1ECB1}" presName="rootConnector" presStyleLbl="node1" presStyleIdx="4" presStyleCnt="6"/>
      <dgm:spPr/>
    </dgm:pt>
    <dgm:pt modelId="{68683C1A-33C7-41D9-B470-0D8C041F2C95}" type="pres">
      <dgm:prSet presAssocID="{26090837-1D65-4DF2-A07D-8AA5E3D1ECB1}" presName="childShape" presStyleCnt="0"/>
      <dgm:spPr/>
    </dgm:pt>
    <dgm:pt modelId="{75FE5238-D44B-4555-BA71-2464F68716DF}" type="pres">
      <dgm:prSet presAssocID="{C8070404-B7FF-4EF8-A7E7-98741256B459}" presName="Name13" presStyleLbl="parChTrans1D2" presStyleIdx="7" presStyleCnt="11"/>
      <dgm:spPr/>
    </dgm:pt>
    <dgm:pt modelId="{2E6BC0FB-CFC6-4319-B5D5-AF84004C4201}" type="pres">
      <dgm:prSet presAssocID="{656C2BDC-BC13-4C82-AC45-F8779FC58ADD}" presName="childText" presStyleLbl="bgAcc1" presStyleIdx="7" presStyleCnt="11">
        <dgm:presLayoutVars>
          <dgm:bulletEnabled val="1"/>
        </dgm:presLayoutVars>
      </dgm:prSet>
      <dgm:spPr/>
    </dgm:pt>
    <dgm:pt modelId="{4EB06057-527D-49E4-8179-F767D2C3D3AE}" type="pres">
      <dgm:prSet presAssocID="{EE4F802E-6731-47ED-AEB2-465609EECD4B}" presName="Name13" presStyleLbl="parChTrans1D2" presStyleIdx="8" presStyleCnt="11"/>
      <dgm:spPr/>
    </dgm:pt>
    <dgm:pt modelId="{5C73EC9C-D65F-4BAA-8751-8AF747CA6E27}" type="pres">
      <dgm:prSet presAssocID="{574065DC-83E9-4061-92C5-1B8B56D5AD95}" presName="childText" presStyleLbl="bgAcc1" presStyleIdx="8" presStyleCnt="11">
        <dgm:presLayoutVars>
          <dgm:bulletEnabled val="1"/>
        </dgm:presLayoutVars>
      </dgm:prSet>
      <dgm:spPr/>
    </dgm:pt>
    <dgm:pt modelId="{FC6134A5-174C-4AE9-A9AB-CACC297206A3}" type="pres">
      <dgm:prSet presAssocID="{8B2FCC5D-F9A5-4964-B07E-E4E26B231E66}" presName="Name13" presStyleLbl="parChTrans1D2" presStyleIdx="9" presStyleCnt="11"/>
      <dgm:spPr/>
    </dgm:pt>
    <dgm:pt modelId="{F1551802-F60C-47EA-A8C9-E89CF789D1B5}" type="pres">
      <dgm:prSet presAssocID="{1D8A2B1B-0E44-4895-AA92-097D9EB3ED69}" presName="childText" presStyleLbl="bgAcc1" presStyleIdx="9" presStyleCnt="11">
        <dgm:presLayoutVars>
          <dgm:bulletEnabled val="1"/>
        </dgm:presLayoutVars>
      </dgm:prSet>
      <dgm:spPr/>
    </dgm:pt>
    <dgm:pt modelId="{21E05756-F78D-4B5D-BD8E-3A67C8E20267}" type="pres">
      <dgm:prSet presAssocID="{9261B57E-9A9F-408B-AD08-1C2D4B03E807}" presName="Name13" presStyleLbl="parChTrans1D2" presStyleIdx="10" presStyleCnt="11"/>
      <dgm:spPr/>
    </dgm:pt>
    <dgm:pt modelId="{152C6A24-F318-4A22-9BF9-94722B4FF081}" type="pres">
      <dgm:prSet presAssocID="{BA4B9DF1-263F-4606-9EA4-B6E0BAD16996}" presName="childText" presStyleLbl="bgAcc1" presStyleIdx="10" presStyleCnt="11">
        <dgm:presLayoutVars>
          <dgm:bulletEnabled val="1"/>
        </dgm:presLayoutVars>
      </dgm:prSet>
      <dgm:spPr/>
    </dgm:pt>
    <dgm:pt modelId="{63CE244C-F75E-4874-9839-C3E42D02A10C}" type="pres">
      <dgm:prSet presAssocID="{4F910DB7-0A4D-4241-8C20-1C62DD031E8E}" presName="root" presStyleCnt="0"/>
      <dgm:spPr/>
    </dgm:pt>
    <dgm:pt modelId="{6C17558D-7240-447F-A21C-6AF8F573C5BE}" type="pres">
      <dgm:prSet presAssocID="{4F910DB7-0A4D-4241-8C20-1C62DD031E8E}" presName="rootComposite" presStyleCnt="0"/>
      <dgm:spPr/>
    </dgm:pt>
    <dgm:pt modelId="{475C98A2-98D1-4CB8-B8FE-FB3A786B8AB2}" type="pres">
      <dgm:prSet presAssocID="{4F910DB7-0A4D-4241-8C20-1C62DD031E8E}" presName="rootText" presStyleLbl="node1" presStyleIdx="5" presStyleCnt="6"/>
      <dgm:spPr/>
    </dgm:pt>
    <dgm:pt modelId="{FAE193F6-608E-4D7E-BDCC-1DEED14720C3}" type="pres">
      <dgm:prSet presAssocID="{4F910DB7-0A4D-4241-8C20-1C62DD031E8E}" presName="rootConnector" presStyleLbl="node1" presStyleIdx="5" presStyleCnt="6"/>
      <dgm:spPr/>
    </dgm:pt>
    <dgm:pt modelId="{BC9D4E81-D0BF-4C17-96F3-335B14A00283}" type="pres">
      <dgm:prSet presAssocID="{4F910DB7-0A4D-4241-8C20-1C62DD031E8E}" presName="childShape" presStyleCnt="0"/>
      <dgm:spPr/>
    </dgm:pt>
  </dgm:ptLst>
  <dgm:cxnLst>
    <dgm:cxn modelId="{DD092200-FB94-449B-A84B-8F5DFECE078C}" type="presOf" srcId="{BA4B9DF1-263F-4606-9EA4-B6E0BAD16996}" destId="{152C6A24-F318-4A22-9BF9-94722B4FF081}" srcOrd="0" destOrd="0" presId="urn:microsoft.com/office/officeart/2005/8/layout/hierarchy3"/>
    <dgm:cxn modelId="{102B8101-457B-4661-97CD-F47FDC108AC0}" type="presOf" srcId="{3C7359EE-B555-468D-A2DE-84F10D7D64FE}" destId="{56A9200C-7C8E-41A2-A087-530BEA33EB2C}" srcOrd="0" destOrd="0" presId="urn:microsoft.com/office/officeart/2005/8/layout/hierarchy3"/>
    <dgm:cxn modelId="{B2DC8D07-44B1-4E60-8905-E843075801E5}" srcId="{7D1A66B1-9F22-40FD-8924-0DDEA47215ED}" destId="{951ACD86-6AA1-4416-BA94-64F83E5BC061}" srcOrd="3" destOrd="0" parTransId="{48FC7DF0-73F3-4FED-A86D-F27213C58D98}" sibTransId="{60F55C5A-D7FD-4C1A-8752-8923AF56378C}"/>
    <dgm:cxn modelId="{B6A1D90B-1DF7-4A12-AD2B-BEE4DBFC40CC}" type="presOf" srcId="{26090837-1D65-4DF2-A07D-8AA5E3D1ECB1}" destId="{1B1FFAB6-1854-4586-8B3F-C05A74663F6C}" srcOrd="0" destOrd="0" presId="urn:microsoft.com/office/officeart/2005/8/layout/hierarchy3"/>
    <dgm:cxn modelId="{0ECB530E-D264-4E95-AB6C-CB9A650CE46F}" type="presOf" srcId="{1D604632-D983-4F94-95BF-F7565A4C774F}" destId="{985C3508-D21B-4BF2-AE30-4873E09688DA}" srcOrd="1" destOrd="0" presId="urn:microsoft.com/office/officeart/2005/8/layout/hierarchy3"/>
    <dgm:cxn modelId="{83E55811-6643-4063-99E6-5428FF6ACF57}" type="presOf" srcId="{3AAC75D5-9825-4E18-B1D5-6BF0738AAF2C}" destId="{81871FA4-5893-443F-86F7-CA5298772B84}" srcOrd="0" destOrd="0" presId="urn:microsoft.com/office/officeart/2005/8/layout/hierarchy3"/>
    <dgm:cxn modelId="{85047714-5A76-45AF-B58B-3A9F023D54AA}" type="presOf" srcId="{40C01F81-D0C9-40ED-9C55-44695109ECC7}" destId="{A258490E-8EC5-434F-83A5-C10226F0D448}" srcOrd="0" destOrd="0" presId="urn:microsoft.com/office/officeart/2005/8/layout/hierarchy3"/>
    <dgm:cxn modelId="{67D0F019-6F0E-4048-8C2E-A42832590063}" type="presOf" srcId="{339CE036-A9F7-4E1B-AFF8-7153D220B2E2}" destId="{AC31992D-8AAB-433F-BE31-A7920C0F6ED9}" srcOrd="0" destOrd="0" presId="urn:microsoft.com/office/officeart/2005/8/layout/hierarchy3"/>
    <dgm:cxn modelId="{C621701A-D747-4E92-AA71-D9722BECF860}" type="presOf" srcId="{9261B57E-9A9F-408B-AD08-1C2D4B03E807}" destId="{21E05756-F78D-4B5D-BD8E-3A67C8E20267}" srcOrd="0" destOrd="0" presId="urn:microsoft.com/office/officeart/2005/8/layout/hierarchy3"/>
    <dgm:cxn modelId="{A33D9C1E-4D24-45A8-9ED0-58C76EE92121}" type="presOf" srcId="{574065DC-83E9-4061-92C5-1B8B56D5AD95}" destId="{5C73EC9C-D65F-4BAA-8751-8AF747CA6E27}" srcOrd="0" destOrd="0" presId="urn:microsoft.com/office/officeart/2005/8/layout/hierarchy3"/>
    <dgm:cxn modelId="{702ED927-C3B5-4929-970C-140EED497072}" type="presOf" srcId="{939FC595-0B46-4811-B598-F578A5EA80B0}" destId="{D89147AC-AC1A-4CEA-A5C3-33466C5BF78F}" srcOrd="0" destOrd="0" presId="urn:microsoft.com/office/officeart/2005/8/layout/hierarchy3"/>
    <dgm:cxn modelId="{1616342A-F4DB-4844-92DB-B717EC5EAFEC}" type="presOf" srcId="{26090837-1D65-4DF2-A07D-8AA5E3D1ECB1}" destId="{8543C7C4-8806-4A23-9AEB-32D258C070F1}" srcOrd="1" destOrd="0" presId="urn:microsoft.com/office/officeart/2005/8/layout/hierarchy3"/>
    <dgm:cxn modelId="{86A59C2A-523E-43B8-B0F6-50BDAA0A6B26}" type="presOf" srcId="{7D1A66B1-9F22-40FD-8924-0DDEA47215ED}" destId="{0689620D-F43F-4B28-A67C-D0A5D33261C1}" srcOrd="0" destOrd="0" presId="urn:microsoft.com/office/officeart/2005/8/layout/hierarchy3"/>
    <dgm:cxn modelId="{57E6215C-4A0F-4241-87A1-D479778AA7C7}" srcId="{26090837-1D65-4DF2-A07D-8AA5E3D1ECB1}" destId="{1D8A2B1B-0E44-4895-AA92-097D9EB3ED69}" srcOrd="2" destOrd="0" parTransId="{8B2FCC5D-F9A5-4964-B07E-E4E26B231E66}" sibTransId="{4B03D162-ADDD-4A27-ADAD-7E55B4C0A49F}"/>
    <dgm:cxn modelId="{D574EA5D-C458-4177-9FCD-34387AD43D36}" srcId="{7D1A66B1-9F22-40FD-8924-0DDEA47215ED}" destId="{3AAC75D5-9825-4E18-B1D5-6BF0738AAF2C}" srcOrd="1" destOrd="0" parTransId="{07424817-F61F-4985-BF8F-CD08CBFD3556}" sibTransId="{53EEDDB2-1D2A-4311-96CA-828046CA0652}"/>
    <dgm:cxn modelId="{2100195F-0825-4797-8A02-F1D47431A7E8}" type="presOf" srcId="{49241485-0EED-4E45-B3CF-A45A863AD101}" destId="{3EDB1FFE-83CE-4698-BE3F-62F987DB0276}" srcOrd="0" destOrd="0" presId="urn:microsoft.com/office/officeart/2005/8/layout/hierarchy3"/>
    <dgm:cxn modelId="{C468B943-E35F-4561-AD24-3ECAB96E08C5}" srcId="{26090837-1D65-4DF2-A07D-8AA5E3D1ECB1}" destId="{656C2BDC-BC13-4C82-AC45-F8779FC58ADD}" srcOrd="0" destOrd="0" parTransId="{C8070404-B7FF-4EF8-A7E7-98741256B459}" sibTransId="{201CC8D7-2541-4E97-92EF-19889C757036}"/>
    <dgm:cxn modelId="{A7B8FB66-DFD6-44E8-A1CE-F85C0E807387}" type="presOf" srcId="{3AAC75D5-9825-4E18-B1D5-6BF0738AAF2C}" destId="{27B645DF-5476-4E57-B0BB-29C005ECA60F}" srcOrd="1" destOrd="0" presId="urn:microsoft.com/office/officeart/2005/8/layout/hierarchy3"/>
    <dgm:cxn modelId="{AEEBD46B-F3B7-4D04-86B1-1E3A17B3D96B}" type="presOf" srcId="{6C0651C5-96AC-4CE6-837E-D3504A78C07F}" destId="{B7FD0C69-C883-4231-8F2F-CAC00E93B858}" srcOrd="0" destOrd="0" presId="urn:microsoft.com/office/officeart/2005/8/layout/hierarchy3"/>
    <dgm:cxn modelId="{BA05C76C-66ED-4CB2-B58F-28AD1BEA1366}" type="presOf" srcId="{9627C501-F95C-4F66-9FDC-EB66D6CD5C1C}" destId="{4D81F347-FC9C-45A4-BB91-2AC80F784E97}" srcOrd="0" destOrd="0" presId="urn:microsoft.com/office/officeart/2005/8/layout/hierarchy3"/>
    <dgm:cxn modelId="{E76E3053-E9D1-4760-B31F-1A588CBECBE3}" type="presOf" srcId="{027629DC-FA4F-4784-8F34-1F1A67672646}" destId="{7CC1A46E-A71A-4314-860E-F6E426CD6FF1}" srcOrd="0" destOrd="0" presId="urn:microsoft.com/office/officeart/2005/8/layout/hierarchy3"/>
    <dgm:cxn modelId="{F1EFD953-6DDC-4634-93F2-E816D36DEC18}" srcId="{7D1A66B1-9F22-40FD-8924-0DDEA47215ED}" destId="{26090837-1D65-4DF2-A07D-8AA5E3D1ECB1}" srcOrd="4" destOrd="0" parTransId="{E8A244FF-29C8-4036-AF49-3C951453E91B}" sibTransId="{4C1C1D08-BBA6-47CE-9D33-EE1974563110}"/>
    <dgm:cxn modelId="{52BC1258-C56B-4812-A19A-ECAF34849C85}" srcId="{26090837-1D65-4DF2-A07D-8AA5E3D1ECB1}" destId="{BA4B9DF1-263F-4606-9EA4-B6E0BAD16996}" srcOrd="3" destOrd="0" parTransId="{9261B57E-9A9F-408B-AD08-1C2D4B03E807}" sibTransId="{2DCFAB28-6A59-4040-9F5B-2B43580E4F56}"/>
    <dgm:cxn modelId="{8DEF9B78-191C-4858-9014-63E38E694966}" type="presOf" srcId="{9627C501-F95C-4F66-9FDC-EB66D6CD5C1C}" destId="{FB8B2B3F-2ECF-4F2D-8103-9D265D004C78}" srcOrd="1" destOrd="0" presId="urn:microsoft.com/office/officeart/2005/8/layout/hierarchy3"/>
    <dgm:cxn modelId="{4F73F078-5C3D-4E6D-8129-55851BA01D8E}" srcId="{26090837-1D65-4DF2-A07D-8AA5E3D1ECB1}" destId="{574065DC-83E9-4061-92C5-1B8B56D5AD95}" srcOrd="1" destOrd="0" parTransId="{EE4F802E-6731-47ED-AEB2-465609EECD4B}" sibTransId="{0B7D63E1-FDE1-45F2-AF41-F92365F0806A}"/>
    <dgm:cxn modelId="{88AB735A-11BB-4043-B0DC-633870EFCE11}" type="presOf" srcId="{EE4F802E-6731-47ED-AEB2-465609EECD4B}" destId="{4EB06057-527D-49E4-8179-F767D2C3D3AE}" srcOrd="0" destOrd="0" presId="urn:microsoft.com/office/officeart/2005/8/layout/hierarchy3"/>
    <dgm:cxn modelId="{0062177F-6471-4BCE-9025-4261F7E163BD}" type="presOf" srcId="{2E0C28DE-4EAE-4B90-9913-560AC1C3D5F2}" destId="{4C5A3BA9-505E-456E-AB61-F12FBB712E37}" srcOrd="0" destOrd="0" presId="urn:microsoft.com/office/officeart/2005/8/layout/hierarchy3"/>
    <dgm:cxn modelId="{D0181A81-8CDC-4C4E-8F55-1AF24D4988E4}" srcId="{951ACD86-6AA1-4416-BA94-64F83E5BC061}" destId="{339CE036-A9F7-4E1B-AFF8-7153D220B2E2}" srcOrd="0" destOrd="0" parTransId="{E8FF9773-9A68-42B4-BDCB-B388E469F8E4}" sibTransId="{333328EC-AD34-45FB-B8E3-6A45B1897FBC}"/>
    <dgm:cxn modelId="{5505EC81-C9E3-40AA-9A64-E24158B827EE}" type="presOf" srcId="{5C4243EA-831D-44AD-A647-6C78CCDEEF4D}" destId="{77693F43-A477-4F7E-83DA-29CD94435201}" srcOrd="0" destOrd="0" presId="urn:microsoft.com/office/officeart/2005/8/layout/hierarchy3"/>
    <dgm:cxn modelId="{8D7E9C8F-E9AF-4FA5-9AE7-D2E72CBF551F}" srcId="{7D1A66B1-9F22-40FD-8924-0DDEA47215ED}" destId="{9627C501-F95C-4F66-9FDC-EB66D6CD5C1C}" srcOrd="0" destOrd="0" parTransId="{D2E25689-1C34-4118-A4AF-3E757DEB3ABB}" sibTransId="{4A12A45A-3F0B-4A12-B8F4-D53CD4B8F256}"/>
    <dgm:cxn modelId="{3521329B-FCFF-4522-97D4-3E01FDC73836}" srcId="{951ACD86-6AA1-4416-BA94-64F83E5BC061}" destId="{6C0651C5-96AC-4CE6-837E-D3504A78C07F}" srcOrd="1" destOrd="0" parTransId="{5C4243EA-831D-44AD-A647-6C78CCDEEF4D}" sibTransId="{967EDD6D-165C-4848-B33D-BBB70AAC8D08}"/>
    <dgm:cxn modelId="{2A2BCD9C-4E88-4D96-A0A5-5B9DC1A4E250}" type="presOf" srcId="{656C2BDC-BC13-4C82-AC45-F8779FC58ADD}" destId="{2E6BC0FB-CFC6-4319-B5D5-AF84004C4201}" srcOrd="0" destOrd="0" presId="urn:microsoft.com/office/officeart/2005/8/layout/hierarchy3"/>
    <dgm:cxn modelId="{D36B299F-77BE-4C20-8C2B-FF0AC223F96C}" type="presOf" srcId="{951ACD86-6AA1-4416-BA94-64F83E5BC061}" destId="{22052D90-605B-429D-BD82-71C358322D5C}" srcOrd="1" destOrd="0" presId="urn:microsoft.com/office/officeart/2005/8/layout/hierarchy3"/>
    <dgm:cxn modelId="{0827B2AA-CFA3-45CF-8650-1E03902454CE}" type="presOf" srcId="{4F910DB7-0A4D-4241-8C20-1C62DD031E8E}" destId="{FAE193F6-608E-4D7E-BDCC-1DEED14720C3}" srcOrd="1" destOrd="0" presId="urn:microsoft.com/office/officeart/2005/8/layout/hierarchy3"/>
    <dgm:cxn modelId="{147C98B3-6404-4494-8647-672BCEEE36E8}" type="presOf" srcId="{8B2FCC5D-F9A5-4964-B07E-E4E26B231E66}" destId="{FC6134A5-174C-4AE9-A9AB-CACC297206A3}" srcOrd="0" destOrd="0" presId="urn:microsoft.com/office/officeart/2005/8/layout/hierarchy3"/>
    <dgm:cxn modelId="{10E574B4-D7E5-4556-8088-0350DA748EEB}" srcId="{951ACD86-6AA1-4416-BA94-64F83E5BC061}" destId="{57B0C488-B6AF-46F7-B2E2-256269C778FC}" srcOrd="3" destOrd="0" parTransId="{2E0C28DE-4EAE-4B90-9913-560AC1C3D5F2}" sibTransId="{C33A1565-EEA6-4267-9AF5-633CDDC7B0D1}"/>
    <dgm:cxn modelId="{5655DAB5-B8EE-48CD-800F-DD02DDA86070}" type="presOf" srcId="{4F910DB7-0A4D-4241-8C20-1C62DD031E8E}" destId="{475C98A2-98D1-4CB8-B8FE-FB3A786B8AB2}" srcOrd="0" destOrd="0" presId="urn:microsoft.com/office/officeart/2005/8/layout/hierarchy3"/>
    <dgm:cxn modelId="{FC4131B7-B01A-4C16-BE59-1FD6E3F714E8}" srcId="{7D1A66B1-9F22-40FD-8924-0DDEA47215ED}" destId="{4F910DB7-0A4D-4241-8C20-1C62DD031E8E}" srcOrd="5" destOrd="0" parTransId="{FB4D7407-AC6B-4AF0-8240-47FADE53F30D}" sibTransId="{D0295A27-4671-46D2-9695-B71D0DA835F5}"/>
    <dgm:cxn modelId="{EE32B0B7-B929-4321-ADDB-A4B1273E40A2}" type="presOf" srcId="{83CC74F9-3878-469B-8AE0-5C9D8F6F1542}" destId="{E0A276D6-071A-4CEA-825F-E344E01C8B2B}" srcOrd="0" destOrd="0" presId="urn:microsoft.com/office/officeart/2005/8/layout/hierarchy3"/>
    <dgm:cxn modelId="{24BFB6BA-A8B6-41A6-92E9-FDABDDBE99E4}" srcId="{3AAC75D5-9825-4E18-B1D5-6BF0738AAF2C}" destId="{83CC74F9-3878-469B-8AE0-5C9D8F6F1542}" srcOrd="0" destOrd="0" parTransId="{939FC595-0B46-4811-B598-F578A5EA80B0}" sibTransId="{838C6FE6-1B6E-4D90-A7B9-C13F5A12DAA5}"/>
    <dgm:cxn modelId="{130B51BE-798F-4ACD-AA27-4E61B4900E37}" type="presOf" srcId="{951ACD86-6AA1-4416-BA94-64F83E5BC061}" destId="{27753655-696C-4F3C-86E6-CA47ABCB66B6}" srcOrd="0" destOrd="0" presId="urn:microsoft.com/office/officeart/2005/8/layout/hierarchy3"/>
    <dgm:cxn modelId="{E71282C1-351D-4A95-819F-D9D7CA25B228}" type="presOf" srcId="{E8FF9773-9A68-42B4-BDCB-B388E469F8E4}" destId="{E8067770-BB6A-425A-B1C0-1E20E91B7CDC}" srcOrd="0" destOrd="0" presId="urn:microsoft.com/office/officeart/2005/8/layout/hierarchy3"/>
    <dgm:cxn modelId="{0FDC7BC8-6284-45CA-A932-B5E6016839C6}" type="presOf" srcId="{1D8A2B1B-0E44-4895-AA92-097D9EB3ED69}" destId="{F1551802-F60C-47EA-A8C9-E89CF789D1B5}" srcOrd="0" destOrd="0" presId="urn:microsoft.com/office/officeart/2005/8/layout/hierarchy3"/>
    <dgm:cxn modelId="{30BF7ACC-A7D3-4941-AF9C-E7B5909EAFAD}" type="presOf" srcId="{57B0C488-B6AF-46F7-B2E2-256269C778FC}" destId="{B26C3549-692F-48AD-A16E-5736D9091169}" srcOrd="0" destOrd="0" presId="urn:microsoft.com/office/officeart/2005/8/layout/hierarchy3"/>
    <dgm:cxn modelId="{906283CD-03AF-4CFD-9167-BC5991C799EA}" type="presOf" srcId="{1D604632-D983-4F94-95BF-F7565A4C774F}" destId="{C9DE7ADB-39BA-423D-B0B2-12113FA7F838}" srcOrd="0" destOrd="0" presId="urn:microsoft.com/office/officeart/2005/8/layout/hierarchy3"/>
    <dgm:cxn modelId="{89FE6CD2-9C1C-428E-BE29-377637B1BCA0}" type="presOf" srcId="{C97D0262-8BEF-4D78-8742-825FCEBA3EA3}" destId="{E581A18F-1684-4111-B80F-B2FC7B8FEF3D}" srcOrd="0" destOrd="0" presId="urn:microsoft.com/office/officeart/2005/8/layout/hierarchy3"/>
    <dgm:cxn modelId="{020383D3-19E4-49DF-8876-85CE3BFEF759}" srcId="{1D604632-D983-4F94-95BF-F7565A4C774F}" destId="{C97D0262-8BEF-4D78-8742-825FCEBA3EA3}" srcOrd="1" destOrd="0" parTransId="{40C01F81-D0C9-40ED-9C55-44695109ECC7}" sibTransId="{731CC92E-EB4F-4141-B1F7-B70D35BD44DD}"/>
    <dgm:cxn modelId="{C337D5EC-2F18-40B1-BDCC-914460E072D8}" srcId="{951ACD86-6AA1-4416-BA94-64F83E5BC061}" destId="{3C7359EE-B555-468D-A2DE-84F10D7D64FE}" srcOrd="2" destOrd="0" parTransId="{027629DC-FA4F-4784-8F34-1F1A67672646}" sibTransId="{5A2B8D10-A84A-4C7E-867E-0C6F45450901}"/>
    <dgm:cxn modelId="{3DEF07EE-8A72-4F7A-90A3-CA6F2AE9656F}" srcId="{7D1A66B1-9F22-40FD-8924-0DDEA47215ED}" destId="{1D604632-D983-4F94-95BF-F7565A4C774F}" srcOrd="2" destOrd="0" parTransId="{AF35BC64-046A-403A-8DD1-A60805BB0B35}" sibTransId="{84098FE5-3DB5-4921-9511-5E74499E6C48}"/>
    <dgm:cxn modelId="{F87DFAEE-1782-4EAA-ACCE-CB6FF000D6AE}" type="presOf" srcId="{C8070404-B7FF-4EF8-A7E7-98741256B459}" destId="{75FE5238-D44B-4555-BA71-2464F68716DF}" srcOrd="0" destOrd="0" presId="urn:microsoft.com/office/officeart/2005/8/layout/hierarchy3"/>
    <dgm:cxn modelId="{288B7DF5-57F7-4484-B3A1-982F7134D5F4}" type="presOf" srcId="{E0388949-922F-4EBD-8B41-9D9E49DEB768}" destId="{07EB02AF-A4CA-4E74-AD3B-FDC2CA0D057A}" srcOrd="0" destOrd="0" presId="urn:microsoft.com/office/officeart/2005/8/layout/hierarchy3"/>
    <dgm:cxn modelId="{7C35E4FA-05FB-48CA-AA21-5419E6A02EAF}" srcId="{1D604632-D983-4F94-95BF-F7565A4C774F}" destId="{E0388949-922F-4EBD-8B41-9D9E49DEB768}" srcOrd="0" destOrd="0" parTransId="{49241485-0EED-4E45-B3CF-A45A863AD101}" sibTransId="{B2CA53AB-1C86-4161-BCE2-172EACB48C44}"/>
    <dgm:cxn modelId="{FEBE2D8A-F70E-4423-8E6B-E17473B48E2B}" type="presParOf" srcId="{0689620D-F43F-4B28-A67C-D0A5D33261C1}" destId="{E1A19BF2-B410-4B76-9A1A-3A486CB28101}" srcOrd="0" destOrd="0" presId="urn:microsoft.com/office/officeart/2005/8/layout/hierarchy3"/>
    <dgm:cxn modelId="{1485B719-B682-46D6-A4D8-F431755FCD3C}" type="presParOf" srcId="{E1A19BF2-B410-4B76-9A1A-3A486CB28101}" destId="{7D6662D8-DC62-4603-98A1-7AE726F5132B}" srcOrd="0" destOrd="0" presId="urn:microsoft.com/office/officeart/2005/8/layout/hierarchy3"/>
    <dgm:cxn modelId="{B5503224-D44F-46BD-BBC1-69D8B72DAD64}" type="presParOf" srcId="{7D6662D8-DC62-4603-98A1-7AE726F5132B}" destId="{4D81F347-FC9C-45A4-BB91-2AC80F784E97}" srcOrd="0" destOrd="0" presId="urn:microsoft.com/office/officeart/2005/8/layout/hierarchy3"/>
    <dgm:cxn modelId="{0BEC25D2-64EC-4107-96AF-AF0E4DE80396}" type="presParOf" srcId="{7D6662D8-DC62-4603-98A1-7AE726F5132B}" destId="{FB8B2B3F-2ECF-4F2D-8103-9D265D004C78}" srcOrd="1" destOrd="0" presId="urn:microsoft.com/office/officeart/2005/8/layout/hierarchy3"/>
    <dgm:cxn modelId="{3DD93D8B-3AC9-421F-A7B7-7FBBE303A505}" type="presParOf" srcId="{E1A19BF2-B410-4B76-9A1A-3A486CB28101}" destId="{42374114-2C0A-4227-BB33-60478396319C}" srcOrd="1" destOrd="0" presId="urn:microsoft.com/office/officeart/2005/8/layout/hierarchy3"/>
    <dgm:cxn modelId="{FCE5EA50-B180-4150-8543-7BEAAB67DC11}" type="presParOf" srcId="{0689620D-F43F-4B28-A67C-D0A5D33261C1}" destId="{3079B891-CB4A-4784-9FD6-F647FACC73C0}" srcOrd="1" destOrd="0" presId="urn:microsoft.com/office/officeart/2005/8/layout/hierarchy3"/>
    <dgm:cxn modelId="{1B079474-C35B-4005-A0CA-37AE7220FB8B}" type="presParOf" srcId="{3079B891-CB4A-4784-9FD6-F647FACC73C0}" destId="{C88DF091-DFAB-42E2-98EA-959149C8DC43}" srcOrd="0" destOrd="0" presId="urn:microsoft.com/office/officeart/2005/8/layout/hierarchy3"/>
    <dgm:cxn modelId="{2DCFA56C-A83B-4487-B152-708327194974}" type="presParOf" srcId="{C88DF091-DFAB-42E2-98EA-959149C8DC43}" destId="{81871FA4-5893-443F-86F7-CA5298772B84}" srcOrd="0" destOrd="0" presId="urn:microsoft.com/office/officeart/2005/8/layout/hierarchy3"/>
    <dgm:cxn modelId="{343BB111-F7A2-4F79-ADCC-0518EAB7E3B1}" type="presParOf" srcId="{C88DF091-DFAB-42E2-98EA-959149C8DC43}" destId="{27B645DF-5476-4E57-B0BB-29C005ECA60F}" srcOrd="1" destOrd="0" presId="urn:microsoft.com/office/officeart/2005/8/layout/hierarchy3"/>
    <dgm:cxn modelId="{3D6F6EB3-A60D-40DA-8E9C-A3FD184653AE}" type="presParOf" srcId="{3079B891-CB4A-4784-9FD6-F647FACC73C0}" destId="{9F8989A2-7B5A-4524-9F25-B6D07F6167C0}" srcOrd="1" destOrd="0" presId="urn:microsoft.com/office/officeart/2005/8/layout/hierarchy3"/>
    <dgm:cxn modelId="{08A486FF-A816-4CB2-A83B-2AA3E94AA22B}" type="presParOf" srcId="{9F8989A2-7B5A-4524-9F25-B6D07F6167C0}" destId="{D89147AC-AC1A-4CEA-A5C3-33466C5BF78F}" srcOrd="0" destOrd="0" presId="urn:microsoft.com/office/officeart/2005/8/layout/hierarchy3"/>
    <dgm:cxn modelId="{4C092189-44EA-422E-8E4A-FB24865AF8B9}" type="presParOf" srcId="{9F8989A2-7B5A-4524-9F25-B6D07F6167C0}" destId="{E0A276D6-071A-4CEA-825F-E344E01C8B2B}" srcOrd="1" destOrd="0" presId="urn:microsoft.com/office/officeart/2005/8/layout/hierarchy3"/>
    <dgm:cxn modelId="{1D291D60-11F3-4971-B9EA-5240915F84E3}" type="presParOf" srcId="{0689620D-F43F-4B28-A67C-D0A5D33261C1}" destId="{7D2467CF-A7AD-4087-88EA-1BF8AF074253}" srcOrd="2" destOrd="0" presId="urn:microsoft.com/office/officeart/2005/8/layout/hierarchy3"/>
    <dgm:cxn modelId="{05401CD5-2D37-411E-843F-357EEB78E273}" type="presParOf" srcId="{7D2467CF-A7AD-4087-88EA-1BF8AF074253}" destId="{98F250C6-BA24-4C36-9DD4-C49B19439608}" srcOrd="0" destOrd="0" presId="urn:microsoft.com/office/officeart/2005/8/layout/hierarchy3"/>
    <dgm:cxn modelId="{DD36D0B0-FC08-407F-B224-59A8EFB92504}" type="presParOf" srcId="{98F250C6-BA24-4C36-9DD4-C49B19439608}" destId="{C9DE7ADB-39BA-423D-B0B2-12113FA7F838}" srcOrd="0" destOrd="0" presId="urn:microsoft.com/office/officeart/2005/8/layout/hierarchy3"/>
    <dgm:cxn modelId="{3D0E24D5-56EA-457E-BB59-0F82398F75DA}" type="presParOf" srcId="{98F250C6-BA24-4C36-9DD4-C49B19439608}" destId="{985C3508-D21B-4BF2-AE30-4873E09688DA}" srcOrd="1" destOrd="0" presId="urn:microsoft.com/office/officeart/2005/8/layout/hierarchy3"/>
    <dgm:cxn modelId="{C8E8B8BE-DE24-4E89-8098-0B462E224771}" type="presParOf" srcId="{7D2467CF-A7AD-4087-88EA-1BF8AF074253}" destId="{9CA9DFA5-5AB4-4016-9FEB-5FD5756F38AA}" srcOrd="1" destOrd="0" presId="urn:microsoft.com/office/officeart/2005/8/layout/hierarchy3"/>
    <dgm:cxn modelId="{105740A7-EDA9-4879-89E7-B7C83CC55B59}" type="presParOf" srcId="{9CA9DFA5-5AB4-4016-9FEB-5FD5756F38AA}" destId="{3EDB1FFE-83CE-4698-BE3F-62F987DB0276}" srcOrd="0" destOrd="0" presId="urn:microsoft.com/office/officeart/2005/8/layout/hierarchy3"/>
    <dgm:cxn modelId="{35C92383-44C7-4559-8466-0B5AC1250467}" type="presParOf" srcId="{9CA9DFA5-5AB4-4016-9FEB-5FD5756F38AA}" destId="{07EB02AF-A4CA-4E74-AD3B-FDC2CA0D057A}" srcOrd="1" destOrd="0" presId="urn:microsoft.com/office/officeart/2005/8/layout/hierarchy3"/>
    <dgm:cxn modelId="{594FDC2F-3552-4AD6-ADEE-E653744983F0}" type="presParOf" srcId="{9CA9DFA5-5AB4-4016-9FEB-5FD5756F38AA}" destId="{A258490E-8EC5-434F-83A5-C10226F0D448}" srcOrd="2" destOrd="0" presId="urn:microsoft.com/office/officeart/2005/8/layout/hierarchy3"/>
    <dgm:cxn modelId="{C0F42DA3-DCCA-4675-9F6D-6C97A0C57823}" type="presParOf" srcId="{9CA9DFA5-5AB4-4016-9FEB-5FD5756F38AA}" destId="{E581A18F-1684-4111-B80F-B2FC7B8FEF3D}" srcOrd="3" destOrd="0" presId="urn:microsoft.com/office/officeart/2005/8/layout/hierarchy3"/>
    <dgm:cxn modelId="{C70FAC70-3E98-4B9F-875E-EA9246D3CFA2}" type="presParOf" srcId="{0689620D-F43F-4B28-A67C-D0A5D33261C1}" destId="{0DD93321-67A3-4D62-B5A3-325F97B9DA17}" srcOrd="3" destOrd="0" presId="urn:microsoft.com/office/officeart/2005/8/layout/hierarchy3"/>
    <dgm:cxn modelId="{DE66347D-E77C-4667-80A8-F119AFC773FC}" type="presParOf" srcId="{0DD93321-67A3-4D62-B5A3-325F97B9DA17}" destId="{C78C6928-7C9E-4907-AB60-DB2DD812FCA5}" srcOrd="0" destOrd="0" presId="urn:microsoft.com/office/officeart/2005/8/layout/hierarchy3"/>
    <dgm:cxn modelId="{5D2E2F6C-313E-4AE5-9422-6912E5F69A42}" type="presParOf" srcId="{C78C6928-7C9E-4907-AB60-DB2DD812FCA5}" destId="{27753655-696C-4F3C-86E6-CA47ABCB66B6}" srcOrd="0" destOrd="0" presId="urn:microsoft.com/office/officeart/2005/8/layout/hierarchy3"/>
    <dgm:cxn modelId="{D56B3477-A948-4B8C-9E47-B8D1A2BE32CE}" type="presParOf" srcId="{C78C6928-7C9E-4907-AB60-DB2DD812FCA5}" destId="{22052D90-605B-429D-BD82-71C358322D5C}" srcOrd="1" destOrd="0" presId="urn:microsoft.com/office/officeart/2005/8/layout/hierarchy3"/>
    <dgm:cxn modelId="{6DF15845-36C6-4BCC-A172-D8A1AFE0E63C}" type="presParOf" srcId="{0DD93321-67A3-4D62-B5A3-325F97B9DA17}" destId="{660E86D1-B3CC-4B8E-B260-1100B22DD409}" srcOrd="1" destOrd="0" presId="urn:microsoft.com/office/officeart/2005/8/layout/hierarchy3"/>
    <dgm:cxn modelId="{B656E7DD-9C29-45F7-8CFD-1E2B9CFDBE42}" type="presParOf" srcId="{660E86D1-B3CC-4B8E-B260-1100B22DD409}" destId="{E8067770-BB6A-425A-B1C0-1E20E91B7CDC}" srcOrd="0" destOrd="0" presId="urn:microsoft.com/office/officeart/2005/8/layout/hierarchy3"/>
    <dgm:cxn modelId="{562C0501-9EB4-417D-9C14-24021290ADC4}" type="presParOf" srcId="{660E86D1-B3CC-4B8E-B260-1100B22DD409}" destId="{AC31992D-8AAB-433F-BE31-A7920C0F6ED9}" srcOrd="1" destOrd="0" presId="urn:microsoft.com/office/officeart/2005/8/layout/hierarchy3"/>
    <dgm:cxn modelId="{DDBF3A34-4CCD-4DE4-B3A4-1E0826C11747}" type="presParOf" srcId="{660E86D1-B3CC-4B8E-B260-1100B22DD409}" destId="{77693F43-A477-4F7E-83DA-29CD94435201}" srcOrd="2" destOrd="0" presId="urn:microsoft.com/office/officeart/2005/8/layout/hierarchy3"/>
    <dgm:cxn modelId="{28CFA728-EF41-4DE3-B9E4-EE4D8DC6BF31}" type="presParOf" srcId="{660E86D1-B3CC-4B8E-B260-1100B22DD409}" destId="{B7FD0C69-C883-4231-8F2F-CAC00E93B858}" srcOrd="3" destOrd="0" presId="urn:microsoft.com/office/officeart/2005/8/layout/hierarchy3"/>
    <dgm:cxn modelId="{0836CD26-1159-4766-A039-5EAB7D0D5EBF}" type="presParOf" srcId="{660E86D1-B3CC-4B8E-B260-1100B22DD409}" destId="{7CC1A46E-A71A-4314-860E-F6E426CD6FF1}" srcOrd="4" destOrd="0" presId="urn:microsoft.com/office/officeart/2005/8/layout/hierarchy3"/>
    <dgm:cxn modelId="{DE4920FE-867E-4638-80F6-882B9037989C}" type="presParOf" srcId="{660E86D1-B3CC-4B8E-B260-1100B22DD409}" destId="{56A9200C-7C8E-41A2-A087-530BEA33EB2C}" srcOrd="5" destOrd="0" presId="urn:microsoft.com/office/officeart/2005/8/layout/hierarchy3"/>
    <dgm:cxn modelId="{4A58881E-C1B8-4B77-A8EF-9756F7343912}" type="presParOf" srcId="{660E86D1-B3CC-4B8E-B260-1100B22DD409}" destId="{4C5A3BA9-505E-456E-AB61-F12FBB712E37}" srcOrd="6" destOrd="0" presId="urn:microsoft.com/office/officeart/2005/8/layout/hierarchy3"/>
    <dgm:cxn modelId="{FCA011FE-9D81-463C-9573-6903162B7447}" type="presParOf" srcId="{660E86D1-B3CC-4B8E-B260-1100B22DD409}" destId="{B26C3549-692F-48AD-A16E-5736D9091169}" srcOrd="7" destOrd="0" presId="urn:microsoft.com/office/officeart/2005/8/layout/hierarchy3"/>
    <dgm:cxn modelId="{A74F7E69-C5C9-4F16-8315-A57988603768}" type="presParOf" srcId="{0689620D-F43F-4B28-A67C-D0A5D33261C1}" destId="{7031892D-1CFF-4B7C-8936-25370FF66D7E}" srcOrd="4" destOrd="0" presId="urn:microsoft.com/office/officeart/2005/8/layout/hierarchy3"/>
    <dgm:cxn modelId="{B3B2F1B4-633C-446B-BF92-005F1DA84348}" type="presParOf" srcId="{7031892D-1CFF-4B7C-8936-25370FF66D7E}" destId="{B9117122-BF59-465E-8B8C-B757E5011F27}" srcOrd="0" destOrd="0" presId="urn:microsoft.com/office/officeart/2005/8/layout/hierarchy3"/>
    <dgm:cxn modelId="{CE7F02E6-2948-4375-91FA-DD8100748796}" type="presParOf" srcId="{B9117122-BF59-465E-8B8C-B757E5011F27}" destId="{1B1FFAB6-1854-4586-8B3F-C05A74663F6C}" srcOrd="0" destOrd="0" presId="urn:microsoft.com/office/officeart/2005/8/layout/hierarchy3"/>
    <dgm:cxn modelId="{F36D224F-DA77-4C53-8343-C530FA2EFF4D}" type="presParOf" srcId="{B9117122-BF59-465E-8B8C-B757E5011F27}" destId="{8543C7C4-8806-4A23-9AEB-32D258C070F1}" srcOrd="1" destOrd="0" presId="urn:microsoft.com/office/officeart/2005/8/layout/hierarchy3"/>
    <dgm:cxn modelId="{BD9633B3-3499-465E-8C75-221822A94622}" type="presParOf" srcId="{7031892D-1CFF-4B7C-8936-25370FF66D7E}" destId="{68683C1A-33C7-41D9-B470-0D8C041F2C95}" srcOrd="1" destOrd="0" presId="urn:microsoft.com/office/officeart/2005/8/layout/hierarchy3"/>
    <dgm:cxn modelId="{1B381601-66D7-4395-AF53-8A6F4DA522D8}" type="presParOf" srcId="{68683C1A-33C7-41D9-B470-0D8C041F2C95}" destId="{75FE5238-D44B-4555-BA71-2464F68716DF}" srcOrd="0" destOrd="0" presId="urn:microsoft.com/office/officeart/2005/8/layout/hierarchy3"/>
    <dgm:cxn modelId="{F607B89D-BEE9-47A6-82A3-9CFFF2836BA3}" type="presParOf" srcId="{68683C1A-33C7-41D9-B470-0D8C041F2C95}" destId="{2E6BC0FB-CFC6-4319-B5D5-AF84004C4201}" srcOrd="1" destOrd="0" presId="urn:microsoft.com/office/officeart/2005/8/layout/hierarchy3"/>
    <dgm:cxn modelId="{8AD93646-7FB0-42BF-8B99-A507FA4917D1}" type="presParOf" srcId="{68683C1A-33C7-41D9-B470-0D8C041F2C95}" destId="{4EB06057-527D-49E4-8179-F767D2C3D3AE}" srcOrd="2" destOrd="0" presId="urn:microsoft.com/office/officeart/2005/8/layout/hierarchy3"/>
    <dgm:cxn modelId="{77EAB855-3EA4-42D6-B635-68295BD6EBE5}" type="presParOf" srcId="{68683C1A-33C7-41D9-B470-0D8C041F2C95}" destId="{5C73EC9C-D65F-4BAA-8751-8AF747CA6E27}" srcOrd="3" destOrd="0" presId="urn:microsoft.com/office/officeart/2005/8/layout/hierarchy3"/>
    <dgm:cxn modelId="{962E0386-9D94-4810-9AA0-B86361A2C624}" type="presParOf" srcId="{68683C1A-33C7-41D9-B470-0D8C041F2C95}" destId="{FC6134A5-174C-4AE9-A9AB-CACC297206A3}" srcOrd="4" destOrd="0" presId="urn:microsoft.com/office/officeart/2005/8/layout/hierarchy3"/>
    <dgm:cxn modelId="{9BF2D16F-0BF9-4410-8BDB-BC0E37C5A8D8}" type="presParOf" srcId="{68683C1A-33C7-41D9-B470-0D8C041F2C95}" destId="{F1551802-F60C-47EA-A8C9-E89CF789D1B5}" srcOrd="5" destOrd="0" presId="urn:microsoft.com/office/officeart/2005/8/layout/hierarchy3"/>
    <dgm:cxn modelId="{4C70A4AB-6B03-4FD7-8FF2-85B8B1F388EB}" type="presParOf" srcId="{68683C1A-33C7-41D9-B470-0D8C041F2C95}" destId="{21E05756-F78D-4B5D-BD8E-3A67C8E20267}" srcOrd="6" destOrd="0" presId="urn:microsoft.com/office/officeart/2005/8/layout/hierarchy3"/>
    <dgm:cxn modelId="{9C036F97-1D75-4D4D-8DA9-73176B31A137}" type="presParOf" srcId="{68683C1A-33C7-41D9-B470-0D8C041F2C95}" destId="{152C6A24-F318-4A22-9BF9-94722B4FF081}" srcOrd="7" destOrd="0" presId="urn:microsoft.com/office/officeart/2005/8/layout/hierarchy3"/>
    <dgm:cxn modelId="{17E20352-9076-40A6-B93F-362D73395EDA}" type="presParOf" srcId="{0689620D-F43F-4B28-A67C-D0A5D33261C1}" destId="{63CE244C-F75E-4874-9839-C3E42D02A10C}" srcOrd="5" destOrd="0" presId="urn:microsoft.com/office/officeart/2005/8/layout/hierarchy3"/>
    <dgm:cxn modelId="{8FD9F674-DD03-469F-B20B-7208E0F4C26E}" type="presParOf" srcId="{63CE244C-F75E-4874-9839-C3E42D02A10C}" destId="{6C17558D-7240-447F-A21C-6AF8F573C5BE}" srcOrd="0" destOrd="0" presId="urn:microsoft.com/office/officeart/2005/8/layout/hierarchy3"/>
    <dgm:cxn modelId="{1C9F8426-0FCA-4864-92B1-3CBFA2B37900}" type="presParOf" srcId="{6C17558D-7240-447F-A21C-6AF8F573C5BE}" destId="{475C98A2-98D1-4CB8-B8FE-FB3A786B8AB2}" srcOrd="0" destOrd="0" presId="urn:microsoft.com/office/officeart/2005/8/layout/hierarchy3"/>
    <dgm:cxn modelId="{9EB2F3EA-B32E-4499-A612-F1917641611E}" type="presParOf" srcId="{6C17558D-7240-447F-A21C-6AF8F573C5BE}" destId="{FAE193F6-608E-4D7E-BDCC-1DEED14720C3}" srcOrd="1" destOrd="0" presId="urn:microsoft.com/office/officeart/2005/8/layout/hierarchy3"/>
    <dgm:cxn modelId="{80466E4D-3869-4921-B0E7-F45579603742}" type="presParOf" srcId="{63CE244C-F75E-4874-9839-C3E42D02A10C}" destId="{BC9D4E81-D0BF-4C17-96F3-335B14A00283}"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1F347-FC9C-45A4-BB91-2AC80F784E97}">
      <dsp:nvSpPr>
        <dsp:cNvPr id="0" name=""/>
        <dsp:cNvSpPr/>
      </dsp:nvSpPr>
      <dsp:spPr>
        <a:xfrm>
          <a:off x="9231" y="603152"/>
          <a:ext cx="1487658" cy="7438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Data Collection</a:t>
          </a:r>
        </a:p>
      </dsp:txBody>
      <dsp:txXfrm>
        <a:off x="31017" y="624938"/>
        <a:ext cx="1444086" cy="700257"/>
      </dsp:txXfrm>
    </dsp:sp>
    <dsp:sp modelId="{81871FA4-5893-443F-86F7-CA5298772B84}">
      <dsp:nvSpPr>
        <dsp:cNvPr id="0" name=""/>
        <dsp:cNvSpPr/>
      </dsp:nvSpPr>
      <dsp:spPr>
        <a:xfrm>
          <a:off x="1868805" y="603152"/>
          <a:ext cx="1487658" cy="7438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Data Pre-Processing</a:t>
          </a:r>
        </a:p>
      </dsp:txBody>
      <dsp:txXfrm>
        <a:off x="1890591" y="624938"/>
        <a:ext cx="1444086" cy="700257"/>
      </dsp:txXfrm>
    </dsp:sp>
    <dsp:sp modelId="{D89147AC-AC1A-4CEA-A5C3-33466C5BF78F}">
      <dsp:nvSpPr>
        <dsp:cNvPr id="0" name=""/>
        <dsp:cNvSpPr/>
      </dsp:nvSpPr>
      <dsp:spPr>
        <a:xfrm>
          <a:off x="2017570" y="1346981"/>
          <a:ext cx="148765" cy="557871"/>
        </a:xfrm>
        <a:custGeom>
          <a:avLst/>
          <a:gdLst/>
          <a:ahLst/>
          <a:cxnLst/>
          <a:rect l="0" t="0" r="0" b="0"/>
          <a:pathLst>
            <a:path>
              <a:moveTo>
                <a:pt x="0" y="0"/>
              </a:moveTo>
              <a:lnTo>
                <a:pt x="0" y="557871"/>
              </a:lnTo>
              <a:lnTo>
                <a:pt x="148765" y="55787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A276D6-071A-4CEA-825F-E344E01C8B2B}">
      <dsp:nvSpPr>
        <dsp:cNvPr id="0" name=""/>
        <dsp:cNvSpPr/>
      </dsp:nvSpPr>
      <dsp:spPr>
        <a:xfrm>
          <a:off x="2166336" y="1532938"/>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SMOTE</a:t>
          </a:r>
        </a:p>
      </dsp:txBody>
      <dsp:txXfrm>
        <a:off x="2188122" y="1554724"/>
        <a:ext cx="1146554" cy="700257"/>
      </dsp:txXfrm>
    </dsp:sp>
    <dsp:sp modelId="{C9DE7ADB-39BA-423D-B0B2-12113FA7F838}">
      <dsp:nvSpPr>
        <dsp:cNvPr id="0" name=""/>
        <dsp:cNvSpPr/>
      </dsp:nvSpPr>
      <dsp:spPr>
        <a:xfrm>
          <a:off x="3728378" y="603152"/>
          <a:ext cx="1487658" cy="7438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Variable Selection</a:t>
          </a:r>
        </a:p>
      </dsp:txBody>
      <dsp:txXfrm>
        <a:off x="3750164" y="624938"/>
        <a:ext cx="1444086" cy="700257"/>
      </dsp:txXfrm>
    </dsp:sp>
    <dsp:sp modelId="{3EDB1FFE-83CE-4698-BE3F-62F987DB0276}">
      <dsp:nvSpPr>
        <dsp:cNvPr id="0" name=""/>
        <dsp:cNvSpPr/>
      </dsp:nvSpPr>
      <dsp:spPr>
        <a:xfrm>
          <a:off x="3877144" y="1346981"/>
          <a:ext cx="148765" cy="557871"/>
        </a:xfrm>
        <a:custGeom>
          <a:avLst/>
          <a:gdLst/>
          <a:ahLst/>
          <a:cxnLst/>
          <a:rect l="0" t="0" r="0" b="0"/>
          <a:pathLst>
            <a:path>
              <a:moveTo>
                <a:pt x="0" y="0"/>
              </a:moveTo>
              <a:lnTo>
                <a:pt x="0" y="557871"/>
              </a:lnTo>
              <a:lnTo>
                <a:pt x="148765" y="55787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EB02AF-A4CA-4E74-AD3B-FDC2CA0D057A}">
      <dsp:nvSpPr>
        <dsp:cNvPr id="0" name=""/>
        <dsp:cNvSpPr/>
      </dsp:nvSpPr>
      <dsp:spPr>
        <a:xfrm>
          <a:off x="4025909" y="1532938"/>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Feature Importance</a:t>
          </a:r>
        </a:p>
      </dsp:txBody>
      <dsp:txXfrm>
        <a:off x="4047695" y="1554724"/>
        <a:ext cx="1146554" cy="700257"/>
      </dsp:txXfrm>
    </dsp:sp>
    <dsp:sp modelId="{A258490E-8EC5-434F-83A5-C10226F0D448}">
      <dsp:nvSpPr>
        <dsp:cNvPr id="0" name=""/>
        <dsp:cNvSpPr/>
      </dsp:nvSpPr>
      <dsp:spPr>
        <a:xfrm>
          <a:off x="3877144" y="1346981"/>
          <a:ext cx="148765" cy="1487658"/>
        </a:xfrm>
        <a:custGeom>
          <a:avLst/>
          <a:gdLst/>
          <a:ahLst/>
          <a:cxnLst/>
          <a:rect l="0" t="0" r="0" b="0"/>
          <a:pathLst>
            <a:path>
              <a:moveTo>
                <a:pt x="0" y="0"/>
              </a:moveTo>
              <a:lnTo>
                <a:pt x="0" y="1487658"/>
              </a:lnTo>
              <a:lnTo>
                <a:pt x="148765" y="148765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81A18F-1684-4111-B80F-B2FC7B8FEF3D}">
      <dsp:nvSpPr>
        <dsp:cNvPr id="0" name=""/>
        <dsp:cNvSpPr/>
      </dsp:nvSpPr>
      <dsp:spPr>
        <a:xfrm>
          <a:off x="4025909" y="2462725"/>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Recursive Feature Elimination (RFE)</a:t>
          </a:r>
        </a:p>
      </dsp:txBody>
      <dsp:txXfrm>
        <a:off x="4047695" y="2484511"/>
        <a:ext cx="1146554" cy="700257"/>
      </dsp:txXfrm>
    </dsp:sp>
    <dsp:sp modelId="{27753655-696C-4F3C-86E6-CA47ABCB66B6}">
      <dsp:nvSpPr>
        <dsp:cNvPr id="0" name=""/>
        <dsp:cNvSpPr/>
      </dsp:nvSpPr>
      <dsp:spPr>
        <a:xfrm>
          <a:off x="5587951" y="603152"/>
          <a:ext cx="1487658" cy="7438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Training Model</a:t>
          </a:r>
        </a:p>
      </dsp:txBody>
      <dsp:txXfrm>
        <a:off x="5609737" y="624938"/>
        <a:ext cx="1444086" cy="700257"/>
      </dsp:txXfrm>
    </dsp:sp>
    <dsp:sp modelId="{E8067770-BB6A-425A-B1C0-1E20E91B7CDC}">
      <dsp:nvSpPr>
        <dsp:cNvPr id="0" name=""/>
        <dsp:cNvSpPr/>
      </dsp:nvSpPr>
      <dsp:spPr>
        <a:xfrm>
          <a:off x="5736717" y="1346981"/>
          <a:ext cx="148765" cy="557871"/>
        </a:xfrm>
        <a:custGeom>
          <a:avLst/>
          <a:gdLst/>
          <a:ahLst/>
          <a:cxnLst/>
          <a:rect l="0" t="0" r="0" b="0"/>
          <a:pathLst>
            <a:path>
              <a:moveTo>
                <a:pt x="0" y="0"/>
              </a:moveTo>
              <a:lnTo>
                <a:pt x="0" y="557871"/>
              </a:lnTo>
              <a:lnTo>
                <a:pt x="148765" y="55787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31992D-8AAB-433F-BE31-A7920C0F6ED9}">
      <dsp:nvSpPr>
        <dsp:cNvPr id="0" name=""/>
        <dsp:cNvSpPr/>
      </dsp:nvSpPr>
      <dsp:spPr>
        <a:xfrm>
          <a:off x="5885483" y="1532938"/>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Models Construction</a:t>
          </a:r>
        </a:p>
      </dsp:txBody>
      <dsp:txXfrm>
        <a:off x="5907269" y="1554724"/>
        <a:ext cx="1146554" cy="700257"/>
      </dsp:txXfrm>
    </dsp:sp>
    <dsp:sp modelId="{77693F43-A477-4F7E-83DA-29CD94435201}">
      <dsp:nvSpPr>
        <dsp:cNvPr id="0" name=""/>
        <dsp:cNvSpPr/>
      </dsp:nvSpPr>
      <dsp:spPr>
        <a:xfrm>
          <a:off x="5736717" y="1346981"/>
          <a:ext cx="148765" cy="1487658"/>
        </a:xfrm>
        <a:custGeom>
          <a:avLst/>
          <a:gdLst/>
          <a:ahLst/>
          <a:cxnLst/>
          <a:rect l="0" t="0" r="0" b="0"/>
          <a:pathLst>
            <a:path>
              <a:moveTo>
                <a:pt x="0" y="0"/>
              </a:moveTo>
              <a:lnTo>
                <a:pt x="0" y="1487658"/>
              </a:lnTo>
              <a:lnTo>
                <a:pt x="148765" y="148765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FD0C69-C883-4231-8F2F-CAC00E93B858}">
      <dsp:nvSpPr>
        <dsp:cNvPr id="0" name=""/>
        <dsp:cNvSpPr/>
      </dsp:nvSpPr>
      <dsp:spPr>
        <a:xfrm>
          <a:off x="5885483" y="2462725"/>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Grid Search</a:t>
          </a:r>
        </a:p>
      </dsp:txBody>
      <dsp:txXfrm>
        <a:off x="5907269" y="2484511"/>
        <a:ext cx="1146554" cy="700257"/>
      </dsp:txXfrm>
    </dsp:sp>
    <dsp:sp modelId="{7CC1A46E-A71A-4314-860E-F6E426CD6FF1}">
      <dsp:nvSpPr>
        <dsp:cNvPr id="0" name=""/>
        <dsp:cNvSpPr/>
      </dsp:nvSpPr>
      <dsp:spPr>
        <a:xfrm>
          <a:off x="5736717" y="1346981"/>
          <a:ext cx="148765" cy="2417445"/>
        </a:xfrm>
        <a:custGeom>
          <a:avLst/>
          <a:gdLst/>
          <a:ahLst/>
          <a:cxnLst/>
          <a:rect l="0" t="0" r="0" b="0"/>
          <a:pathLst>
            <a:path>
              <a:moveTo>
                <a:pt x="0" y="0"/>
              </a:moveTo>
              <a:lnTo>
                <a:pt x="0" y="2417445"/>
              </a:lnTo>
              <a:lnTo>
                <a:pt x="148765" y="241744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A9200C-7C8E-41A2-A087-530BEA33EB2C}">
      <dsp:nvSpPr>
        <dsp:cNvPr id="0" name=""/>
        <dsp:cNvSpPr/>
      </dsp:nvSpPr>
      <dsp:spPr>
        <a:xfrm>
          <a:off x="5885483" y="3392511"/>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Cross Validation</a:t>
          </a:r>
        </a:p>
      </dsp:txBody>
      <dsp:txXfrm>
        <a:off x="5907269" y="3414297"/>
        <a:ext cx="1146554" cy="700257"/>
      </dsp:txXfrm>
    </dsp:sp>
    <dsp:sp modelId="{4C5A3BA9-505E-456E-AB61-F12FBB712E37}">
      <dsp:nvSpPr>
        <dsp:cNvPr id="0" name=""/>
        <dsp:cNvSpPr/>
      </dsp:nvSpPr>
      <dsp:spPr>
        <a:xfrm>
          <a:off x="5736717" y="1346981"/>
          <a:ext cx="148765" cy="3347231"/>
        </a:xfrm>
        <a:custGeom>
          <a:avLst/>
          <a:gdLst/>
          <a:ahLst/>
          <a:cxnLst/>
          <a:rect l="0" t="0" r="0" b="0"/>
          <a:pathLst>
            <a:path>
              <a:moveTo>
                <a:pt x="0" y="0"/>
              </a:moveTo>
              <a:lnTo>
                <a:pt x="0" y="3347231"/>
              </a:lnTo>
              <a:lnTo>
                <a:pt x="148765" y="33472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6C3549-692F-48AD-A16E-5736D9091169}">
      <dsp:nvSpPr>
        <dsp:cNvPr id="0" name=""/>
        <dsp:cNvSpPr/>
      </dsp:nvSpPr>
      <dsp:spPr>
        <a:xfrm>
          <a:off x="5885483" y="4322298"/>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Evaluation</a:t>
          </a:r>
        </a:p>
      </dsp:txBody>
      <dsp:txXfrm>
        <a:off x="5907269" y="4344084"/>
        <a:ext cx="1146554" cy="700257"/>
      </dsp:txXfrm>
    </dsp:sp>
    <dsp:sp modelId="{1B1FFAB6-1854-4586-8B3F-C05A74663F6C}">
      <dsp:nvSpPr>
        <dsp:cNvPr id="0" name=""/>
        <dsp:cNvSpPr/>
      </dsp:nvSpPr>
      <dsp:spPr>
        <a:xfrm>
          <a:off x="7447524" y="603152"/>
          <a:ext cx="1487658" cy="7438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Model Comparison</a:t>
          </a:r>
        </a:p>
      </dsp:txBody>
      <dsp:txXfrm>
        <a:off x="7469310" y="624938"/>
        <a:ext cx="1444086" cy="700257"/>
      </dsp:txXfrm>
    </dsp:sp>
    <dsp:sp modelId="{75FE5238-D44B-4555-BA71-2464F68716DF}">
      <dsp:nvSpPr>
        <dsp:cNvPr id="0" name=""/>
        <dsp:cNvSpPr/>
      </dsp:nvSpPr>
      <dsp:spPr>
        <a:xfrm>
          <a:off x="7596290" y="1346981"/>
          <a:ext cx="148765" cy="557871"/>
        </a:xfrm>
        <a:custGeom>
          <a:avLst/>
          <a:gdLst/>
          <a:ahLst/>
          <a:cxnLst/>
          <a:rect l="0" t="0" r="0" b="0"/>
          <a:pathLst>
            <a:path>
              <a:moveTo>
                <a:pt x="0" y="0"/>
              </a:moveTo>
              <a:lnTo>
                <a:pt x="0" y="557871"/>
              </a:lnTo>
              <a:lnTo>
                <a:pt x="148765" y="55787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6BC0FB-CFC6-4319-B5D5-AF84004C4201}">
      <dsp:nvSpPr>
        <dsp:cNvPr id="0" name=""/>
        <dsp:cNvSpPr/>
      </dsp:nvSpPr>
      <dsp:spPr>
        <a:xfrm>
          <a:off x="7745056" y="1532938"/>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Decision Tree</a:t>
          </a:r>
        </a:p>
      </dsp:txBody>
      <dsp:txXfrm>
        <a:off x="7766842" y="1554724"/>
        <a:ext cx="1146554" cy="700257"/>
      </dsp:txXfrm>
    </dsp:sp>
    <dsp:sp modelId="{4EB06057-527D-49E4-8179-F767D2C3D3AE}">
      <dsp:nvSpPr>
        <dsp:cNvPr id="0" name=""/>
        <dsp:cNvSpPr/>
      </dsp:nvSpPr>
      <dsp:spPr>
        <a:xfrm>
          <a:off x="7596290" y="1346981"/>
          <a:ext cx="148765" cy="1487658"/>
        </a:xfrm>
        <a:custGeom>
          <a:avLst/>
          <a:gdLst/>
          <a:ahLst/>
          <a:cxnLst/>
          <a:rect l="0" t="0" r="0" b="0"/>
          <a:pathLst>
            <a:path>
              <a:moveTo>
                <a:pt x="0" y="0"/>
              </a:moveTo>
              <a:lnTo>
                <a:pt x="0" y="1487658"/>
              </a:lnTo>
              <a:lnTo>
                <a:pt x="148765" y="148765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73EC9C-D65F-4BAA-8751-8AF747CA6E27}">
      <dsp:nvSpPr>
        <dsp:cNvPr id="0" name=""/>
        <dsp:cNvSpPr/>
      </dsp:nvSpPr>
      <dsp:spPr>
        <a:xfrm>
          <a:off x="7745056" y="2462725"/>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Random Forest</a:t>
          </a:r>
        </a:p>
      </dsp:txBody>
      <dsp:txXfrm>
        <a:off x="7766842" y="2484511"/>
        <a:ext cx="1146554" cy="700257"/>
      </dsp:txXfrm>
    </dsp:sp>
    <dsp:sp modelId="{FC6134A5-174C-4AE9-A9AB-CACC297206A3}">
      <dsp:nvSpPr>
        <dsp:cNvPr id="0" name=""/>
        <dsp:cNvSpPr/>
      </dsp:nvSpPr>
      <dsp:spPr>
        <a:xfrm>
          <a:off x="7596290" y="1346981"/>
          <a:ext cx="148765" cy="2417445"/>
        </a:xfrm>
        <a:custGeom>
          <a:avLst/>
          <a:gdLst/>
          <a:ahLst/>
          <a:cxnLst/>
          <a:rect l="0" t="0" r="0" b="0"/>
          <a:pathLst>
            <a:path>
              <a:moveTo>
                <a:pt x="0" y="0"/>
              </a:moveTo>
              <a:lnTo>
                <a:pt x="0" y="2417445"/>
              </a:lnTo>
              <a:lnTo>
                <a:pt x="148765" y="241744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551802-F60C-47EA-A8C9-E89CF789D1B5}">
      <dsp:nvSpPr>
        <dsp:cNvPr id="0" name=""/>
        <dsp:cNvSpPr/>
      </dsp:nvSpPr>
      <dsp:spPr>
        <a:xfrm>
          <a:off x="7745056" y="3392511"/>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Gaussian Naïve Bayesian</a:t>
          </a:r>
        </a:p>
      </dsp:txBody>
      <dsp:txXfrm>
        <a:off x="7766842" y="3414297"/>
        <a:ext cx="1146554" cy="700257"/>
      </dsp:txXfrm>
    </dsp:sp>
    <dsp:sp modelId="{21E05756-F78D-4B5D-BD8E-3A67C8E20267}">
      <dsp:nvSpPr>
        <dsp:cNvPr id="0" name=""/>
        <dsp:cNvSpPr/>
      </dsp:nvSpPr>
      <dsp:spPr>
        <a:xfrm>
          <a:off x="7596290" y="1346981"/>
          <a:ext cx="148765" cy="3347231"/>
        </a:xfrm>
        <a:custGeom>
          <a:avLst/>
          <a:gdLst/>
          <a:ahLst/>
          <a:cxnLst/>
          <a:rect l="0" t="0" r="0" b="0"/>
          <a:pathLst>
            <a:path>
              <a:moveTo>
                <a:pt x="0" y="0"/>
              </a:moveTo>
              <a:lnTo>
                <a:pt x="0" y="3347231"/>
              </a:lnTo>
              <a:lnTo>
                <a:pt x="148765" y="33472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2C6A24-F318-4A22-9BF9-94722B4FF081}">
      <dsp:nvSpPr>
        <dsp:cNvPr id="0" name=""/>
        <dsp:cNvSpPr/>
      </dsp:nvSpPr>
      <dsp:spPr>
        <a:xfrm>
          <a:off x="7745056" y="4322298"/>
          <a:ext cx="1190126" cy="743829"/>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Support Vector Classifier</a:t>
          </a:r>
        </a:p>
      </dsp:txBody>
      <dsp:txXfrm>
        <a:off x="7766842" y="4344084"/>
        <a:ext cx="1146554" cy="700257"/>
      </dsp:txXfrm>
    </dsp:sp>
    <dsp:sp modelId="{475C98A2-98D1-4CB8-B8FE-FB3A786B8AB2}">
      <dsp:nvSpPr>
        <dsp:cNvPr id="0" name=""/>
        <dsp:cNvSpPr/>
      </dsp:nvSpPr>
      <dsp:spPr>
        <a:xfrm>
          <a:off x="9307097" y="603152"/>
          <a:ext cx="1487658" cy="74382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Conclusion</a:t>
          </a:r>
        </a:p>
      </dsp:txBody>
      <dsp:txXfrm>
        <a:off x="9328883" y="624938"/>
        <a:ext cx="1444086" cy="7002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4B1078-EC8A-FE03-4028-A3CAA05AE0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EFB8DC-FB38-4DC7-9EFA-E1E77D9D72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B7C17A-859A-4FC3-B35A-4FEE847098C0}" type="datetimeFigureOut">
              <a:rPr lang="en-US" smtClean="0"/>
              <a:t>4/28/2023</a:t>
            </a:fld>
            <a:endParaRPr lang="en-US"/>
          </a:p>
        </p:txBody>
      </p:sp>
      <p:sp>
        <p:nvSpPr>
          <p:cNvPr id="4" name="Footer Placeholder 3">
            <a:extLst>
              <a:ext uri="{FF2B5EF4-FFF2-40B4-BE49-F238E27FC236}">
                <a16:creationId xmlns:a16="http://schemas.microsoft.com/office/drawing/2014/main" id="{151B68C4-53B1-44F1-53E8-B779BBB34A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173700-CA59-6FF3-9602-1DB9D3CAA1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1DAF00-5D1B-4CC1-9A23-6443A5A22256}" type="slidenum">
              <a:rPr lang="en-US" smtClean="0"/>
              <a:t>‹#›</a:t>
            </a:fld>
            <a:endParaRPr lang="en-US"/>
          </a:p>
        </p:txBody>
      </p:sp>
    </p:spTree>
    <p:extLst>
      <p:ext uri="{BB962C8B-B14F-4D97-AF65-F5344CB8AC3E}">
        <p14:creationId xmlns:p14="http://schemas.microsoft.com/office/powerpoint/2010/main" val="2088162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8FE40-63F6-4D4C-81BB-061ADF5D8BA0}"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FFAD9-9BF4-449B-9511-FB83008C75E5}" type="slidenum">
              <a:rPr lang="en-US" smtClean="0"/>
              <a:t>‹#›</a:t>
            </a:fld>
            <a:endParaRPr lang="en-US"/>
          </a:p>
        </p:txBody>
      </p:sp>
    </p:spTree>
    <p:extLst>
      <p:ext uri="{BB962C8B-B14F-4D97-AF65-F5344CB8AC3E}">
        <p14:creationId xmlns:p14="http://schemas.microsoft.com/office/powerpoint/2010/main" val="598690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1FFAD9-9BF4-449B-9511-FB83008C75E5}" type="slidenum">
              <a:rPr lang="en-US" smtClean="0"/>
              <a:t>3</a:t>
            </a:fld>
            <a:endParaRPr lang="en-US"/>
          </a:p>
        </p:txBody>
      </p:sp>
    </p:spTree>
    <p:extLst>
      <p:ext uri="{BB962C8B-B14F-4D97-AF65-F5344CB8AC3E}">
        <p14:creationId xmlns:p14="http://schemas.microsoft.com/office/powerpoint/2010/main" val="2956740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1FFAD9-9BF4-449B-9511-FB83008C75E5}" type="slidenum">
              <a:rPr lang="en-US" smtClean="0"/>
              <a:t>4</a:t>
            </a:fld>
            <a:endParaRPr lang="en-US"/>
          </a:p>
        </p:txBody>
      </p:sp>
    </p:spTree>
    <p:extLst>
      <p:ext uri="{BB962C8B-B14F-4D97-AF65-F5344CB8AC3E}">
        <p14:creationId xmlns:p14="http://schemas.microsoft.com/office/powerpoint/2010/main" val="347319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1FFAD9-9BF4-449B-9511-FB83008C75E5}" type="slidenum">
              <a:rPr lang="en-US" smtClean="0"/>
              <a:t>5</a:t>
            </a:fld>
            <a:endParaRPr lang="en-US"/>
          </a:p>
        </p:txBody>
      </p:sp>
    </p:spTree>
    <p:extLst>
      <p:ext uri="{BB962C8B-B14F-4D97-AF65-F5344CB8AC3E}">
        <p14:creationId xmlns:p14="http://schemas.microsoft.com/office/powerpoint/2010/main" val="3538867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1FFAD9-9BF4-449B-9511-FB83008C75E5}" type="slidenum">
              <a:rPr lang="en-US" smtClean="0"/>
              <a:t>8</a:t>
            </a:fld>
            <a:endParaRPr lang="en-US"/>
          </a:p>
        </p:txBody>
      </p:sp>
    </p:spTree>
    <p:extLst>
      <p:ext uri="{BB962C8B-B14F-4D97-AF65-F5344CB8AC3E}">
        <p14:creationId xmlns:p14="http://schemas.microsoft.com/office/powerpoint/2010/main" val="104382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3B49-DD7B-96B8-2B08-03395A6AF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F64D05-4DD0-45B8-4522-550BC5519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FFA35-69BF-6E3B-306F-534BECF34D17}"/>
              </a:ext>
            </a:extLst>
          </p:cNvPr>
          <p:cNvSpPr>
            <a:spLocks noGrp="1"/>
          </p:cNvSpPr>
          <p:nvPr>
            <p:ph type="dt" sz="half" idx="10"/>
          </p:nvPr>
        </p:nvSpPr>
        <p:spPr/>
        <p:txBody>
          <a:bodyPr/>
          <a:lstStyle/>
          <a:p>
            <a:fld id="{9D7E1CD0-30A7-4340-A87E-EA1321291044}" type="datetime1">
              <a:rPr lang="en-US" smtClean="0"/>
              <a:t>4/28/2023</a:t>
            </a:fld>
            <a:endParaRPr lang="en-US"/>
          </a:p>
        </p:txBody>
      </p:sp>
      <p:sp>
        <p:nvSpPr>
          <p:cNvPr id="5" name="Footer Placeholder 4">
            <a:extLst>
              <a:ext uri="{FF2B5EF4-FFF2-40B4-BE49-F238E27FC236}">
                <a16:creationId xmlns:a16="http://schemas.microsoft.com/office/drawing/2014/main" id="{54562242-9C2D-9C46-C67A-DC1EB98BF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6BCB3-757F-697C-C756-C7BE2A087B72}"/>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140839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010D-B1FF-AB51-228A-6EA459909A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933570-D781-91CB-0C4D-D47752E825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BC9CB-A18D-F816-BB04-AB5275EC0ECE}"/>
              </a:ext>
            </a:extLst>
          </p:cNvPr>
          <p:cNvSpPr>
            <a:spLocks noGrp="1"/>
          </p:cNvSpPr>
          <p:nvPr>
            <p:ph type="dt" sz="half" idx="10"/>
          </p:nvPr>
        </p:nvSpPr>
        <p:spPr/>
        <p:txBody>
          <a:bodyPr/>
          <a:lstStyle/>
          <a:p>
            <a:fld id="{EBE4DD9F-1C19-4D30-A29B-A237E68C5188}" type="datetime1">
              <a:rPr lang="en-US" smtClean="0"/>
              <a:t>4/28/2023</a:t>
            </a:fld>
            <a:endParaRPr lang="en-US"/>
          </a:p>
        </p:txBody>
      </p:sp>
      <p:sp>
        <p:nvSpPr>
          <p:cNvPr id="5" name="Footer Placeholder 4">
            <a:extLst>
              <a:ext uri="{FF2B5EF4-FFF2-40B4-BE49-F238E27FC236}">
                <a16:creationId xmlns:a16="http://schemas.microsoft.com/office/drawing/2014/main" id="{B906B4E6-7910-009C-4179-364E955B0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72FE2-0253-3A8A-AB8C-1D19FAD85BC3}"/>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13474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665F1-D984-57C1-5DF2-E7C3200931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096FAA-2207-A0CC-8C00-218F56980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95550-CCAB-9E5F-A088-27548E51FB31}"/>
              </a:ext>
            </a:extLst>
          </p:cNvPr>
          <p:cNvSpPr>
            <a:spLocks noGrp="1"/>
          </p:cNvSpPr>
          <p:nvPr>
            <p:ph type="dt" sz="half" idx="10"/>
          </p:nvPr>
        </p:nvSpPr>
        <p:spPr/>
        <p:txBody>
          <a:bodyPr/>
          <a:lstStyle/>
          <a:p>
            <a:fld id="{179B2B27-ACC6-410C-90F3-85CBCFD6B3E9}" type="datetime1">
              <a:rPr lang="en-US" smtClean="0"/>
              <a:t>4/28/2023</a:t>
            </a:fld>
            <a:endParaRPr lang="en-US"/>
          </a:p>
        </p:txBody>
      </p:sp>
      <p:sp>
        <p:nvSpPr>
          <p:cNvPr id="5" name="Footer Placeholder 4">
            <a:extLst>
              <a:ext uri="{FF2B5EF4-FFF2-40B4-BE49-F238E27FC236}">
                <a16:creationId xmlns:a16="http://schemas.microsoft.com/office/drawing/2014/main" id="{546C7FBB-435F-8300-9CAC-60A76F25C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A4B9-72C6-3C8A-9F16-F46ECE4BA2AC}"/>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159455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BD3F-01A0-C956-47C8-5EE5813FC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3A5EC-5C87-F71E-55CC-B7E0F11409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2930-1C93-E3E1-C80F-96A087F1E022}"/>
              </a:ext>
            </a:extLst>
          </p:cNvPr>
          <p:cNvSpPr>
            <a:spLocks noGrp="1"/>
          </p:cNvSpPr>
          <p:nvPr>
            <p:ph type="dt" sz="half" idx="10"/>
          </p:nvPr>
        </p:nvSpPr>
        <p:spPr/>
        <p:txBody>
          <a:bodyPr/>
          <a:lstStyle/>
          <a:p>
            <a:fld id="{448F7263-F593-445F-B188-46251084D7FF}" type="datetime1">
              <a:rPr lang="en-US" smtClean="0"/>
              <a:t>4/28/2023</a:t>
            </a:fld>
            <a:endParaRPr lang="en-US"/>
          </a:p>
        </p:txBody>
      </p:sp>
      <p:sp>
        <p:nvSpPr>
          <p:cNvPr id="5" name="Footer Placeholder 4">
            <a:extLst>
              <a:ext uri="{FF2B5EF4-FFF2-40B4-BE49-F238E27FC236}">
                <a16:creationId xmlns:a16="http://schemas.microsoft.com/office/drawing/2014/main" id="{44252960-C89E-1F7E-28F5-0A702C816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2AEAA-F969-B722-D735-4E5351C49B96}"/>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215247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51E8-1924-93F4-EE16-18C5783FE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54F4C3-62CA-794D-0D9A-EE188E84DC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DC32D-CC1D-4115-E9F9-83ADCC7B32B1}"/>
              </a:ext>
            </a:extLst>
          </p:cNvPr>
          <p:cNvSpPr>
            <a:spLocks noGrp="1"/>
          </p:cNvSpPr>
          <p:nvPr>
            <p:ph type="dt" sz="half" idx="10"/>
          </p:nvPr>
        </p:nvSpPr>
        <p:spPr/>
        <p:txBody>
          <a:bodyPr/>
          <a:lstStyle/>
          <a:p>
            <a:fld id="{5422D3B3-2BFF-4476-A115-2FEE94889A2B}" type="datetime1">
              <a:rPr lang="en-US" smtClean="0"/>
              <a:t>4/28/2023</a:t>
            </a:fld>
            <a:endParaRPr lang="en-US"/>
          </a:p>
        </p:txBody>
      </p:sp>
      <p:sp>
        <p:nvSpPr>
          <p:cNvPr id="5" name="Footer Placeholder 4">
            <a:extLst>
              <a:ext uri="{FF2B5EF4-FFF2-40B4-BE49-F238E27FC236}">
                <a16:creationId xmlns:a16="http://schemas.microsoft.com/office/drawing/2014/main" id="{A8C22522-7E9A-0FBC-6035-BB5A73374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3FF58-8FD8-0A65-88D5-80B024758306}"/>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137844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8AC9-E736-9878-A2FB-33BB8E449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010B8-A37B-92C7-E331-3833E5963C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546ABC-BF39-AF9C-F95F-A842536AC9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8D06D2-F45B-166B-F787-751D42852373}"/>
              </a:ext>
            </a:extLst>
          </p:cNvPr>
          <p:cNvSpPr>
            <a:spLocks noGrp="1"/>
          </p:cNvSpPr>
          <p:nvPr>
            <p:ph type="dt" sz="half" idx="10"/>
          </p:nvPr>
        </p:nvSpPr>
        <p:spPr/>
        <p:txBody>
          <a:bodyPr/>
          <a:lstStyle/>
          <a:p>
            <a:fld id="{7AE42967-67C9-490B-A6DB-95D4634D868E}" type="datetime1">
              <a:rPr lang="en-US" smtClean="0"/>
              <a:t>4/28/2023</a:t>
            </a:fld>
            <a:endParaRPr lang="en-US"/>
          </a:p>
        </p:txBody>
      </p:sp>
      <p:sp>
        <p:nvSpPr>
          <p:cNvPr id="6" name="Footer Placeholder 5">
            <a:extLst>
              <a:ext uri="{FF2B5EF4-FFF2-40B4-BE49-F238E27FC236}">
                <a16:creationId xmlns:a16="http://schemas.microsoft.com/office/drawing/2014/main" id="{31D50C1D-805A-B1E6-0A07-5AA233FB1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1DEEA-14C2-E749-942B-3EDCFC177EE2}"/>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377938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AF9D-E7A1-14C8-AC81-21C75038C5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31FAA7-4C96-E584-DAE0-9B23199D9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43730-A38A-2B95-547B-8DA989C5DF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EDA39-E3ED-539D-C43A-06071F372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B1162-93CD-793A-4163-CC97C8A0C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FF6300-3B9E-A04D-4B07-6B43314E49B2}"/>
              </a:ext>
            </a:extLst>
          </p:cNvPr>
          <p:cNvSpPr>
            <a:spLocks noGrp="1"/>
          </p:cNvSpPr>
          <p:nvPr>
            <p:ph type="dt" sz="half" idx="10"/>
          </p:nvPr>
        </p:nvSpPr>
        <p:spPr/>
        <p:txBody>
          <a:bodyPr/>
          <a:lstStyle/>
          <a:p>
            <a:fld id="{9B75F33C-C067-4696-BE65-B4CF9E4153BB}" type="datetime1">
              <a:rPr lang="en-US" smtClean="0"/>
              <a:t>4/28/2023</a:t>
            </a:fld>
            <a:endParaRPr lang="en-US"/>
          </a:p>
        </p:txBody>
      </p:sp>
      <p:sp>
        <p:nvSpPr>
          <p:cNvPr id="8" name="Footer Placeholder 7">
            <a:extLst>
              <a:ext uri="{FF2B5EF4-FFF2-40B4-BE49-F238E27FC236}">
                <a16:creationId xmlns:a16="http://schemas.microsoft.com/office/drawing/2014/main" id="{1B2600CA-E547-9A08-73B2-1BC5E7E4D8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AD2629-5305-6545-DDA6-8E70D92A4494}"/>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197160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D7F2-A939-F597-7EAD-D3B8F37442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68E53E-217C-1DA0-1F3C-E31370A56294}"/>
              </a:ext>
            </a:extLst>
          </p:cNvPr>
          <p:cNvSpPr>
            <a:spLocks noGrp="1"/>
          </p:cNvSpPr>
          <p:nvPr>
            <p:ph type="dt" sz="half" idx="10"/>
          </p:nvPr>
        </p:nvSpPr>
        <p:spPr/>
        <p:txBody>
          <a:bodyPr/>
          <a:lstStyle/>
          <a:p>
            <a:fld id="{C3ADA77F-C60F-4FBE-9DCD-28F7A80866C0}" type="datetime1">
              <a:rPr lang="en-US" smtClean="0"/>
              <a:t>4/28/2023</a:t>
            </a:fld>
            <a:endParaRPr lang="en-US"/>
          </a:p>
        </p:txBody>
      </p:sp>
      <p:sp>
        <p:nvSpPr>
          <p:cNvPr id="4" name="Footer Placeholder 3">
            <a:extLst>
              <a:ext uri="{FF2B5EF4-FFF2-40B4-BE49-F238E27FC236}">
                <a16:creationId xmlns:a16="http://schemas.microsoft.com/office/drawing/2014/main" id="{5EF35EDF-14BF-6F03-6608-D1A5F9904A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5D2588-5CAF-45B1-5F0A-7B5C86BFB981}"/>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318415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8911B4-AB11-4B38-6DAB-14761FB07DCF}"/>
              </a:ext>
            </a:extLst>
          </p:cNvPr>
          <p:cNvSpPr>
            <a:spLocks noGrp="1"/>
          </p:cNvSpPr>
          <p:nvPr>
            <p:ph type="dt" sz="half" idx="10"/>
          </p:nvPr>
        </p:nvSpPr>
        <p:spPr/>
        <p:txBody>
          <a:bodyPr/>
          <a:lstStyle/>
          <a:p>
            <a:fld id="{FD42CFB8-9ED8-4C54-9B8E-18A046B45064}" type="datetime1">
              <a:rPr lang="en-US" smtClean="0"/>
              <a:t>4/28/2023</a:t>
            </a:fld>
            <a:endParaRPr lang="en-US"/>
          </a:p>
        </p:txBody>
      </p:sp>
      <p:sp>
        <p:nvSpPr>
          <p:cNvPr id="3" name="Footer Placeholder 2">
            <a:extLst>
              <a:ext uri="{FF2B5EF4-FFF2-40B4-BE49-F238E27FC236}">
                <a16:creationId xmlns:a16="http://schemas.microsoft.com/office/drawing/2014/main" id="{B28E529F-791D-D283-C7A8-441528E586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D71B8C-CB55-CAF0-7729-D0D391B00653}"/>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183561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5F24-C5AE-52D4-14AC-2913B0A82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92079E-BD50-404B-E7F4-469AE428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CEE3E-CB8F-71FD-AD65-56AF5F09A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8833C-E332-E07E-2316-1D5D3D8AE955}"/>
              </a:ext>
            </a:extLst>
          </p:cNvPr>
          <p:cNvSpPr>
            <a:spLocks noGrp="1"/>
          </p:cNvSpPr>
          <p:nvPr>
            <p:ph type="dt" sz="half" idx="10"/>
          </p:nvPr>
        </p:nvSpPr>
        <p:spPr/>
        <p:txBody>
          <a:bodyPr/>
          <a:lstStyle/>
          <a:p>
            <a:fld id="{73356170-89C0-4139-B6C4-F0895D97AB11}" type="datetime1">
              <a:rPr lang="en-US" smtClean="0"/>
              <a:t>4/28/2023</a:t>
            </a:fld>
            <a:endParaRPr lang="en-US"/>
          </a:p>
        </p:txBody>
      </p:sp>
      <p:sp>
        <p:nvSpPr>
          <p:cNvPr id="6" name="Footer Placeholder 5">
            <a:extLst>
              <a:ext uri="{FF2B5EF4-FFF2-40B4-BE49-F238E27FC236}">
                <a16:creationId xmlns:a16="http://schemas.microsoft.com/office/drawing/2014/main" id="{DD3E0C0D-8B45-CED8-BE87-7A8677389C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E423F-71B9-E9A9-9D1B-54C9916ECE48}"/>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243878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B5A0-8F24-A44F-52CA-C9DA0FDE2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8D8BF-79E2-3CF0-DB48-1E2FB4A29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14B27B-9A4A-55DF-3677-EC4366CF7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16EB2-491F-D976-EEBA-6DF12776D591}"/>
              </a:ext>
            </a:extLst>
          </p:cNvPr>
          <p:cNvSpPr>
            <a:spLocks noGrp="1"/>
          </p:cNvSpPr>
          <p:nvPr>
            <p:ph type="dt" sz="half" idx="10"/>
          </p:nvPr>
        </p:nvSpPr>
        <p:spPr/>
        <p:txBody>
          <a:bodyPr/>
          <a:lstStyle/>
          <a:p>
            <a:fld id="{5A620B35-A4BF-4BE6-9B3C-32BD96C4E3A3}" type="datetime1">
              <a:rPr lang="en-US" smtClean="0"/>
              <a:t>4/28/2023</a:t>
            </a:fld>
            <a:endParaRPr lang="en-US"/>
          </a:p>
        </p:txBody>
      </p:sp>
      <p:sp>
        <p:nvSpPr>
          <p:cNvPr id="6" name="Footer Placeholder 5">
            <a:extLst>
              <a:ext uri="{FF2B5EF4-FFF2-40B4-BE49-F238E27FC236}">
                <a16:creationId xmlns:a16="http://schemas.microsoft.com/office/drawing/2014/main" id="{1E4D50AB-F797-9B97-C16C-8AD28A1280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77410-66CA-94C8-4BFC-554F2D47AC60}"/>
              </a:ext>
            </a:extLst>
          </p:cNvPr>
          <p:cNvSpPr>
            <a:spLocks noGrp="1"/>
          </p:cNvSpPr>
          <p:nvPr>
            <p:ph type="sldNum" sz="quarter" idx="12"/>
          </p:nvPr>
        </p:nvSpPr>
        <p:spPr/>
        <p:txBody>
          <a:bodyPr/>
          <a:lstStyle/>
          <a:p>
            <a:fld id="{F4D06DFA-9516-486A-88A0-901F78D73B1C}" type="slidenum">
              <a:rPr lang="en-US" smtClean="0"/>
              <a:t>‹#›</a:t>
            </a:fld>
            <a:endParaRPr lang="en-US"/>
          </a:p>
        </p:txBody>
      </p:sp>
    </p:spTree>
    <p:extLst>
      <p:ext uri="{BB962C8B-B14F-4D97-AF65-F5344CB8AC3E}">
        <p14:creationId xmlns:p14="http://schemas.microsoft.com/office/powerpoint/2010/main" val="41347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F1F3B-78C1-F953-C1A5-8C49C2423C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3E0FD7-F4C1-F575-F2BF-17FDA378F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ADB8A-C6CC-D94A-35E9-953D6120C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19983-AE9E-4B42-81F9-998356BDDCBC}" type="datetime1">
              <a:rPr lang="en-US" smtClean="0"/>
              <a:t>4/28/2023</a:t>
            </a:fld>
            <a:endParaRPr lang="en-US"/>
          </a:p>
        </p:txBody>
      </p:sp>
      <p:sp>
        <p:nvSpPr>
          <p:cNvPr id="5" name="Footer Placeholder 4">
            <a:extLst>
              <a:ext uri="{FF2B5EF4-FFF2-40B4-BE49-F238E27FC236}">
                <a16:creationId xmlns:a16="http://schemas.microsoft.com/office/drawing/2014/main" id="{B3B01787-D252-7F1E-9735-E52C829F0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BA9F59-63D9-7751-43D8-FA95AE35E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06DFA-9516-486A-88A0-901F78D73B1C}" type="slidenum">
              <a:rPr lang="en-US" smtClean="0"/>
              <a:t>‹#›</a:t>
            </a:fld>
            <a:endParaRPr lang="en-US"/>
          </a:p>
        </p:txBody>
      </p:sp>
    </p:spTree>
    <p:extLst>
      <p:ext uri="{BB962C8B-B14F-4D97-AF65-F5344CB8AC3E}">
        <p14:creationId xmlns:p14="http://schemas.microsoft.com/office/powerpoint/2010/main" val="52286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0C6A619-3866-9DB4-6C6B-D44B5BCDD246}"/>
              </a:ext>
            </a:extLst>
          </p:cNvPr>
          <p:cNvSpPr/>
          <p:nvPr/>
        </p:nvSpPr>
        <p:spPr>
          <a:xfrm>
            <a:off x="950614" y="904875"/>
            <a:ext cx="10403186" cy="4914899"/>
          </a:xfrm>
          <a:prstGeom prst="rect">
            <a:avLst/>
          </a:prstGeom>
          <a:solidFill>
            <a:schemeClr val="bg2"/>
          </a:solidFill>
          <a:ln>
            <a:solidFill>
              <a:schemeClr val="bg2"/>
            </a:solidFill>
          </a:ln>
          <a:effectLst>
            <a:outerShdw blurRad="63500" sx="102000" sy="102000" algn="c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A6D9F0E-3DCD-7657-2D7B-1B4132B46E2E}"/>
              </a:ext>
            </a:extLst>
          </p:cNvPr>
          <p:cNvGrpSpPr/>
          <p:nvPr/>
        </p:nvGrpSpPr>
        <p:grpSpPr>
          <a:xfrm>
            <a:off x="1222217" y="1495696"/>
            <a:ext cx="9904492" cy="3866608"/>
            <a:chOff x="1276538" y="1161600"/>
            <a:chExt cx="9904492" cy="3866608"/>
          </a:xfrm>
        </p:grpSpPr>
        <p:sp>
          <p:nvSpPr>
            <p:cNvPr id="8" name="TextBox 7">
              <a:extLst>
                <a:ext uri="{FF2B5EF4-FFF2-40B4-BE49-F238E27FC236}">
                  <a16:creationId xmlns:a16="http://schemas.microsoft.com/office/drawing/2014/main" id="{0BE57305-3385-2B72-91FA-AEBBD4B38CA5}"/>
                </a:ext>
              </a:extLst>
            </p:cNvPr>
            <p:cNvSpPr txBox="1"/>
            <p:nvPr/>
          </p:nvSpPr>
          <p:spPr>
            <a:xfrm>
              <a:off x="1276539" y="2064189"/>
              <a:ext cx="9035358" cy="1569660"/>
            </a:xfrm>
            <a:prstGeom prst="rect">
              <a:avLst/>
            </a:prstGeom>
            <a:noFill/>
          </p:spPr>
          <p:txBody>
            <a:bodyPr wrap="square" rtlCol="0">
              <a:spAutoFit/>
            </a:bodyPr>
            <a:lstStyle/>
            <a:p>
              <a:r>
                <a:rPr lang="en-US" sz="3200" b="1" dirty="0"/>
                <a:t>Comparative study of classification models for fatal accidents in construction sites based on event abstract description records</a:t>
              </a:r>
            </a:p>
          </p:txBody>
        </p:sp>
        <p:cxnSp>
          <p:nvCxnSpPr>
            <p:cNvPr id="9" name="Straight Connector 8">
              <a:extLst>
                <a:ext uri="{FF2B5EF4-FFF2-40B4-BE49-F238E27FC236}">
                  <a16:creationId xmlns:a16="http://schemas.microsoft.com/office/drawing/2014/main" id="{1CAA580B-A501-B8A6-73FE-A826220EE5F8}"/>
                </a:ext>
              </a:extLst>
            </p:cNvPr>
            <p:cNvCxnSpPr>
              <a:cxnSpLocks/>
            </p:cNvCxnSpPr>
            <p:nvPr/>
          </p:nvCxnSpPr>
          <p:spPr>
            <a:xfrm>
              <a:off x="1367074" y="3802453"/>
              <a:ext cx="9813956"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6ED6BE-8391-85D2-F1F2-21BE4A89FD36}"/>
                </a:ext>
              </a:extLst>
            </p:cNvPr>
            <p:cNvSpPr txBox="1"/>
            <p:nvPr/>
          </p:nvSpPr>
          <p:spPr>
            <a:xfrm>
              <a:off x="8827128" y="4381877"/>
              <a:ext cx="2353902" cy="646331"/>
            </a:xfrm>
            <a:prstGeom prst="rect">
              <a:avLst/>
            </a:prstGeom>
            <a:noFill/>
          </p:spPr>
          <p:txBody>
            <a:bodyPr wrap="square" rtlCol="0">
              <a:spAutoFit/>
            </a:bodyPr>
            <a:lstStyle/>
            <a:p>
              <a:r>
                <a:rPr lang="ko-KR" altLang="en-US" b="1" dirty="0"/>
                <a:t>건축공학과 석사과정</a:t>
              </a:r>
              <a:endParaRPr lang="en-US" b="1" dirty="0"/>
            </a:p>
            <a:p>
              <a:r>
                <a:rPr lang="en-US" b="1" dirty="0"/>
                <a:t>22221845/</a:t>
              </a:r>
              <a:r>
                <a:rPr lang="ko-KR" altLang="en-US" b="1" dirty="0"/>
                <a:t>키앙</a:t>
              </a:r>
              <a:endParaRPr lang="en-US" b="1" dirty="0"/>
            </a:p>
          </p:txBody>
        </p:sp>
        <p:sp>
          <p:nvSpPr>
            <p:cNvPr id="11" name="TextBox 10">
              <a:extLst>
                <a:ext uri="{FF2B5EF4-FFF2-40B4-BE49-F238E27FC236}">
                  <a16:creationId xmlns:a16="http://schemas.microsoft.com/office/drawing/2014/main" id="{4BB22FA4-C953-3DC6-D91A-E8DA52FD78FC}"/>
                </a:ext>
              </a:extLst>
            </p:cNvPr>
            <p:cNvSpPr txBox="1"/>
            <p:nvPr/>
          </p:nvSpPr>
          <p:spPr>
            <a:xfrm>
              <a:off x="1276538" y="1161600"/>
              <a:ext cx="5097101" cy="369332"/>
            </a:xfrm>
            <a:prstGeom prst="rect">
              <a:avLst/>
            </a:prstGeom>
            <a:noFill/>
          </p:spPr>
          <p:txBody>
            <a:bodyPr wrap="square" rtlCol="0">
              <a:spAutoFit/>
            </a:bodyPr>
            <a:lstStyle/>
            <a:p>
              <a:r>
                <a:rPr lang="en-US" altLang="ko-KR" b="1" u="sng" dirty="0"/>
                <a:t>CONSTRUCTION DATA MINING</a:t>
              </a:r>
              <a:endParaRPr lang="en-US" b="1" u="sng" dirty="0"/>
            </a:p>
          </p:txBody>
        </p:sp>
      </p:grpSp>
      <p:sp>
        <p:nvSpPr>
          <p:cNvPr id="14" name="Slide Number Placeholder 13">
            <a:extLst>
              <a:ext uri="{FF2B5EF4-FFF2-40B4-BE49-F238E27FC236}">
                <a16:creationId xmlns:a16="http://schemas.microsoft.com/office/drawing/2014/main" id="{4CB11711-AE3B-1BCD-D9FD-736205272E65}"/>
              </a:ext>
            </a:extLst>
          </p:cNvPr>
          <p:cNvSpPr>
            <a:spLocks noGrp="1"/>
          </p:cNvSpPr>
          <p:nvPr>
            <p:ph type="sldNum" sz="quarter" idx="12"/>
          </p:nvPr>
        </p:nvSpPr>
        <p:spPr/>
        <p:txBody>
          <a:bodyPr/>
          <a:lstStyle/>
          <a:p>
            <a:fld id="{F4D06DFA-9516-486A-88A0-901F78D73B1C}" type="slidenum">
              <a:rPr lang="en-US" smtClean="0"/>
              <a:t>1</a:t>
            </a:fld>
            <a:endParaRPr lang="en-US"/>
          </a:p>
        </p:txBody>
      </p:sp>
    </p:spTree>
    <p:extLst>
      <p:ext uri="{BB962C8B-B14F-4D97-AF65-F5344CB8AC3E}">
        <p14:creationId xmlns:p14="http://schemas.microsoft.com/office/powerpoint/2010/main" val="265414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6B8488-C0D7-A31D-D19C-38E62628340A}"/>
              </a:ext>
            </a:extLst>
          </p:cNvPr>
          <p:cNvSpPr>
            <a:spLocks noGrp="1"/>
          </p:cNvSpPr>
          <p:nvPr>
            <p:ph type="sldNum" sz="quarter" idx="12"/>
          </p:nvPr>
        </p:nvSpPr>
        <p:spPr>
          <a:xfrm>
            <a:off x="8610600" y="6327775"/>
            <a:ext cx="2743200" cy="365125"/>
          </a:xfrm>
        </p:spPr>
        <p:txBody>
          <a:bodyPr/>
          <a:lstStyle/>
          <a:p>
            <a:fld id="{F4D06DFA-9516-486A-88A0-901F78D73B1C}" type="slidenum">
              <a:rPr lang="en-US" smtClean="0"/>
              <a:t>10</a:t>
            </a:fld>
            <a:endParaRPr lang="en-US"/>
          </a:p>
        </p:txBody>
      </p:sp>
      <p:sp>
        <p:nvSpPr>
          <p:cNvPr id="5" name="TextBox 4">
            <a:extLst>
              <a:ext uri="{FF2B5EF4-FFF2-40B4-BE49-F238E27FC236}">
                <a16:creationId xmlns:a16="http://schemas.microsoft.com/office/drawing/2014/main" id="{6AD6D515-F02B-D6D4-EA32-45FE218BEA8D}"/>
              </a:ext>
            </a:extLst>
          </p:cNvPr>
          <p:cNvSpPr txBox="1"/>
          <p:nvPr/>
        </p:nvSpPr>
        <p:spPr>
          <a:xfrm>
            <a:off x="2705100" y="1135569"/>
            <a:ext cx="1927916" cy="369332"/>
          </a:xfrm>
          <a:prstGeom prst="rect">
            <a:avLst/>
          </a:prstGeom>
          <a:noFill/>
        </p:spPr>
        <p:txBody>
          <a:bodyPr wrap="square" rtlCol="0">
            <a:spAutoFit/>
          </a:bodyPr>
          <a:lstStyle/>
          <a:p>
            <a:r>
              <a:rPr lang="en-US" b="1" dirty="0"/>
              <a:t>Decision Tree</a:t>
            </a:r>
          </a:p>
        </p:txBody>
      </p:sp>
      <p:pic>
        <p:nvPicPr>
          <p:cNvPr id="1028" name="Picture 4">
            <a:extLst>
              <a:ext uri="{FF2B5EF4-FFF2-40B4-BE49-F238E27FC236}">
                <a16:creationId xmlns:a16="http://schemas.microsoft.com/office/drawing/2014/main" id="{58F0D6A7-7803-5C1F-C98F-03934531D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308" y="1568830"/>
            <a:ext cx="3643313" cy="24288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19E151A6-3615-D1A6-302A-46486E052552}"/>
              </a:ext>
            </a:extLst>
          </p:cNvPr>
          <p:cNvGraphicFramePr>
            <a:graphicFrameLocks noGrp="1"/>
          </p:cNvGraphicFramePr>
          <p:nvPr>
            <p:extLst>
              <p:ext uri="{D42A27DB-BD31-4B8C-83A1-F6EECF244321}">
                <p14:modId xmlns:p14="http://schemas.microsoft.com/office/powerpoint/2010/main" val="4167659308"/>
              </p:ext>
            </p:extLst>
          </p:nvPr>
        </p:nvGraphicFramePr>
        <p:xfrm>
          <a:off x="1777308" y="4567243"/>
          <a:ext cx="3643314" cy="1341120"/>
        </p:xfrm>
        <a:graphic>
          <a:graphicData uri="http://schemas.openxmlformats.org/drawingml/2006/table">
            <a:tbl>
              <a:tblPr firstRow="1" bandRow="1">
                <a:tableStyleId>{F5AB1C69-6EDB-4FF4-983F-18BD219EF322}</a:tableStyleId>
              </a:tblPr>
              <a:tblGrid>
                <a:gridCol w="1821657">
                  <a:extLst>
                    <a:ext uri="{9D8B030D-6E8A-4147-A177-3AD203B41FA5}">
                      <a16:colId xmlns:a16="http://schemas.microsoft.com/office/drawing/2014/main" val="462201206"/>
                    </a:ext>
                  </a:extLst>
                </a:gridCol>
                <a:gridCol w="1821657">
                  <a:extLst>
                    <a:ext uri="{9D8B030D-6E8A-4147-A177-3AD203B41FA5}">
                      <a16:colId xmlns:a16="http://schemas.microsoft.com/office/drawing/2014/main" val="1619188209"/>
                    </a:ext>
                  </a:extLst>
                </a:gridCol>
              </a:tblGrid>
              <a:tr h="282196">
                <a:tc>
                  <a:txBody>
                    <a:bodyPr/>
                    <a:lstStyle/>
                    <a:p>
                      <a:pPr algn="ctr"/>
                      <a:r>
                        <a:rPr lang="en-US" sz="1600" dirty="0"/>
                        <a:t>Hyperparameters</a:t>
                      </a:r>
                    </a:p>
                  </a:txBody>
                  <a:tcPr/>
                </a:tc>
                <a:tc>
                  <a:txBody>
                    <a:bodyPr/>
                    <a:lstStyle/>
                    <a:p>
                      <a:pPr algn="ctr"/>
                      <a:r>
                        <a:rPr lang="en-US" sz="1600" dirty="0"/>
                        <a:t>Value</a:t>
                      </a:r>
                    </a:p>
                  </a:txBody>
                  <a:tcPr/>
                </a:tc>
                <a:extLst>
                  <a:ext uri="{0D108BD9-81ED-4DB2-BD59-A6C34878D82A}">
                    <a16:rowId xmlns:a16="http://schemas.microsoft.com/office/drawing/2014/main" val="108935306"/>
                  </a:ext>
                </a:extLst>
              </a:tr>
              <a:tr h="315510">
                <a:tc>
                  <a:txBody>
                    <a:bodyPr/>
                    <a:lstStyle/>
                    <a:p>
                      <a:pPr algn="ctr"/>
                      <a:r>
                        <a:rPr lang="en-US" sz="1600" dirty="0" err="1"/>
                        <a:t>max_depth</a:t>
                      </a:r>
                      <a:endParaRPr lang="en-US" sz="1600" dirty="0"/>
                    </a:p>
                  </a:txBody>
                  <a:tcPr/>
                </a:tc>
                <a:tc>
                  <a:txBody>
                    <a:bodyPr/>
                    <a:lstStyle/>
                    <a:p>
                      <a:pPr algn="ctr"/>
                      <a:r>
                        <a:rPr lang="en-US" sz="1600" dirty="0"/>
                        <a:t>5-10</a:t>
                      </a:r>
                    </a:p>
                  </a:txBody>
                  <a:tcPr/>
                </a:tc>
                <a:extLst>
                  <a:ext uri="{0D108BD9-81ED-4DB2-BD59-A6C34878D82A}">
                    <a16:rowId xmlns:a16="http://schemas.microsoft.com/office/drawing/2014/main" val="2058291316"/>
                  </a:ext>
                </a:extLst>
              </a:tr>
              <a:tr h="315510">
                <a:tc>
                  <a:txBody>
                    <a:bodyPr/>
                    <a:lstStyle/>
                    <a:p>
                      <a:pPr algn="ctr"/>
                      <a:r>
                        <a:rPr lang="en-US" sz="1600" dirty="0" err="1"/>
                        <a:t>min_samples_leaf</a:t>
                      </a:r>
                      <a:endParaRPr lang="en-US" sz="1600" dirty="0"/>
                    </a:p>
                  </a:txBody>
                  <a:tcPr/>
                </a:tc>
                <a:tc>
                  <a:txBody>
                    <a:bodyPr/>
                    <a:lstStyle/>
                    <a:p>
                      <a:pPr algn="ctr"/>
                      <a:r>
                        <a:rPr lang="en-US" sz="1600" dirty="0"/>
                        <a:t>10-30</a:t>
                      </a:r>
                    </a:p>
                  </a:txBody>
                  <a:tcPr/>
                </a:tc>
                <a:extLst>
                  <a:ext uri="{0D108BD9-81ED-4DB2-BD59-A6C34878D82A}">
                    <a16:rowId xmlns:a16="http://schemas.microsoft.com/office/drawing/2014/main" val="57633846"/>
                  </a:ext>
                </a:extLst>
              </a:tr>
              <a:tr h="315510">
                <a:tc>
                  <a:txBody>
                    <a:bodyPr/>
                    <a:lstStyle/>
                    <a:p>
                      <a:pPr algn="ctr"/>
                      <a:r>
                        <a:rPr lang="en-US" sz="1600" dirty="0" err="1"/>
                        <a:t>max_features</a:t>
                      </a:r>
                      <a:endParaRPr lang="en-US" sz="1600" dirty="0"/>
                    </a:p>
                  </a:txBody>
                  <a:tcPr/>
                </a:tc>
                <a:tc>
                  <a:txBody>
                    <a:bodyPr/>
                    <a:lstStyle/>
                    <a:p>
                      <a:pPr algn="ctr"/>
                      <a:r>
                        <a:rPr lang="en-US" sz="1600" dirty="0"/>
                        <a:t>3-9</a:t>
                      </a:r>
                    </a:p>
                  </a:txBody>
                  <a:tcPr/>
                </a:tc>
                <a:extLst>
                  <a:ext uri="{0D108BD9-81ED-4DB2-BD59-A6C34878D82A}">
                    <a16:rowId xmlns:a16="http://schemas.microsoft.com/office/drawing/2014/main" val="3798524004"/>
                  </a:ext>
                </a:extLst>
              </a:tr>
            </a:tbl>
          </a:graphicData>
        </a:graphic>
      </p:graphicFrame>
      <p:sp>
        <p:nvSpPr>
          <p:cNvPr id="14" name="TextBox 13">
            <a:extLst>
              <a:ext uri="{FF2B5EF4-FFF2-40B4-BE49-F238E27FC236}">
                <a16:creationId xmlns:a16="http://schemas.microsoft.com/office/drawing/2014/main" id="{87A7F84B-BAEB-13C5-D5BA-5870616FF646}"/>
              </a:ext>
            </a:extLst>
          </p:cNvPr>
          <p:cNvSpPr txBox="1"/>
          <p:nvPr/>
        </p:nvSpPr>
        <p:spPr>
          <a:xfrm>
            <a:off x="8156902" y="1146642"/>
            <a:ext cx="2341358" cy="369332"/>
          </a:xfrm>
          <a:prstGeom prst="rect">
            <a:avLst/>
          </a:prstGeom>
          <a:noFill/>
        </p:spPr>
        <p:txBody>
          <a:bodyPr wrap="square" rtlCol="0">
            <a:spAutoFit/>
          </a:bodyPr>
          <a:lstStyle/>
          <a:p>
            <a:r>
              <a:rPr lang="en-US" b="1" dirty="0"/>
              <a:t>Random Forest</a:t>
            </a:r>
          </a:p>
        </p:txBody>
      </p:sp>
      <p:graphicFrame>
        <p:nvGraphicFramePr>
          <p:cNvPr id="8" name="Table 9">
            <a:extLst>
              <a:ext uri="{FF2B5EF4-FFF2-40B4-BE49-F238E27FC236}">
                <a16:creationId xmlns:a16="http://schemas.microsoft.com/office/drawing/2014/main" id="{385D4410-8543-9E1C-3367-379181246DDC}"/>
              </a:ext>
            </a:extLst>
          </p:cNvPr>
          <p:cNvGraphicFramePr>
            <a:graphicFrameLocks noGrp="1"/>
          </p:cNvGraphicFramePr>
          <p:nvPr>
            <p:extLst>
              <p:ext uri="{D42A27DB-BD31-4B8C-83A1-F6EECF244321}">
                <p14:modId xmlns:p14="http://schemas.microsoft.com/office/powerpoint/2010/main" val="831907012"/>
              </p:ext>
            </p:extLst>
          </p:nvPr>
        </p:nvGraphicFramePr>
        <p:xfrm>
          <a:off x="7191822" y="4567243"/>
          <a:ext cx="3627316" cy="1676400"/>
        </p:xfrm>
        <a:graphic>
          <a:graphicData uri="http://schemas.openxmlformats.org/drawingml/2006/table">
            <a:tbl>
              <a:tblPr firstRow="1" bandRow="1">
                <a:tableStyleId>{F5AB1C69-6EDB-4FF4-983F-18BD219EF322}</a:tableStyleId>
              </a:tblPr>
              <a:tblGrid>
                <a:gridCol w="1813658">
                  <a:extLst>
                    <a:ext uri="{9D8B030D-6E8A-4147-A177-3AD203B41FA5}">
                      <a16:colId xmlns:a16="http://schemas.microsoft.com/office/drawing/2014/main" val="2090371040"/>
                    </a:ext>
                  </a:extLst>
                </a:gridCol>
                <a:gridCol w="1813658">
                  <a:extLst>
                    <a:ext uri="{9D8B030D-6E8A-4147-A177-3AD203B41FA5}">
                      <a16:colId xmlns:a16="http://schemas.microsoft.com/office/drawing/2014/main" val="2580925828"/>
                    </a:ext>
                  </a:extLst>
                </a:gridCol>
              </a:tblGrid>
              <a:tr h="249236">
                <a:tc>
                  <a:txBody>
                    <a:bodyPr/>
                    <a:lstStyle/>
                    <a:p>
                      <a:pPr algn="ctr"/>
                      <a:r>
                        <a:rPr lang="en-US" sz="1600" dirty="0"/>
                        <a:t>Hyperparameters</a:t>
                      </a:r>
                    </a:p>
                  </a:txBody>
                  <a:tcPr/>
                </a:tc>
                <a:tc>
                  <a:txBody>
                    <a:bodyPr/>
                    <a:lstStyle/>
                    <a:p>
                      <a:pPr algn="ctr"/>
                      <a:r>
                        <a:rPr lang="en-US" sz="1600" dirty="0"/>
                        <a:t>Value</a:t>
                      </a:r>
                    </a:p>
                  </a:txBody>
                  <a:tcPr/>
                </a:tc>
                <a:extLst>
                  <a:ext uri="{0D108BD9-81ED-4DB2-BD59-A6C34878D82A}">
                    <a16:rowId xmlns:a16="http://schemas.microsoft.com/office/drawing/2014/main" val="3690209701"/>
                  </a:ext>
                </a:extLst>
              </a:tr>
              <a:tr h="249236">
                <a:tc>
                  <a:txBody>
                    <a:bodyPr/>
                    <a:lstStyle/>
                    <a:p>
                      <a:pPr algn="ctr"/>
                      <a:r>
                        <a:rPr lang="en-US" sz="1600" dirty="0" err="1"/>
                        <a:t>max_depth</a:t>
                      </a:r>
                      <a:endParaRPr lang="en-US" sz="1600" dirty="0"/>
                    </a:p>
                  </a:txBody>
                  <a:tcPr/>
                </a:tc>
                <a:tc>
                  <a:txBody>
                    <a:bodyPr/>
                    <a:lstStyle/>
                    <a:p>
                      <a:pPr algn="ctr"/>
                      <a:r>
                        <a:rPr lang="en-US" sz="1600" dirty="0"/>
                        <a:t>5-10</a:t>
                      </a:r>
                    </a:p>
                  </a:txBody>
                  <a:tcPr/>
                </a:tc>
                <a:extLst>
                  <a:ext uri="{0D108BD9-81ED-4DB2-BD59-A6C34878D82A}">
                    <a16:rowId xmlns:a16="http://schemas.microsoft.com/office/drawing/2014/main" val="2208069631"/>
                  </a:ext>
                </a:extLst>
              </a:tr>
              <a:tr h="249236">
                <a:tc>
                  <a:txBody>
                    <a:bodyPr/>
                    <a:lstStyle/>
                    <a:p>
                      <a:pPr algn="ctr"/>
                      <a:r>
                        <a:rPr lang="en-US" sz="1600" dirty="0" err="1"/>
                        <a:t>min_samples_leaf</a:t>
                      </a:r>
                      <a:endParaRPr lang="en-US" sz="1600" dirty="0"/>
                    </a:p>
                  </a:txBody>
                  <a:tcPr/>
                </a:tc>
                <a:tc>
                  <a:txBody>
                    <a:bodyPr/>
                    <a:lstStyle/>
                    <a:p>
                      <a:pPr algn="ctr"/>
                      <a:r>
                        <a:rPr lang="en-US" sz="1600" dirty="0"/>
                        <a:t>10-30</a:t>
                      </a:r>
                    </a:p>
                  </a:txBody>
                  <a:tcPr/>
                </a:tc>
                <a:extLst>
                  <a:ext uri="{0D108BD9-81ED-4DB2-BD59-A6C34878D82A}">
                    <a16:rowId xmlns:a16="http://schemas.microsoft.com/office/drawing/2014/main" val="315499764"/>
                  </a:ext>
                </a:extLst>
              </a:tr>
              <a:tr h="249236">
                <a:tc>
                  <a:txBody>
                    <a:bodyPr/>
                    <a:lstStyle/>
                    <a:p>
                      <a:pPr algn="ctr"/>
                      <a:r>
                        <a:rPr lang="en-US" sz="1600" dirty="0" err="1"/>
                        <a:t>max_features</a:t>
                      </a:r>
                      <a:endParaRPr lang="en-US" sz="1600" dirty="0"/>
                    </a:p>
                  </a:txBody>
                  <a:tcPr/>
                </a:tc>
                <a:tc>
                  <a:txBody>
                    <a:bodyPr/>
                    <a:lstStyle/>
                    <a:p>
                      <a:pPr algn="ctr"/>
                      <a:r>
                        <a:rPr lang="en-US" sz="1600" dirty="0"/>
                        <a:t>3-9</a:t>
                      </a:r>
                    </a:p>
                  </a:txBody>
                  <a:tcPr/>
                </a:tc>
                <a:extLst>
                  <a:ext uri="{0D108BD9-81ED-4DB2-BD59-A6C34878D82A}">
                    <a16:rowId xmlns:a16="http://schemas.microsoft.com/office/drawing/2014/main" val="3447177619"/>
                  </a:ext>
                </a:extLst>
              </a:tr>
              <a:tr h="249236">
                <a:tc>
                  <a:txBody>
                    <a:bodyPr/>
                    <a:lstStyle/>
                    <a:p>
                      <a:pPr algn="ctr"/>
                      <a:r>
                        <a:rPr lang="en-US" sz="1600" dirty="0" err="1"/>
                        <a:t>n_estimators</a:t>
                      </a:r>
                      <a:endParaRPr lang="en-US" sz="1600" dirty="0"/>
                    </a:p>
                  </a:txBody>
                  <a:tcPr/>
                </a:tc>
                <a:tc>
                  <a:txBody>
                    <a:bodyPr/>
                    <a:lstStyle/>
                    <a:p>
                      <a:pPr algn="ctr"/>
                      <a:r>
                        <a:rPr lang="en-US" sz="1600" dirty="0"/>
                        <a:t>5-20</a:t>
                      </a:r>
                    </a:p>
                  </a:txBody>
                  <a:tcPr/>
                </a:tc>
                <a:extLst>
                  <a:ext uri="{0D108BD9-81ED-4DB2-BD59-A6C34878D82A}">
                    <a16:rowId xmlns:a16="http://schemas.microsoft.com/office/drawing/2014/main" val="1633500180"/>
                  </a:ext>
                </a:extLst>
              </a:tr>
            </a:tbl>
          </a:graphicData>
        </a:graphic>
      </p:graphicFrame>
      <p:pic>
        <p:nvPicPr>
          <p:cNvPr id="1032" name="Picture 8">
            <a:extLst>
              <a:ext uri="{FF2B5EF4-FFF2-40B4-BE49-F238E27FC236}">
                <a16:creationId xmlns:a16="http://schemas.microsoft.com/office/drawing/2014/main" id="{7B36BE40-7DBB-C642-4C37-BC2C5F460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032" y="1540433"/>
            <a:ext cx="3653106" cy="24288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B53D8529-6251-1364-2454-A012D480B257}"/>
              </a:ext>
            </a:extLst>
          </p:cNvPr>
          <p:cNvSpPr txBox="1"/>
          <p:nvPr/>
        </p:nvSpPr>
        <p:spPr>
          <a:xfrm>
            <a:off x="2491684" y="1586479"/>
            <a:ext cx="2508494" cy="369332"/>
          </a:xfrm>
          <a:prstGeom prst="rect">
            <a:avLst/>
          </a:prstGeom>
          <a:noFill/>
        </p:spPr>
        <p:txBody>
          <a:bodyPr wrap="square" rtlCol="0">
            <a:spAutoFit/>
          </a:bodyPr>
          <a:lstStyle/>
          <a:p>
            <a:r>
              <a:rPr lang="en-US" b="1" dirty="0">
                <a:solidFill>
                  <a:schemeClr val="bg2">
                    <a:lumMod val="90000"/>
                  </a:schemeClr>
                </a:solidFill>
              </a:rPr>
              <a:t>Features Importance</a:t>
            </a:r>
          </a:p>
        </p:txBody>
      </p:sp>
      <p:sp>
        <p:nvSpPr>
          <p:cNvPr id="20" name="TextBox 19">
            <a:extLst>
              <a:ext uri="{FF2B5EF4-FFF2-40B4-BE49-F238E27FC236}">
                <a16:creationId xmlns:a16="http://schemas.microsoft.com/office/drawing/2014/main" id="{8ED0435D-629D-1475-9288-C503E7AE7818}"/>
              </a:ext>
            </a:extLst>
          </p:cNvPr>
          <p:cNvSpPr txBox="1"/>
          <p:nvPr/>
        </p:nvSpPr>
        <p:spPr>
          <a:xfrm>
            <a:off x="7989766" y="1586479"/>
            <a:ext cx="2508494" cy="369332"/>
          </a:xfrm>
          <a:prstGeom prst="rect">
            <a:avLst/>
          </a:prstGeom>
          <a:noFill/>
        </p:spPr>
        <p:txBody>
          <a:bodyPr wrap="square" rtlCol="0">
            <a:spAutoFit/>
          </a:bodyPr>
          <a:lstStyle/>
          <a:p>
            <a:r>
              <a:rPr lang="en-US" b="1" dirty="0">
                <a:solidFill>
                  <a:schemeClr val="bg2">
                    <a:lumMod val="90000"/>
                  </a:schemeClr>
                </a:solidFill>
              </a:rPr>
              <a:t>Features Importance</a:t>
            </a:r>
          </a:p>
        </p:txBody>
      </p:sp>
      <p:sp>
        <p:nvSpPr>
          <p:cNvPr id="12" name="Rectangle 11">
            <a:extLst>
              <a:ext uri="{FF2B5EF4-FFF2-40B4-BE49-F238E27FC236}">
                <a16:creationId xmlns:a16="http://schemas.microsoft.com/office/drawing/2014/main" id="{84DFA1A0-113A-F153-3F80-17B17F77388C}"/>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06AF07F-1673-9853-D991-7B7636207E71}"/>
              </a:ext>
            </a:extLst>
          </p:cNvPr>
          <p:cNvSpPr txBox="1"/>
          <p:nvPr/>
        </p:nvSpPr>
        <p:spPr>
          <a:xfrm>
            <a:off x="108872" y="321823"/>
            <a:ext cx="42726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5. MODEL CONSTRUCTION</a:t>
            </a:r>
          </a:p>
        </p:txBody>
      </p:sp>
    </p:spTree>
    <p:extLst>
      <p:ext uri="{BB962C8B-B14F-4D97-AF65-F5344CB8AC3E}">
        <p14:creationId xmlns:p14="http://schemas.microsoft.com/office/powerpoint/2010/main" val="352017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5E0CFD-C39A-F9EA-08AB-F193941B0340}"/>
              </a:ext>
            </a:extLst>
          </p:cNvPr>
          <p:cNvSpPr>
            <a:spLocks noGrp="1"/>
          </p:cNvSpPr>
          <p:nvPr>
            <p:ph type="sldNum" sz="quarter" idx="12"/>
          </p:nvPr>
        </p:nvSpPr>
        <p:spPr/>
        <p:txBody>
          <a:bodyPr/>
          <a:lstStyle/>
          <a:p>
            <a:fld id="{F4D06DFA-9516-486A-88A0-901F78D73B1C}" type="slidenum">
              <a:rPr lang="en-US" smtClean="0"/>
              <a:t>11</a:t>
            </a:fld>
            <a:endParaRPr lang="en-US"/>
          </a:p>
        </p:txBody>
      </p:sp>
      <p:pic>
        <p:nvPicPr>
          <p:cNvPr id="3074" name="Picture 2">
            <a:extLst>
              <a:ext uri="{FF2B5EF4-FFF2-40B4-BE49-F238E27FC236}">
                <a16:creationId xmlns:a16="http://schemas.microsoft.com/office/drawing/2014/main" id="{9E17E2A5-4317-F383-B9C3-5DBE11CCB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1476375"/>
            <a:ext cx="3671887" cy="25479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186B63-9883-5A44-C42B-E07BEFEA9E43}"/>
              </a:ext>
            </a:extLst>
          </p:cNvPr>
          <p:cNvSpPr txBox="1"/>
          <p:nvPr/>
        </p:nvSpPr>
        <p:spPr>
          <a:xfrm>
            <a:off x="2539309" y="1545204"/>
            <a:ext cx="2508494" cy="369332"/>
          </a:xfrm>
          <a:prstGeom prst="rect">
            <a:avLst/>
          </a:prstGeom>
          <a:noFill/>
        </p:spPr>
        <p:txBody>
          <a:bodyPr wrap="square" rtlCol="0">
            <a:spAutoFit/>
          </a:bodyPr>
          <a:lstStyle/>
          <a:p>
            <a:r>
              <a:rPr lang="en-US" b="1" dirty="0">
                <a:solidFill>
                  <a:schemeClr val="bg2">
                    <a:lumMod val="90000"/>
                  </a:schemeClr>
                </a:solidFill>
              </a:rPr>
              <a:t>Features Importance</a:t>
            </a:r>
          </a:p>
        </p:txBody>
      </p:sp>
      <p:sp>
        <p:nvSpPr>
          <p:cNvPr id="7" name="TextBox 6">
            <a:extLst>
              <a:ext uri="{FF2B5EF4-FFF2-40B4-BE49-F238E27FC236}">
                <a16:creationId xmlns:a16="http://schemas.microsoft.com/office/drawing/2014/main" id="{30445144-FF29-E2B7-CB29-8D925C5F49F5}"/>
              </a:ext>
            </a:extLst>
          </p:cNvPr>
          <p:cNvSpPr txBox="1"/>
          <p:nvPr/>
        </p:nvSpPr>
        <p:spPr>
          <a:xfrm>
            <a:off x="2263084" y="1039621"/>
            <a:ext cx="3966266" cy="369332"/>
          </a:xfrm>
          <a:prstGeom prst="rect">
            <a:avLst/>
          </a:prstGeom>
          <a:noFill/>
        </p:spPr>
        <p:txBody>
          <a:bodyPr wrap="square" rtlCol="0">
            <a:spAutoFit/>
          </a:bodyPr>
          <a:lstStyle/>
          <a:p>
            <a:r>
              <a:rPr lang="en-US" b="1" dirty="0"/>
              <a:t>Gaussian Naive Bayesian</a:t>
            </a:r>
          </a:p>
        </p:txBody>
      </p:sp>
      <p:graphicFrame>
        <p:nvGraphicFramePr>
          <p:cNvPr id="8" name="Table 6">
            <a:extLst>
              <a:ext uri="{FF2B5EF4-FFF2-40B4-BE49-F238E27FC236}">
                <a16:creationId xmlns:a16="http://schemas.microsoft.com/office/drawing/2014/main" id="{13D8E008-D701-9E30-8327-C8CDADFC503F}"/>
              </a:ext>
            </a:extLst>
          </p:cNvPr>
          <p:cNvGraphicFramePr>
            <a:graphicFrameLocks noGrp="1"/>
          </p:cNvGraphicFramePr>
          <p:nvPr>
            <p:extLst>
              <p:ext uri="{D42A27DB-BD31-4B8C-83A1-F6EECF244321}">
                <p14:modId xmlns:p14="http://schemas.microsoft.com/office/powerpoint/2010/main" val="1709350291"/>
              </p:ext>
            </p:extLst>
          </p:nvPr>
        </p:nvGraphicFramePr>
        <p:xfrm>
          <a:off x="1747838" y="4452335"/>
          <a:ext cx="3671888" cy="750086"/>
        </p:xfrm>
        <a:graphic>
          <a:graphicData uri="http://schemas.openxmlformats.org/drawingml/2006/table">
            <a:tbl>
              <a:tblPr firstRow="1" bandRow="1">
                <a:tableStyleId>{F5AB1C69-6EDB-4FF4-983F-18BD219EF322}</a:tableStyleId>
              </a:tblPr>
              <a:tblGrid>
                <a:gridCol w="1835944">
                  <a:extLst>
                    <a:ext uri="{9D8B030D-6E8A-4147-A177-3AD203B41FA5}">
                      <a16:colId xmlns:a16="http://schemas.microsoft.com/office/drawing/2014/main" val="462201206"/>
                    </a:ext>
                  </a:extLst>
                </a:gridCol>
                <a:gridCol w="1835944">
                  <a:extLst>
                    <a:ext uri="{9D8B030D-6E8A-4147-A177-3AD203B41FA5}">
                      <a16:colId xmlns:a16="http://schemas.microsoft.com/office/drawing/2014/main" val="1619188209"/>
                    </a:ext>
                  </a:extLst>
                </a:gridCol>
              </a:tblGrid>
              <a:tr h="375043">
                <a:tc>
                  <a:txBody>
                    <a:bodyPr/>
                    <a:lstStyle/>
                    <a:p>
                      <a:pPr algn="ctr"/>
                      <a:r>
                        <a:rPr lang="en-US" sz="1600" dirty="0"/>
                        <a:t>Hyperparameters</a:t>
                      </a:r>
                    </a:p>
                  </a:txBody>
                  <a:tcPr/>
                </a:tc>
                <a:tc>
                  <a:txBody>
                    <a:bodyPr/>
                    <a:lstStyle/>
                    <a:p>
                      <a:pPr algn="ctr"/>
                      <a:r>
                        <a:rPr lang="en-US" sz="1600" dirty="0"/>
                        <a:t>Value</a:t>
                      </a:r>
                    </a:p>
                  </a:txBody>
                  <a:tcPr/>
                </a:tc>
                <a:extLst>
                  <a:ext uri="{0D108BD9-81ED-4DB2-BD59-A6C34878D82A}">
                    <a16:rowId xmlns:a16="http://schemas.microsoft.com/office/drawing/2014/main" val="108935306"/>
                  </a:ext>
                </a:extLst>
              </a:tr>
              <a:tr h="375043">
                <a:tc>
                  <a:txBody>
                    <a:bodyPr/>
                    <a:lstStyle/>
                    <a:p>
                      <a:pPr algn="ctr"/>
                      <a:r>
                        <a:rPr lang="en-US" sz="1600" dirty="0" err="1"/>
                        <a:t>var_smoothing</a:t>
                      </a:r>
                      <a:endParaRPr lang="en-US" sz="1600" dirty="0"/>
                    </a:p>
                  </a:txBody>
                  <a:tcPr/>
                </a:tc>
                <a:tc>
                  <a:txBody>
                    <a:bodyPr/>
                    <a:lstStyle/>
                    <a:p>
                      <a:pPr algn="ctr"/>
                      <a:r>
                        <a:rPr lang="en-US" sz="1600" dirty="0"/>
                        <a:t>[0,90,100]</a:t>
                      </a:r>
                    </a:p>
                  </a:txBody>
                  <a:tcPr/>
                </a:tc>
                <a:extLst>
                  <a:ext uri="{0D108BD9-81ED-4DB2-BD59-A6C34878D82A}">
                    <a16:rowId xmlns:a16="http://schemas.microsoft.com/office/drawing/2014/main" val="2058291316"/>
                  </a:ext>
                </a:extLst>
              </a:tr>
            </a:tbl>
          </a:graphicData>
        </a:graphic>
      </p:graphicFrame>
      <p:sp>
        <p:nvSpPr>
          <p:cNvPr id="10" name="TextBox 9">
            <a:extLst>
              <a:ext uri="{FF2B5EF4-FFF2-40B4-BE49-F238E27FC236}">
                <a16:creationId xmlns:a16="http://schemas.microsoft.com/office/drawing/2014/main" id="{F122E331-7F65-E272-D4A0-F3869E1026B0}"/>
              </a:ext>
            </a:extLst>
          </p:cNvPr>
          <p:cNvSpPr txBox="1"/>
          <p:nvPr/>
        </p:nvSpPr>
        <p:spPr>
          <a:xfrm>
            <a:off x="7616134" y="1039621"/>
            <a:ext cx="3966266" cy="369332"/>
          </a:xfrm>
          <a:prstGeom prst="rect">
            <a:avLst/>
          </a:prstGeom>
          <a:noFill/>
        </p:spPr>
        <p:txBody>
          <a:bodyPr wrap="square" rtlCol="0">
            <a:spAutoFit/>
          </a:bodyPr>
          <a:lstStyle/>
          <a:p>
            <a:r>
              <a:rPr lang="en-US" b="1" dirty="0"/>
              <a:t>Support Vector Classifier</a:t>
            </a:r>
          </a:p>
        </p:txBody>
      </p:sp>
      <p:graphicFrame>
        <p:nvGraphicFramePr>
          <p:cNvPr id="11" name="Table 6">
            <a:extLst>
              <a:ext uri="{FF2B5EF4-FFF2-40B4-BE49-F238E27FC236}">
                <a16:creationId xmlns:a16="http://schemas.microsoft.com/office/drawing/2014/main" id="{968FB11E-F500-9820-FC0A-1EDF476BB80D}"/>
              </a:ext>
            </a:extLst>
          </p:cNvPr>
          <p:cNvGraphicFramePr>
            <a:graphicFrameLocks noGrp="1"/>
          </p:cNvGraphicFramePr>
          <p:nvPr>
            <p:extLst>
              <p:ext uri="{D42A27DB-BD31-4B8C-83A1-F6EECF244321}">
                <p14:modId xmlns:p14="http://schemas.microsoft.com/office/powerpoint/2010/main" val="209675910"/>
              </p:ext>
            </p:extLst>
          </p:nvPr>
        </p:nvGraphicFramePr>
        <p:xfrm>
          <a:off x="7095901" y="4452335"/>
          <a:ext cx="3671888" cy="1341120"/>
        </p:xfrm>
        <a:graphic>
          <a:graphicData uri="http://schemas.openxmlformats.org/drawingml/2006/table">
            <a:tbl>
              <a:tblPr firstRow="1" bandRow="1">
                <a:tableStyleId>{F5AB1C69-6EDB-4FF4-983F-18BD219EF322}</a:tableStyleId>
              </a:tblPr>
              <a:tblGrid>
                <a:gridCol w="1835944">
                  <a:extLst>
                    <a:ext uri="{9D8B030D-6E8A-4147-A177-3AD203B41FA5}">
                      <a16:colId xmlns:a16="http://schemas.microsoft.com/office/drawing/2014/main" val="462201206"/>
                    </a:ext>
                  </a:extLst>
                </a:gridCol>
                <a:gridCol w="1835944">
                  <a:extLst>
                    <a:ext uri="{9D8B030D-6E8A-4147-A177-3AD203B41FA5}">
                      <a16:colId xmlns:a16="http://schemas.microsoft.com/office/drawing/2014/main" val="1619188209"/>
                    </a:ext>
                  </a:extLst>
                </a:gridCol>
              </a:tblGrid>
              <a:tr h="282196">
                <a:tc>
                  <a:txBody>
                    <a:bodyPr/>
                    <a:lstStyle/>
                    <a:p>
                      <a:pPr algn="ctr"/>
                      <a:r>
                        <a:rPr lang="en-US" sz="1600" dirty="0"/>
                        <a:t>Hyperparameters</a:t>
                      </a:r>
                    </a:p>
                  </a:txBody>
                  <a:tcPr/>
                </a:tc>
                <a:tc>
                  <a:txBody>
                    <a:bodyPr/>
                    <a:lstStyle/>
                    <a:p>
                      <a:pPr algn="ctr"/>
                      <a:r>
                        <a:rPr lang="en-US" sz="1600" dirty="0"/>
                        <a:t>Value</a:t>
                      </a:r>
                    </a:p>
                  </a:txBody>
                  <a:tcPr/>
                </a:tc>
                <a:extLst>
                  <a:ext uri="{0D108BD9-81ED-4DB2-BD59-A6C34878D82A}">
                    <a16:rowId xmlns:a16="http://schemas.microsoft.com/office/drawing/2014/main" val="108935306"/>
                  </a:ext>
                </a:extLst>
              </a:tr>
              <a:tr h="315510">
                <a:tc>
                  <a:txBody>
                    <a:bodyPr/>
                    <a:lstStyle/>
                    <a:p>
                      <a:pPr algn="ctr"/>
                      <a:r>
                        <a:rPr lang="en-US" sz="1600" dirty="0"/>
                        <a:t>C</a:t>
                      </a:r>
                    </a:p>
                  </a:txBody>
                  <a:tcPr/>
                </a:tc>
                <a:tc>
                  <a:txBody>
                    <a:bodyPr/>
                    <a:lstStyle/>
                    <a:p>
                      <a:pPr algn="ctr"/>
                      <a:r>
                        <a:rPr lang="en-US" sz="1600" dirty="0"/>
                        <a:t>1-8</a:t>
                      </a:r>
                    </a:p>
                  </a:txBody>
                  <a:tcPr/>
                </a:tc>
                <a:extLst>
                  <a:ext uri="{0D108BD9-81ED-4DB2-BD59-A6C34878D82A}">
                    <a16:rowId xmlns:a16="http://schemas.microsoft.com/office/drawing/2014/main" val="2058291316"/>
                  </a:ext>
                </a:extLst>
              </a:tr>
              <a:tr h="315510">
                <a:tc>
                  <a:txBody>
                    <a:bodyPr/>
                    <a:lstStyle/>
                    <a:p>
                      <a:pPr algn="ctr"/>
                      <a:r>
                        <a:rPr lang="en-US" sz="1600" dirty="0"/>
                        <a:t>gamma</a:t>
                      </a:r>
                    </a:p>
                  </a:txBody>
                  <a:tcPr/>
                </a:tc>
                <a:tc>
                  <a:txBody>
                    <a:bodyPr/>
                    <a:lstStyle/>
                    <a:p>
                      <a:pPr algn="ctr"/>
                      <a:r>
                        <a:rPr lang="en-US" sz="1600" dirty="0"/>
                        <a:t>0.08,0.1,0.005</a:t>
                      </a:r>
                    </a:p>
                  </a:txBody>
                  <a:tcPr/>
                </a:tc>
                <a:extLst>
                  <a:ext uri="{0D108BD9-81ED-4DB2-BD59-A6C34878D82A}">
                    <a16:rowId xmlns:a16="http://schemas.microsoft.com/office/drawing/2014/main" val="649879888"/>
                  </a:ext>
                </a:extLst>
              </a:tr>
              <a:tr h="315510">
                <a:tc>
                  <a:txBody>
                    <a:bodyPr/>
                    <a:lstStyle/>
                    <a:p>
                      <a:pPr algn="ctr"/>
                      <a:r>
                        <a:rPr lang="en-US" sz="1600" dirty="0"/>
                        <a:t>kernel</a:t>
                      </a:r>
                    </a:p>
                  </a:txBody>
                  <a:tcPr/>
                </a:tc>
                <a:tc>
                  <a:txBody>
                    <a:bodyPr/>
                    <a:lstStyle/>
                    <a:p>
                      <a:pPr algn="ctr"/>
                      <a:r>
                        <a:rPr lang="en-US" sz="1600" dirty="0"/>
                        <a:t>RBF</a:t>
                      </a:r>
                    </a:p>
                  </a:txBody>
                  <a:tcPr/>
                </a:tc>
                <a:extLst>
                  <a:ext uri="{0D108BD9-81ED-4DB2-BD59-A6C34878D82A}">
                    <a16:rowId xmlns:a16="http://schemas.microsoft.com/office/drawing/2014/main" val="1590639517"/>
                  </a:ext>
                </a:extLst>
              </a:tr>
            </a:tbl>
          </a:graphicData>
        </a:graphic>
      </p:graphicFrame>
      <p:pic>
        <p:nvPicPr>
          <p:cNvPr id="1026" name="Picture 2">
            <a:extLst>
              <a:ext uri="{FF2B5EF4-FFF2-40B4-BE49-F238E27FC236}">
                <a16:creationId xmlns:a16="http://schemas.microsoft.com/office/drawing/2014/main" id="{6A0C6396-44F5-F457-0F15-70A152698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902" y="1476375"/>
            <a:ext cx="3671887" cy="25479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07051E-9E42-259F-ABD5-4DDB0093B168}"/>
              </a:ext>
            </a:extLst>
          </p:cNvPr>
          <p:cNvSpPr txBox="1"/>
          <p:nvPr/>
        </p:nvSpPr>
        <p:spPr>
          <a:xfrm>
            <a:off x="8021170" y="1505734"/>
            <a:ext cx="2508494" cy="369332"/>
          </a:xfrm>
          <a:prstGeom prst="rect">
            <a:avLst/>
          </a:prstGeom>
          <a:noFill/>
        </p:spPr>
        <p:txBody>
          <a:bodyPr wrap="square" rtlCol="0">
            <a:spAutoFit/>
          </a:bodyPr>
          <a:lstStyle/>
          <a:p>
            <a:r>
              <a:rPr lang="en-US" b="1" dirty="0">
                <a:solidFill>
                  <a:schemeClr val="bg2">
                    <a:lumMod val="90000"/>
                  </a:schemeClr>
                </a:solidFill>
              </a:rPr>
              <a:t>Features Importance</a:t>
            </a:r>
          </a:p>
        </p:txBody>
      </p:sp>
      <p:sp>
        <p:nvSpPr>
          <p:cNvPr id="13" name="Rectangle 12">
            <a:extLst>
              <a:ext uri="{FF2B5EF4-FFF2-40B4-BE49-F238E27FC236}">
                <a16:creationId xmlns:a16="http://schemas.microsoft.com/office/drawing/2014/main" id="{415E63FD-6522-6B20-865C-07AC0E8D1D35}"/>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6D618A-BE70-596E-2895-51C67552D109}"/>
              </a:ext>
            </a:extLst>
          </p:cNvPr>
          <p:cNvSpPr txBox="1"/>
          <p:nvPr/>
        </p:nvSpPr>
        <p:spPr>
          <a:xfrm>
            <a:off x="108872" y="321823"/>
            <a:ext cx="42726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5. MODEL CONSTRUCTION</a:t>
            </a:r>
          </a:p>
        </p:txBody>
      </p:sp>
    </p:spTree>
    <p:extLst>
      <p:ext uri="{BB962C8B-B14F-4D97-AF65-F5344CB8AC3E}">
        <p14:creationId xmlns:p14="http://schemas.microsoft.com/office/powerpoint/2010/main" val="155116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96C7EF9-2C71-7E2B-3AE6-711E1EFB9064}"/>
              </a:ext>
            </a:extLst>
          </p:cNvPr>
          <p:cNvSpPr>
            <a:spLocks noChangeArrowheads="1"/>
          </p:cNvSpPr>
          <p:nvPr/>
        </p:nvSpPr>
        <p:spPr bwMode="auto">
          <a:xfrm>
            <a:off x="974565" y="5294178"/>
            <a:ext cx="4710160" cy="1246495"/>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Unicode MS"/>
                <a:ea typeface="Courier New" panose="02070309020205020404" pitchFamily="49" charset="0"/>
              </a:rPr>
              <a:t> Accuracy </a:t>
            </a:r>
            <a:r>
              <a:rPr lang="en-US" altLang="en-US" sz="1400" dirty="0">
                <a:solidFill>
                  <a:srgbClr val="000000"/>
                </a:solidFill>
                <a:latin typeface="Arial Unicode MS"/>
                <a:ea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0.88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Unicode MS"/>
                <a:ea typeface="Courier New" panose="02070309020205020404" pitchFamily="49" charset="0"/>
              </a:rPr>
              <a:t> Recall </a:t>
            </a:r>
            <a:r>
              <a:rPr lang="en-US" altLang="en-US" sz="1400" dirty="0">
                <a:solidFill>
                  <a:srgbClr val="000000"/>
                </a:solidFill>
                <a:latin typeface="Arial Unicode MS"/>
                <a:ea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0.87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000000"/>
                </a:solidFill>
                <a:latin typeface="Arial Unicode MS"/>
              </a:rPr>
              <a:t> Hyperparameter: </a:t>
            </a:r>
            <a:r>
              <a:rPr lang="en-US" altLang="en-US" sz="1200" dirty="0" err="1">
                <a:solidFill>
                  <a:srgbClr val="000000"/>
                </a:solidFill>
                <a:latin typeface="Arial Unicode MS"/>
              </a:rPr>
              <a:t>Max_Depth</a:t>
            </a:r>
            <a:r>
              <a:rPr lang="en-US" altLang="en-US" sz="1200" dirty="0">
                <a:solidFill>
                  <a:srgbClr val="000000"/>
                </a:solidFill>
                <a:latin typeface="Arial Unicode MS"/>
              </a:rPr>
              <a:t> =8, </a:t>
            </a:r>
            <a:r>
              <a:rPr lang="en-US" altLang="en-US" sz="1200" dirty="0" err="1">
                <a:solidFill>
                  <a:srgbClr val="000000"/>
                </a:solidFill>
                <a:latin typeface="Arial Unicode MS"/>
              </a:rPr>
              <a:t>Max_Features</a:t>
            </a:r>
            <a:r>
              <a:rPr lang="en-US" altLang="en-US" sz="1200" dirty="0">
                <a:solidFill>
                  <a:srgbClr val="000000"/>
                </a:solidFill>
                <a:latin typeface="Arial Unicode MS"/>
              </a:rPr>
              <a:t> = 8, </a:t>
            </a:r>
            <a:r>
              <a:rPr lang="en-US" altLang="en-US" sz="1200" dirty="0" err="1">
                <a:solidFill>
                  <a:srgbClr val="000000"/>
                </a:solidFill>
                <a:latin typeface="Arial Unicode MS"/>
              </a:rPr>
              <a:t>Min_Sample_leaf</a:t>
            </a:r>
            <a:r>
              <a:rPr lang="en-US" altLang="en-US" sz="1200" dirty="0">
                <a:solidFill>
                  <a:srgbClr val="000000"/>
                </a:solidFill>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CAC9DEF9-C005-70D5-91B2-F530ACE60B7B}"/>
              </a:ext>
            </a:extLst>
          </p:cNvPr>
          <p:cNvSpPr txBox="1"/>
          <p:nvPr/>
        </p:nvSpPr>
        <p:spPr>
          <a:xfrm>
            <a:off x="6347140" y="5294178"/>
            <a:ext cx="4710159" cy="1138773"/>
          </a:xfrm>
          <a:prstGeom prst="rect">
            <a:avLst/>
          </a:prstGeom>
          <a:noFill/>
          <a:ln>
            <a:noFill/>
          </a:ln>
        </p:spPr>
        <p:txBody>
          <a:bodyPr wrap="square">
            <a:spAutoFit/>
          </a:bodyPr>
          <a:lstStyle/>
          <a:p>
            <a:r>
              <a:rPr kumimoji="0" lang="en-US" altLang="en-US" sz="1400" b="1" i="0" u="none" strike="noStrike" cap="none" normalizeH="0" baseline="0" dirty="0">
                <a:ln>
                  <a:noFill/>
                </a:ln>
                <a:solidFill>
                  <a:srgbClr val="000000"/>
                </a:solidFill>
                <a:effectLst/>
                <a:latin typeface="Arial Unicode MS"/>
                <a:ea typeface="Courier New" panose="02070309020205020404" pitchFamily="49" charset="0"/>
              </a:rPr>
              <a:t>Accuracy</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 0.90 </a:t>
            </a:r>
          </a:p>
          <a:p>
            <a:r>
              <a:rPr kumimoji="0" lang="en-US" altLang="en-US" sz="1400" b="1" i="0" u="none" strike="noStrike" cap="none" normalizeH="0" baseline="0" dirty="0">
                <a:ln>
                  <a:noFill/>
                </a:ln>
                <a:solidFill>
                  <a:srgbClr val="000000"/>
                </a:solidFill>
                <a:effectLst/>
                <a:latin typeface="Arial Unicode MS"/>
                <a:ea typeface="Courier New" panose="02070309020205020404" pitchFamily="49" charset="0"/>
              </a:rPr>
              <a:t>Recall</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 0.90</a:t>
            </a:r>
            <a:endParaRPr lang="en-US" sz="1400" dirty="0">
              <a:latin typeface="Arial Unicode MS"/>
            </a:endParaRPr>
          </a:p>
          <a:p>
            <a:r>
              <a:rPr lang="en-US" sz="1400" b="1" dirty="0">
                <a:latin typeface="Arial Unicode MS"/>
              </a:rPr>
              <a:t>Hyperparameters: </a:t>
            </a:r>
            <a:r>
              <a:rPr lang="en-US" sz="1200" dirty="0">
                <a:latin typeface="Arial Unicode MS"/>
              </a:rPr>
              <a:t>bootstrap= False, </a:t>
            </a:r>
            <a:r>
              <a:rPr lang="en-US" sz="1200" dirty="0" err="1">
                <a:latin typeface="Arial Unicode MS"/>
              </a:rPr>
              <a:t>max_depth</a:t>
            </a:r>
            <a:r>
              <a:rPr lang="en-US" sz="1200" dirty="0">
                <a:latin typeface="Arial Unicode MS"/>
              </a:rPr>
              <a:t>=None, </a:t>
            </a:r>
            <a:r>
              <a:rPr lang="en-US" sz="1200" dirty="0" err="1">
                <a:latin typeface="Arial Unicode MS"/>
              </a:rPr>
              <a:t>max_features</a:t>
            </a:r>
            <a:r>
              <a:rPr lang="en-US" sz="1200" dirty="0">
                <a:latin typeface="Arial Unicode MS"/>
              </a:rPr>
              <a:t> = 6, </a:t>
            </a:r>
            <a:r>
              <a:rPr lang="en-US" sz="1200" dirty="0" err="1">
                <a:latin typeface="Arial Unicode MS"/>
              </a:rPr>
              <a:t>min_samples_leaf</a:t>
            </a:r>
            <a:r>
              <a:rPr lang="en-US" sz="1200" dirty="0">
                <a:latin typeface="Arial Unicode MS"/>
              </a:rPr>
              <a:t> = 5,n_estimators = 6</a:t>
            </a:r>
          </a:p>
          <a:p>
            <a:endParaRPr lang="en-US" sz="1400" dirty="0">
              <a:latin typeface="Arial Unicode MS"/>
            </a:endParaRPr>
          </a:p>
        </p:txBody>
      </p:sp>
      <p:sp>
        <p:nvSpPr>
          <p:cNvPr id="10" name="Rectangle 14">
            <a:extLst>
              <a:ext uri="{FF2B5EF4-FFF2-40B4-BE49-F238E27FC236}">
                <a16:creationId xmlns:a16="http://schemas.microsoft.com/office/drawing/2014/main" id="{0636860E-8ECC-FBE2-A84C-67EA8B057346}"/>
              </a:ext>
            </a:extLst>
          </p:cNvPr>
          <p:cNvSpPr>
            <a:spLocks noChangeArrowheads="1"/>
          </p:cNvSpPr>
          <p:nvPr/>
        </p:nvSpPr>
        <p:spPr bwMode="auto">
          <a:xfrm>
            <a:off x="289711" y="3055099"/>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B2B995A4-041F-84DE-2F22-FA637A809E33}"/>
              </a:ext>
            </a:extLst>
          </p:cNvPr>
          <p:cNvSpPr>
            <a:spLocks noGrp="1"/>
          </p:cNvSpPr>
          <p:nvPr>
            <p:ph type="sldNum" sz="quarter" idx="12"/>
          </p:nvPr>
        </p:nvSpPr>
        <p:spPr/>
        <p:txBody>
          <a:bodyPr/>
          <a:lstStyle/>
          <a:p>
            <a:fld id="{F4D06DFA-9516-486A-88A0-901F78D73B1C}" type="slidenum">
              <a:rPr lang="en-US" smtClean="0"/>
              <a:t>12</a:t>
            </a:fld>
            <a:endParaRPr lang="en-US"/>
          </a:p>
        </p:txBody>
      </p:sp>
      <p:sp>
        <p:nvSpPr>
          <p:cNvPr id="7" name="Rectangle 1">
            <a:extLst>
              <a:ext uri="{FF2B5EF4-FFF2-40B4-BE49-F238E27FC236}">
                <a16:creationId xmlns:a16="http://schemas.microsoft.com/office/drawing/2014/main" id="{19098B6B-1246-B849-9621-0839852A31F7}"/>
              </a:ext>
            </a:extLst>
          </p:cNvPr>
          <p:cNvSpPr>
            <a:spLocks noChangeArrowheads="1"/>
          </p:cNvSpPr>
          <p:nvPr/>
        </p:nvSpPr>
        <p:spPr bwMode="auto">
          <a:xfrm>
            <a:off x="4348163" y="3541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descr="Chart, treemap chart&#10;&#10;Description automatically generated">
            <a:extLst>
              <a:ext uri="{FF2B5EF4-FFF2-40B4-BE49-F238E27FC236}">
                <a16:creationId xmlns:a16="http://schemas.microsoft.com/office/drawing/2014/main" id="{6E1A5CCE-4F02-3B40-F19A-18B2D9B8E1B3}"/>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347139" y="1278494"/>
            <a:ext cx="4710159" cy="3899138"/>
          </a:xfrm>
          <a:prstGeom prst="rect">
            <a:avLst/>
          </a:prstGeom>
          <a:ln>
            <a:solidFill>
              <a:schemeClr val="tx1"/>
            </a:solidFill>
          </a:ln>
        </p:spPr>
      </p:pic>
      <p:pic>
        <p:nvPicPr>
          <p:cNvPr id="9" name="Picture 8" descr="Treemap chart&#10;&#10;Description automatically generated with medium confidence">
            <a:extLst>
              <a:ext uri="{FF2B5EF4-FFF2-40B4-BE49-F238E27FC236}">
                <a16:creationId xmlns:a16="http://schemas.microsoft.com/office/drawing/2014/main" id="{32043216-733B-64D5-CE40-CD409A633CE0}"/>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974567" y="1287318"/>
            <a:ext cx="4710158" cy="3899138"/>
          </a:xfrm>
          <a:prstGeom prst="rect">
            <a:avLst/>
          </a:prstGeom>
          <a:ln>
            <a:solidFill>
              <a:schemeClr val="tx1"/>
            </a:solidFill>
          </a:ln>
        </p:spPr>
      </p:pic>
      <p:sp>
        <p:nvSpPr>
          <p:cNvPr id="11" name="Rectangle 10">
            <a:extLst>
              <a:ext uri="{FF2B5EF4-FFF2-40B4-BE49-F238E27FC236}">
                <a16:creationId xmlns:a16="http://schemas.microsoft.com/office/drawing/2014/main" id="{ACF9A339-0915-5C3E-F1FB-23BAD32AFAEC}"/>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78BE9CC-7E15-DCED-DF4F-FCF69360C1F2}"/>
              </a:ext>
            </a:extLst>
          </p:cNvPr>
          <p:cNvSpPr txBox="1"/>
          <p:nvPr/>
        </p:nvSpPr>
        <p:spPr>
          <a:xfrm>
            <a:off x="108872" y="321823"/>
            <a:ext cx="42726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5. MODEL CONSTRUCTION</a:t>
            </a:r>
          </a:p>
        </p:txBody>
      </p:sp>
    </p:spTree>
    <p:extLst>
      <p:ext uri="{BB962C8B-B14F-4D97-AF65-F5344CB8AC3E}">
        <p14:creationId xmlns:p14="http://schemas.microsoft.com/office/powerpoint/2010/main" val="373812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96C7EF9-2C71-7E2B-3AE6-711E1EFB9064}"/>
              </a:ext>
            </a:extLst>
          </p:cNvPr>
          <p:cNvSpPr>
            <a:spLocks noChangeArrowheads="1"/>
          </p:cNvSpPr>
          <p:nvPr/>
        </p:nvSpPr>
        <p:spPr bwMode="auto">
          <a:xfrm>
            <a:off x="974567" y="5294178"/>
            <a:ext cx="4710160" cy="1031051"/>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Unicode MS"/>
                <a:ea typeface="Courier New" panose="02070309020205020404" pitchFamily="49" charset="0"/>
              </a:rPr>
              <a:t> Accuracy </a:t>
            </a:r>
            <a:r>
              <a:rPr lang="en-US" altLang="en-US" sz="1400" dirty="0">
                <a:solidFill>
                  <a:srgbClr val="000000"/>
                </a:solidFill>
                <a:latin typeface="Arial Unicode MS"/>
                <a:ea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0.80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Unicode MS"/>
                <a:ea typeface="Courier New" panose="02070309020205020404" pitchFamily="49" charset="0"/>
              </a:rPr>
              <a:t> Recall </a:t>
            </a:r>
            <a:r>
              <a:rPr lang="en-US" altLang="en-US" sz="1400" dirty="0">
                <a:solidFill>
                  <a:srgbClr val="000000"/>
                </a:solidFill>
                <a:latin typeface="Arial Unicode MS"/>
                <a:ea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0.75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000000"/>
                </a:solidFill>
                <a:latin typeface="Arial Unicode MS"/>
              </a:rPr>
              <a:t> Hyperparameter: </a:t>
            </a:r>
            <a:r>
              <a:rPr lang="en-US" altLang="en-US" sz="1400" dirty="0" err="1">
                <a:solidFill>
                  <a:srgbClr val="000000"/>
                </a:solidFill>
                <a:latin typeface="Arial Unicode MS"/>
              </a:rPr>
              <a:t>var_smoothing</a:t>
            </a:r>
            <a:r>
              <a:rPr lang="en-US" altLang="en-US" sz="1400" dirty="0">
                <a:solidFill>
                  <a:srgbClr val="000000"/>
                </a:solidFill>
                <a:latin typeface="Arial Unicode MS"/>
              </a:rPr>
              <a:t> = 0.015199</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CAC9DEF9-C005-70D5-91B2-F530ACE60B7B}"/>
              </a:ext>
            </a:extLst>
          </p:cNvPr>
          <p:cNvSpPr txBox="1"/>
          <p:nvPr/>
        </p:nvSpPr>
        <p:spPr>
          <a:xfrm>
            <a:off x="6347140" y="5294178"/>
            <a:ext cx="4710159" cy="954107"/>
          </a:xfrm>
          <a:prstGeom prst="rect">
            <a:avLst/>
          </a:prstGeom>
          <a:noFill/>
          <a:ln>
            <a:noFill/>
          </a:ln>
        </p:spPr>
        <p:txBody>
          <a:bodyPr wrap="square">
            <a:spAutoFit/>
          </a:bodyPr>
          <a:lstStyle/>
          <a:p>
            <a:r>
              <a:rPr kumimoji="0" lang="en-US" altLang="en-US" sz="1400" b="1" i="0" u="none" strike="noStrike" cap="none" normalizeH="0" baseline="0" dirty="0">
                <a:ln>
                  <a:noFill/>
                </a:ln>
                <a:solidFill>
                  <a:srgbClr val="000000"/>
                </a:solidFill>
                <a:effectLst/>
                <a:latin typeface="Arial Unicode MS"/>
                <a:ea typeface="Courier New" panose="02070309020205020404" pitchFamily="49" charset="0"/>
              </a:rPr>
              <a:t>Accuracy</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 0.88</a:t>
            </a:r>
          </a:p>
          <a:p>
            <a:r>
              <a:rPr kumimoji="0" lang="en-US" altLang="en-US" sz="1400" b="1" i="0" u="none" strike="noStrike" cap="none" normalizeH="0" baseline="0" dirty="0">
                <a:ln>
                  <a:noFill/>
                </a:ln>
                <a:solidFill>
                  <a:srgbClr val="000000"/>
                </a:solidFill>
                <a:effectLst/>
                <a:latin typeface="Arial Unicode MS"/>
                <a:ea typeface="Courier New" panose="02070309020205020404" pitchFamily="49" charset="0"/>
              </a:rPr>
              <a:t>Recall</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 0.89</a:t>
            </a:r>
            <a:endParaRPr lang="en-US" sz="1400" dirty="0">
              <a:latin typeface="Arial Unicode MS"/>
            </a:endParaRPr>
          </a:p>
          <a:p>
            <a:r>
              <a:rPr lang="en-US" sz="1400" b="1" dirty="0">
                <a:latin typeface="Arial Unicode MS"/>
              </a:rPr>
              <a:t>Hyperparameters: </a:t>
            </a:r>
            <a:r>
              <a:rPr lang="en-US" sz="1200" dirty="0">
                <a:latin typeface="Arial Unicode MS"/>
              </a:rPr>
              <a:t>Kernel = </a:t>
            </a:r>
            <a:r>
              <a:rPr lang="en-US" sz="1200" dirty="0" err="1">
                <a:latin typeface="Arial Unicode MS"/>
              </a:rPr>
              <a:t>rbf</a:t>
            </a:r>
            <a:r>
              <a:rPr lang="en-US" sz="1200" dirty="0">
                <a:latin typeface="Arial Unicode MS"/>
              </a:rPr>
              <a:t>, C= 3, gamma =0.08 </a:t>
            </a:r>
          </a:p>
          <a:p>
            <a:endParaRPr lang="en-US" sz="1400" dirty="0">
              <a:latin typeface="Arial Unicode MS"/>
            </a:endParaRPr>
          </a:p>
        </p:txBody>
      </p:sp>
      <p:sp>
        <p:nvSpPr>
          <p:cNvPr id="10" name="Rectangle 14">
            <a:extLst>
              <a:ext uri="{FF2B5EF4-FFF2-40B4-BE49-F238E27FC236}">
                <a16:creationId xmlns:a16="http://schemas.microsoft.com/office/drawing/2014/main" id="{0636860E-8ECC-FBE2-A84C-67EA8B057346}"/>
              </a:ext>
            </a:extLst>
          </p:cNvPr>
          <p:cNvSpPr>
            <a:spLocks noChangeArrowheads="1"/>
          </p:cNvSpPr>
          <p:nvPr/>
        </p:nvSpPr>
        <p:spPr bwMode="auto">
          <a:xfrm>
            <a:off x="289711" y="3055099"/>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B2B995A4-041F-84DE-2F22-FA637A809E33}"/>
              </a:ext>
            </a:extLst>
          </p:cNvPr>
          <p:cNvSpPr>
            <a:spLocks noGrp="1"/>
          </p:cNvSpPr>
          <p:nvPr>
            <p:ph type="sldNum" sz="quarter" idx="12"/>
          </p:nvPr>
        </p:nvSpPr>
        <p:spPr/>
        <p:txBody>
          <a:bodyPr/>
          <a:lstStyle/>
          <a:p>
            <a:fld id="{F4D06DFA-9516-486A-88A0-901F78D73B1C}" type="slidenum">
              <a:rPr lang="en-US" smtClean="0"/>
              <a:t>13</a:t>
            </a:fld>
            <a:endParaRPr lang="en-US"/>
          </a:p>
        </p:txBody>
      </p:sp>
      <p:pic>
        <p:nvPicPr>
          <p:cNvPr id="6" name="Picture 5" descr="Chart, treemap chart&#10;&#10;Description automatically generated">
            <a:extLst>
              <a:ext uri="{FF2B5EF4-FFF2-40B4-BE49-F238E27FC236}">
                <a16:creationId xmlns:a16="http://schemas.microsoft.com/office/drawing/2014/main" id="{3A6DC529-8837-0434-266A-2BC3A34FDFCE}"/>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974567" y="1293742"/>
            <a:ext cx="4710159" cy="3899138"/>
          </a:xfrm>
          <a:prstGeom prst="rect">
            <a:avLst/>
          </a:prstGeom>
          <a:ln>
            <a:solidFill>
              <a:schemeClr val="tx1"/>
            </a:solidFill>
          </a:ln>
        </p:spPr>
      </p:pic>
      <p:pic>
        <p:nvPicPr>
          <p:cNvPr id="1028" name="Picture 4">
            <a:extLst>
              <a:ext uri="{FF2B5EF4-FFF2-40B4-BE49-F238E27FC236}">
                <a16:creationId xmlns:a16="http://schemas.microsoft.com/office/drawing/2014/main" id="{69D1261C-98DA-7E7F-FB21-652B76BF974A}"/>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347139" y="1293742"/>
            <a:ext cx="4710159" cy="38991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5199541-4DA5-C11E-49A6-90F191629AFE}"/>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C1E290-56B2-6903-DEE3-6FEA50800C9B}"/>
              </a:ext>
            </a:extLst>
          </p:cNvPr>
          <p:cNvSpPr txBox="1"/>
          <p:nvPr/>
        </p:nvSpPr>
        <p:spPr>
          <a:xfrm>
            <a:off x="108872" y="321823"/>
            <a:ext cx="42726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5. MODEL CONSTRUCTION</a:t>
            </a:r>
          </a:p>
        </p:txBody>
      </p:sp>
    </p:spTree>
    <p:extLst>
      <p:ext uri="{BB962C8B-B14F-4D97-AF65-F5344CB8AC3E}">
        <p14:creationId xmlns:p14="http://schemas.microsoft.com/office/powerpoint/2010/main" val="400380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BA602A-1673-945C-CDF9-E9E03E36269B}"/>
              </a:ext>
            </a:extLst>
          </p:cNvPr>
          <p:cNvSpPr>
            <a:spLocks noGrp="1"/>
          </p:cNvSpPr>
          <p:nvPr>
            <p:ph type="sldNum" sz="quarter" idx="12"/>
          </p:nvPr>
        </p:nvSpPr>
        <p:spPr/>
        <p:txBody>
          <a:bodyPr/>
          <a:lstStyle/>
          <a:p>
            <a:fld id="{F4D06DFA-9516-486A-88A0-901F78D73B1C}" type="slidenum">
              <a:rPr lang="en-US" smtClean="0"/>
              <a:t>14</a:t>
            </a:fld>
            <a:endParaRPr lang="en-US"/>
          </a:p>
        </p:txBody>
      </p:sp>
      <p:graphicFrame>
        <p:nvGraphicFramePr>
          <p:cNvPr id="5" name="Table 5">
            <a:extLst>
              <a:ext uri="{FF2B5EF4-FFF2-40B4-BE49-F238E27FC236}">
                <a16:creationId xmlns:a16="http://schemas.microsoft.com/office/drawing/2014/main" id="{0066B910-65CD-0C80-902E-4B3BEE351DAA}"/>
              </a:ext>
            </a:extLst>
          </p:cNvPr>
          <p:cNvGraphicFramePr>
            <a:graphicFrameLocks noGrp="1"/>
          </p:cNvGraphicFramePr>
          <p:nvPr>
            <p:extLst>
              <p:ext uri="{D42A27DB-BD31-4B8C-83A1-F6EECF244321}">
                <p14:modId xmlns:p14="http://schemas.microsoft.com/office/powerpoint/2010/main" val="654179917"/>
              </p:ext>
            </p:extLst>
          </p:nvPr>
        </p:nvGraphicFramePr>
        <p:xfrm>
          <a:off x="1285875" y="1036320"/>
          <a:ext cx="8874124" cy="2392680"/>
        </p:xfrm>
        <a:graphic>
          <a:graphicData uri="http://schemas.openxmlformats.org/drawingml/2006/table">
            <a:tbl>
              <a:tblPr firstRow="1" bandRow="1">
                <a:tableStyleId>{F5AB1C69-6EDB-4FF4-983F-18BD219EF322}</a:tableStyleId>
              </a:tblPr>
              <a:tblGrid>
                <a:gridCol w="2218531">
                  <a:extLst>
                    <a:ext uri="{9D8B030D-6E8A-4147-A177-3AD203B41FA5}">
                      <a16:colId xmlns:a16="http://schemas.microsoft.com/office/drawing/2014/main" val="2863678606"/>
                    </a:ext>
                  </a:extLst>
                </a:gridCol>
                <a:gridCol w="2218531">
                  <a:extLst>
                    <a:ext uri="{9D8B030D-6E8A-4147-A177-3AD203B41FA5}">
                      <a16:colId xmlns:a16="http://schemas.microsoft.com/office/drawing/2014/main" val="1643778780"/>
                    </a:ext>
                  </a:extLst>
                </a:gridCol>
                <a:gridCol w="2218531">
                  <a:extLst>
                    <a:ext uri="{9D8B030D-6E8A-4147-A177-3AD203B41FA5}">
                      <a16:colId xmlns:a16="http://schemas.microsoft.com/office/drawing/2014/main" val="2558601284"/>
                    </a:ext>
                  </a:extLst>
                </a:gridCol>
                <a:gridCol w="2218531">
                  <a:extLst>
                    <a:ext uri="{9D8B030D-6E8A-4147-A177-3AD203B41FA5}">
                      <a16:colId xmlns:a16="http://schemas.microsoft.com/office/drawing/2014/main" val="1985794782"/>
                    </a:ext>
                  </a:extLst>
                </a:gridCol>
              </a:tblGrid>
              <a:tr h="370840">
                <a:tc>
                  <a:txBody>
                    <a:bodyPr/>
                    <a:lstStyle/>
                    <a:p>
                      <a:r>
                        <a:rPr lang="en-US" dirty="0"/>
                        <a:t>METHOD</a:t>
                      </a:r>
                    </a:p>
                  </a:txBody>
                  <a:tcPr/>
                </a:tc>
                <a:tc>
                  <a:txBody>
                    <a:bodyPr/>
                    <a:lstStyle/>
                    <a:p>
                      <a:r>
                        <a:rPr lang="en-US" dirty="0"/>
                        <a:t>VARIABLES </a:t>
                      </a:r>
                    </a:p>
                  </a:txBody>
                  <a:tcPr/>
                </a:tc>
                <a:tc>
                  <a:txBody>
                    <a:bodyPr/>
                    <a:lstStyle/>
                    <a:p>
                      <a:r>
                        <a:rPr lang="en-US" dirty="0"/>
                        <a:t>ACCURACY </a:t>
                      </a:r>
                    </a:p>
                  </a:txBody>
                  <a:tcPr/>
                </a:tc>
                <a:tc>
                  <a:txBody>
                    <a:bodyPr/>
                    <a:lstStyle/>
                    <a:p>
                      <a:r>
                        <a:rPr lang="en-US" dirty="0"/>
                        <a:t>RECALL</a:t>
                      </a:r>
                    </a:p>
                  </a:txBody>
                  <a:tcPr/>
                </a:tc>
                <a:extLst>
                  <a:ext uri="{0D108BD9-81ED-4DB2-BD59-A6C34878D82A}">
                    <a16:rowId xmlns:a16="http://schemas.microsoft.com/office/drawing/2014/main" val="1115247223"/>
                  </a:ext>
                </a:extLst>
              </a:tr>
              <a:tr h="370840">
                <a:tc>
                  <a:txBody>
                    <a:bodyPr/>
                    <a:lstStyle/>
                    <a:p>
                      <a:r>
                        <a:rPr lang="en-US" dirty="0"/>
                        <a:t>Decision Tree</a:t>
                      </a:r>
                    </a:p>
                  </a:txBody>
                  <a:tcPr/>
                </a:tc>
                <a:tc>
                  <a:txBody>
                    <a:bodyPr/>
                    <a:lstStyle/>
                    <a:p>
                      <a:r>
                        <a:rPr lang="en-US" b="1" dirty="0"/>
                        <a:t>All, except T</a:t>
                      </a:r>
                    </a:p>
                  </a:txBody>
                  <a:tcPr/>
                </a:tc>
                <a:tc>
                  <a:txBody>
                    <a:bodyPr/>
                    <a:lstStyle/>
                    <a:p>
                      <a:r>
                        <a:rPr lang="en-US" b="1" dirty="0"/>
                        <a:t>0.88</a:t>
                      </a:r>
                    </a:p>
                  </a:txBody>
                  <a:tcPr/>
                </a:tc>
                <a:tc>
                  <a:txBody>
                    <a:bodyPr/>
                    <a:lstStyle/>
                    <a:p>
                      <a:r>
                        <a:rPr lang="en-US" b="1" dirty="0"/>
                        <a:t>0.87</a:t>
                      </a:r>
                    </a:p>
                  </a:txBody>
                  <a:tcPr/>
                </a:tc>
                <a:extLst>
                  <a:ext uri="{0D108BD9-81ED-4DB2-BD59-A6C34878D82A}">
                    <a16:rowId xmlns:a16="http://schemas.microsoft.com/office/drawing/2014/main" val="1961231211"/>
                  </a:ext>
                </a:extLst>
              </a:tr>
              <a:tr h="370840">
                <a:tc>
                  <a:txBody>
                    <a:bodyPr/>
                    <a:lstStyle/>
                    <a:p>
                      <a:r>
                        <a:rPr lang="en-US" dirty="0"/>
                        <a:t>Random Forest</a:t>
                      </a:r>
                    </a:p>
                  </a:txBody>
                  <a:tcPr/>
                </a:tc>
                <a:tc>
                  <a:txBody>
                    <a:bodyPr/>
                    <a:lstStyle/>
                    <a:p>
                      <a:r>
                        <a:rPr lang="en-US" b="1" dirty="0"/>
                        <a:t>MO,NI,PB,ET,HF,TA</a:t>
                      </a:r>
                    </a:p>
                  </a:txBody>
                  <a:tcPr/>
                </a:tc>
                <a:tc>
                  <a:txBody>
                    <a:bodyPr/>
                    <a:lstStyle/>
                    <a:p>
                      <a:r>
                        <a:rPr lang="en-US" b="1" dirty="0"/>
                        <a:t>0.90</a:t>
                      </a:r>
                    </a:p>
                  </a:txBody>
                  <a:tcPr/>
                </a:tc>
                <a:tc>
                  <a:txBody>
                    <a:bodyPr/>
                    <a:lstStyle/>
                    <a:p>
                      <a:r>
                        <a:rPr lang="en-US" b="1" dirty="0"/>
                        <a:t>0.90</a:t>
                      </a:r>
                    </a:p>
                  </a:txBody>
                  <a:tcPr/>
                </a:tc>
                <a:extLst>
                  <a:ext uri="{0D108BD9-81ED-4DB2-BD59-A6C34878D82A}">
                    <a16:rowId xmlns:a16="http://schemas.microsoft.com/office/drawing/2014/main" val="3724214959"/>
                  </a:ext>
                </a:extLst>
              </a:tr>
              <a:tr h="370840">
                <a:tc>
                  <a:txBody>
                    <a:bodyPr/>
                    <a:lstStyle/>
                    <a:p>
                      <a:r>
                        <a:rPr lang="en-US" dirty="0"/>
                        <a:t>Gaussian Naïve Bayesian</a:t>
                      </a:r>
                    </a:p>
                  </a:txBody>
                  <a:tcPr/>
                </a:tc>
                <a:tc>
                  <a:txBody>
                    <a:bodyPr/>
                    <a:lstStyle/>
                    <a:p>
                      <a:r>
                        <a:rPr lang="en-US" b="1" dirty="0"/>
                        <a:t>MO,NI,ET,CT</a:t>
                      </a:r>
                    </a:p>
                  </a:txBody>
                  <a:tcPr/>
                </a:tc>
                <a:tc>
                  <a:txBody>
                    <a:bodyPr/>
                    <a:lstStyle/>
                    <a:p>
                      <a:r>
                        <a:rPr lang="en-US" b="1" dirty="0"/>
                        <a:t>0.80</a:t>
                      </a:r>
                    </a:p>
                  </a:txBody>
                  <a:tcPr/>
                </a:tc>
                <a:tc>
                  <a:txBody>
                    <a:bodyPr/>
                    <a:lstStyle/>
                    <a:p>
                      <a:r>
                        <a:rPr lang="en-US" b="1" dirty="0"/>
                        <a:t>0.75</a:t>
                      </a:r>
                    </a:p>
                  </a:txBody>
                  <a:tcPr/>
                </a:tc>
                <a:extLst>
                  <a:ext uri="{0D108BD9-81ED-4DB2-BD59-A6C34878D82A}">
                    <a16:rowId xmlns:a16="http://schemas.microsoft.com/office/drawing/2014/main" val="635853544"/>
                  </a:ext>
                </a:extLst>
              </a:tr>
              <a:tr h="370840">
                <a:tc>
                  <a:txBody>
                    <a:bodyPr/>
                    <a:lstStyle/>
                    <a:p>
                      <a:r>
                        <a:rPr lang="en-US" dirty="0"/>
                        <a:t>Support Vector Classifier </a:t>
                      </a:r>
                    </a:p>
                  </a:txBody>
                  <a:tcPr/>
                </a:tc>
                <a:tc>
                  <a:txBody>
                    <a:bodyPr/>
                    <a:lstStyle/>
                    <a:p>
                      <a:r>
                        <a:rPr lang="en-US" b="1" dirty="0"/>
                        <a:t>MO, CT,NI,PB,ET,HF</a:t>
                      </a:r>
                    </a:p>
                  </a:txBody>
                  <a:tcPr/>
                </a:tc>
                <a:tc>
                  <a:txBody>
                    <a:bodyPr/>
                    <a:lstStyle/>
                    <a:p>
                      <a:r>
                        <a:rPr lang="en-US" b="1" dirty="0"/>
                        <a:t>0.88</a:t>
                      </a:r>
                    </a:p>
                  </a:txBody>
                  <a:tcPr/>
                </a:tc>
                <a:tc>
                  <a:txBody>
                    <a:bodyPr/>
                    <a:lstStyle/>
                    <a:p>
                      <a:r>
                        <a:rPr lang="en-US" b="1" dirty="0"/>
                        <a:t>0.89</a:t>
                      </a:r>
                    </a:p>
                  </a:txBody>
                  <a:tcPr/>
                </a:tc>
                <a:extLst>
                  <a:ext uri="{0D108BD9-81ED-4DB2-BD59-A6C34878D82A}">
                    <a16:rowId xmlns:a16="http://schemas.microsoft.com/office/drawing/2014/main" val="3621444988"/>
                  </a:ext>
                </a:extLst>
              </a:tr>
            </a:tbl>
          </a:graphicData>
        </a:graphic>
      </p:graphicFrame>
      <p:sp>
        <p:nvSpPr>
          <p:cNvPr id="3" name="TextBox 2">
            <a:extLst>
              <a:ext uri="{FF2B5EF4-FFF2-40B4-BE49-F238E27FC236}">
                <a16:creationId xmlns:a16="http://schemas.microsoft.com/office/drawing/2014/main" id="{41CF587B-2B27-8B3A-2AB3-ED18D89179E3}"/>
              </a:ext>
            </a:extLst>
          </p:cNvPr>
          <p:cNvSpPr txBox="1"/>
          <p:nvPr/>
        </p:nvSpPr>
        <p:spPr>
          <a:xfrm>
            <a:off x="1380565" y="3718679"/>
            <a:ext cx="912009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4 models yielded similar accuracy and recall rate, but random forest yielded the highest with both accuracy and recall around 0.9.</a:t>
            </a:r>
          </a:p>
          <a:p>
            <a:pPr marL="285750" indent="-285750">
              <a:buFont typeface="Arial" panose="020B0604020202020204" pitchFamily="34" charset="0"/>
              <a:buChar char="•"/>
            </a:pPr>
            <a:r>
              <a:rPr lang="en-US" dirty="0"/>
              <a:t>Different models use different features to make classification</a:t>
            </a:r>
          </a:p>
          <a:p>
            <a:pPr marL="285750" indent="-285750">
              <a:buFont typeface="Arial" panose="020B0604020202020204" pitchFamily="34" charset="0"/>
              <a:buChar char="•"/>
            </a:pPr>
            <a:r>
              <a:rPr lang="en-US" dirty="0"/>
              <a:t>Every feature in SVM has a similar importance value</a:t>
            </a:r>
          </a:p>
          <a:p>
            <a:pPr marL="285750" indent="-285750">
              <a:buFont typeface="Arial" panose="020B0604020202020204" pitchFamily="34" charset="0"/>
              <a:buChar char="•"/>
            </a:pPr>
            <a:r>
              <a:rPr lang="en-US" dirty="0"/>
              <a:t>SVM and Random Forest training time was the longest due to the numbers of hyperparameters of those models</a:t>
            </a:r>
          </a:p>
          <a:p>
            <a:pPr marL="285750" indent="-285750">
              <a:buFont typeface="Arial" panose="020B0604020202020204" pitchFamily="34" charset="0"/>
              <a:buChar char="•"/>
            </a:pPr>
            <a:r>
              <a:rPr lang="en-US" dirty="0"/>
              <a:t>Month, Nature of Injury, and Part of body, were significant factors respectively in 4 models</a:t>
            </a:r>
          </a:p>
          <a:p>
            <a:pPr marL="285750" indent="-285750">
              <a:buFont typeface="Arial" panose="020B0604020202020204" pitchFamily="34" charset="0"/>
              <a:buChar char="•"/>
            </a:pPr>
            <a:r>
              <a:rPr lang="en-US" dirty="0"/>
              <a:t>Surprisingly, Task Assignment variable was NOT found to be much significant in fatal accident</a:t>
            </a:r>
          </a:p>
          <a:p>
            <a:pPr marL="285750" indent="-285750">
              <a:buFont typeface="Arial" panose="020B0604020202020204" pitchFamily="34" charset="0"/>
              <a:buChar char="•"/>
            </a:pPr>
            <a:endParaRPr lang="en-US" dirty="0"/>
          </a:p>
          <a:p>
            <a:endParaRPr lang="en-US" dirty="0"/>
          </a:p>
        </p:txBody>
      </p:sp>
      <p:sp>
        <p:nvSpPr>
          <p:cNvPr id="7" name="Rectangle 6">
            <a:extLst>
              <a:ext uri="{FF2B5EF4-FFF2-40B4-BE49-F238E27FC236}">
                <a16:creationId xmlns:a16="http://schemas.microsoft.com/office/drawing/2014/main" id="{870BDE7A-B389-8B8B-CFD5-FA08D3231826}"/>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071E6D-7540-FE29-C879-9C166E043EEF}"/>
              </a:ext>
            </a:extLst>
          </p:cNvPr>
          <p:cNvSpPr txBox="1"/>
          <p:nvPr/>
        </p:nvSpPr>
        <p:spPr>
          <a:xfrm>
            <a:off x="108872" y="321823"/>
            <a:ext cx="42726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6. RESULT &amp; DISCUSSION</a:t>
            </a:r>
          </a:p>
        </p:txBody>
      </p:sp>
    </p:spTree>
    <p:extLst>
      <p:ext uri="{BB962C8B-B14F-4D97-AF65-F5344CB8AC3E}">
        <p14:creationId xmlns:p14="http://schemas.microsoft.com/office/powerpoint/2010/main" val="377706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993806-8BAF-3308-C7DB-20810C3F3CF6}"/>
              </a:ext>
            </a:extLst>
          </p:cNvPr>
          <p:cNvSpPr>
            <a:spLocks noGrp="1"/>
          </p:cNvSpPr>
          <p:nvPr>
            <p:ph type="sldNum" sz="quarter" idx="12"/>
          </p:nvPr>
        </p:nvSpPr>
        <p:spPr/>
        <p:txBody>
          <a:bodyPr/>
          <a:lstStyle/>
          <a:p>
            <a:fld id="{F4D06DFA-9516-486A-88A0-901F78D73B1C}" type="slidenum">
              <a:rPr lang="en-US" smtClean="0"/>
              <a:t>15</a:t>
            </a:fld>
            <a:endParaRPr lang="en-US"/>
          </a:p>
        </p:txBody>
      </p:sp>
      <p:sp>
        <p:nvSpPr>
          <p:cNvPr id="2" name="TextBox 1">
            <a:extLst>
              <a:ext uri="{FF2B5EF4-FFF2-40B4-BE49-F238E27FC236}">
                <a16:creationId xmlns:a16="http://schemas.microsoft.com/office/drawing/2014/main" id="{0696C5E9-4B83-D4A3-CA94-97C4E711C7EB}"/>
              </a:ext>
            </a:extLst>
          </p:cNvPr>
          <p:cNvSpPr txBox="1"/>
          <p:nvPr/>
        </p:nvSpPr>
        <p:spPr>
          <a:xfrm>
            <a:off x="968188" y="1004265"/>
            <a:ext cx="1038561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Comparison study between 4 models were developed to get a highly accurate classification model for fatal accidents on the construction site.</a:t>
            </a:r>
          </a:p>
          <a:p>
            <a:pPr marL="285750" indent="-285750">
              <a:buFont typeface="Arial" panose="020B0604020202020204" pitchFamily="34" charset="0"/>
              <a:buChar char="•"/>
            </a:pPr>
            <a:r>
              <a:rPr lang="en-US" dirty="0"/>
              <a:t>Evidently, this method has cross-checked the fact that accident event description can also be incorporated to make fatal accident classification models</a:t>
            </a:r>
          </a:p>
          <a:p>
            <a:pPr marL="285750" indent="-285750">
              <a:buFont typeface="Arial" panose="020B0604020202020204" pitchFamily="34" charset="0"/>
              <a:buChar char="•"/>
            </a:pPr>
            <a:r>
              <a:rPr lang="en-US" dirty="0"/>
              <a:t>The model is expected to assist site managers to allocate their crew efficiently to avoid a future accidents</a:t>
            </a:r>
          </a:p>
          <a:p>
            <a:pPr marL="285750" indent="-285750">
              <a:buFont typeface="Arial" panose="020B0604020202020204" pitchFamily="34" charset="0"/>
              <a:buChar char="•"/>
            </a:pPr>
            <a:r>
              <a:rPr lang="en-US" dirty="0"/>
              <a:t>It should be also noted from the result that fatal accidents could happen regardless of how frequent the task is assigned to a specific crew</a:t>
            </a:r>
          </a:p>
          <a:p>
            <a:pPr marL="285750" indent="-285750">
              <a:buFont typeface="Arial" panose="020B0604020202020204" pitchFamily="34" charset="0"/>
              <a:buChar char="•"/>
            </a:pPr>
            <a:r>
              <a:rPr lang="en-US" dirty="0"/>
              <a:t>The model can be used to make risk assessments in productivity analysis to better cost and schedule performance </a:t>
            </a:r>
          </a:p>
          <a:p>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718E4AC-CF92-9FE1-8FDF-10FE1CB36BFE}"/>
              </a:ext>
            </a:extLst>
          </p:cNvPr>
          <p:cNvSpPr txBox="1"/>
          <p:nvPr/>
        </p:nvSpPr>
        <p:spPr>
          <a:xfrm>
            <a:off x="968188" y="3607124"/>
            <a:ext cx="10900374" cy="461665"/>
          </a:xfrm>
          <a:prstGeom prst="rect">
            <a:avLst/>
          </a:prstGeom>
          <a:noFill/>
        </p:spPr>
        <p:txBody>
          <a:bodyPr wrap="square" rtlCol="0">
            <a:spAutoFit/>
          </a:bodyPr>
          <a:lstStyle/>
          <a:p>
            <a:r>
              <a:rPr lang="en-US" sz="2400" b="1" dirty="0"/>
              <a:t>Limitations</a:t>
            </a:r>
          </a:p>
        </p:txBody>
      </p:sp>
      <p:sp>
        <p:nvSpPr>
          <p:cNvPr id="9" name="TextBox 8">
            <a:extLst>
              <a:ext uri="{FF2B5EF4-FFF2-40B4-BE49-F238E27FC236}">
                <a16:creationId xmlns:a16="http://schemas.microsoft.com/office/drawing/2014/main" id="{79F686F8-E0D2-CA64-D1A1-D36615C45442}"/>
              </a:ext>
            </a:extLst>
          </p:cNvPr>
          <p:cNvSpPr txBox="1"/>
          <p:nvPr/>
        </p:nvSpPr>
        <p:spPr>
          <a:xfrm>
            <a:off x="968188" y="4182749"/>
            <a:ext cx="1038561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Due to small sets of data, and location-constraint, this model can not be generalized.</a:t>
            </a:r>
          </a:p>
          <a:p>
            <a:pPr marL="285750" indent="-285750">
              <a:buFont typeface="Arial" panose="020B0604020202020204" pitchFamily="34" charset="0"/>
              <a:buChar char="•"/>
            </a:pPr>
            <a:r>
              <a:rPr lang="en-US" dirty="0"/>
              <a:t>Number of variables to use is still limited which results in RFE similar accuracy. Therefore, larger dataset with more diverse attributes are needed to better the application of the classification model.</a:t>
            </a:r>
          </a:p>
          <a:p>
            <a:pPr marL="285750" indent="-285750">
              <a:buFont typeface="Arial" panose="020B0604020202020204" pitchFamily="34" charset="0"/>
              <a:buChar char="•"/>
            </a:pPr>
            <a:r>
              <a:rPr lang="en-US" dirty="0"/>
              <a:t>SMOTE generates artificial data which is still uncertain to some extent.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12E5C3FF-5CDF-2734-9056-3B9D2C3695B1}"/>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941C2A5-F31B-230C-41C4-7B951500C907}"/>
              </a:ext>
            </a:extLst>
          </p:cNvPr>
          <p:cNvSpPr txBox="1"/>
          <p:nvPr/>
        </p:nvSpPr>
        <p:spPr>
          <a:xfrm>
            <a:off x="108872" y="321823"/>
            <a:ext cx="42726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6. CONCLUSION</a:t>
            </a:r>
          </a:p>
        </p:txBody>
      </p:sp>
    </p:spTree>
    <p:extLst>
      <p:ext uri="{BB962C8B-B14F-4D97-AF65-F5344CB8AC3E}">
        <p14:creationId xmlns:p14="http://schemas.microsoft.com/office/powerpoint/2010/main" val="289484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499FDF-4ABD-6A9D-D6D0-1EA8A66A3CE3}"/>
              </a:ext>
            </a:extLst>
          </p:cNvPr>
          <p:cNvSpPr>
            <a:spLocks noGrp="1"/>
          </p:cNvSpPr>
          <p:nvPr>
            <p:ph type="sldNum" sz="quarter" idx="12"/>
          </p:nvPr>
        </p:nvSpPr>
        <p:spPr/>
        <p:txBody>
          <a:bodyPr/>
          <a:lstStyle/>
          <a:p>
            <a:fld id="{F4D06DFA-9516-486A-88A0-901F78D73B1C}" type="slidenum">
              <a:rPr lang="en-US" smtClean="0"/>
              <a:t>16</a:t>
            </a:fld>
            <a:endParaRPr lang="en-US"/>
          </a:p>
        </p:txBody>
      </p:sp>
      <p:sp>
        <p:nvSpPr>
          <p:cNvPr id="4" name="Rectangle 3">
            <a:extLst>
              <a:ext uri="{FF2B5EF4-FFF2-40B4-BE49-F238E27FC236}">
                <a16:creationId xmlns:a16="http://schemas.microsoft.com/office/drawing/2014/main" id="{71DFB0E3-107A-664E-6C3E-F296CE198A1F}"/>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2299FF-884E-388C-FE47-34D50C0A2A4E}"/>
              </a:ext>
            </a:extLst>
          </p:cNvPr>
          <p:cNvSpPr txBox="1"/>
          <p:nvPr/>
        </p:nvSpPr>
        <p:spPr>
          <a:xfrm>
            <a:off x="108872" y="321823"/>
            <a:ext cx="42726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Reference</a:t>
            </a:r>
          </a:p>
        </p:txBody>
      </p:sp>
      <p:sp>
        <p:nvSpPr>
          <p:cNvPr id="9" name="TextBox 8">
            <a:extLst>
              <a:ext uri="{FF2B5EF4-FFF2-40B4-BE49-F238E27FC236}">
                <a16:creationId xmlns:a16="http://schemas.microsoft.com/office/drawing/2014/main" id="{CC54E105-9166-C9EA-4424-23C17308AAE5}"/>
              </a:ext>
            </a:extLst>
          </p:cNvPr>
          <p:cNvSpPr txBox="1"/>
          <p:nvPr/>
        </p:nvSpPr>
        <p:spPr>
          <a:xfrm>
            <a:off x="1758950" y="1652135"/>
            <a:ext cx="8674100" cy="3553730"/>
          </a:xfrm>
          <a:prstGeom prst="rect">
            <a:avLst/>
          </a:prstGeom>
          <a:noFill/>
        </p:spPr>
        <p:txBody>
          <a:bodyPr wrap="square">
            <a:spAutoFit/>
          </a:bodyPr>
          <a:lstStyle/>
          <a:p>
            <a:pPr marR="0" latinLnBrk="1">
              <a:lnSpc>
                <a:spcPct val="107000"/>
              </a:lnSpc>
              <a:spcBef>
                <a:spcPts val="0"/>
              </a:spcBef>
              <a:spcAft>
                <a:spcPts val="800"/>
              </a:spcAft>
            </a:pPr>
            <a:r>
              <a:rPr lang="en-US" sz="1200" dirty="0">
                <a:effectLst/>
                <a:latin typeface="Malgun Gothic" panose="020B0503020000020004" pitchFamily="34" charset="-127"/>
                <a:ea typeface="Times New Roman" panose="02020603050405020304" pitchFamily="18" charset="0"/>
                <a:cs typeface="Arial Unicode MS"/>
              </a:rPr>
              <a:t>Amiri, M., </a:t>
            </a:r>
            <a:r>
              <a:rPr lang="en-US" sz="1200" dirty="0" err="1">
                <a:effectLst/>
                <a:latin typeface="Malgun Gothic" panose="020B0503020000020004" pitchFamily="34" charset="-127"/>
                <a:ea typeface="Times New Roman" panose="02020603050405020304" pitchFamily="18" charset="0"/>
                <a:cs typeface="Arial Unicode MS"/>
              </a:rPr>
              <a:t>Ardeshir</a:t>
            </a:r>
            <a:r>
              <a:rPr lang="en-US" sz="1200" dirty="0">
                <a:effectLst/>
                <a:latin typeface="Malgun Gothic" panose="020B0503020000020004" pitchFamily="34" charset="-127"/>
                <a:ea typeface="Times New Roman" panose="02020603050405020304" pitchFamily="18" charset="0"/>
                <a:cs typeface="Arial Unicode MS"/>
              </a:rPr>
              <a:t>, A., Fazel </a:t>
            </a:r>
            <a:r>
              <a:rPr lang="en-US" sz="1200" dirty="0" err="1">
                <a:effectLst/>
                <a:latin typeface="Malgun Gothic" panose="020B0503020000020004" pitchFamily="34" charset="-127"/>
                <a:ea typeface="Times New Roman" panose="02020603050405020304" pitchFamily="18" charset="0"/>
                <a:cs typeface="Arial Unicode MS"/>
              </a:rPr>
              <a:t>Zarandi</a:t>
            </a:r>
            <a:r>
              <a:rPr lang="en-US" sz="1200" dirty="0">
                <a:effectLst/>
                <a:latin typeface="Malgun Gothic" panose="020B0503020000020004" pitchFamily="34" charset="-127"/>
                <a:ea typeface="Times New Roman" panose="02020603050405020304" pitchFamily="18" charset="0"/>
                <a:cs typeface="Arial Unicode MS"/>
              </a:rPr>
              <a:t>, M. H., &amp; </a:t>
            </a:r>
            <a:r>
              <a:rPr lang="en-US" sz="1200" dirty="0" err="1">
                <a:effectLst/>
                <a:latin typeface="Malgun Gothic" panose="020B0503020000020004" pitchFamily="34" charset="-127"/>
                <a:ea typeface="Times New Roman" panose="02020603050405020304" pitchFamily="18" charset="0"/>
                <a:cs typeface="Arial Unicode MS"/>
              </a:rPr>
              <a:t>Soltanaghaei</a:t>
            </a:r>
            <a:r>
              <a:rPr lang="en-US" sz="1200" dirty="0">
                <a:effectLst/>
                <a:latin typeface="Malgun Gothic" panose="020B0503020000020004" pitchFamily="34" charset="-127"/>
                <a:ea typeface="Times New Roman" panose="02020603050405020304" pitchFamily="18" charset="0"/>
                <a:cs typeface="Arial Unicode MS"/>
              </a:rPr>
              <a:t>, E. (2015). Pattern extraction for high-risk accidents in the construction industry: a data-mining approach. </a:t>
            </a:r>
            <a:r>
              <a:rPr lang="en-US" sz="1200" i="1" dirty="0">
                <a:effectLst/>
                <a:latin typeface="Malgun Gothic" panose="020B0503020000020004" pitchFamily="34" charset="-127"/>
                <a:ea typeface="Times New Roman" panose="02020603050405020304" pitchFamily="18" charset="0"/>
                <a:cs typeface="Arial Unicode MS"/>
              </a:rPr>
              <a:t>Http://Dx.Doi.Org/10.1080/17457300.2015.1032979</a:t>
            </a:r>
            <a:r>
              <a:rPr lang="en-US" sz="1200" dirty="0">
                <a:effectLst/>
                <a:latin typeface="Malgun Gothic" panose="020B0503020000020004" pitchFamily="34" charset="-127"/>
                <a:ea typeface="Times New Roman" panose="02020603050405020304" pitchFamily="18" charset="0"/>
                <a:cs typeface="Arial Unicode MS"/>
              </a:rPr>
              <a:t>, </a:t>
            </a:r>
            <a:r>
              <a:rPr lang="en-US" sz="1200" i="1" dirty="0">
                <a:effectLst/>
                <a:latin typeface="Malgun Gothic" panose="020B0503020000020004" pitchFamily="34" charset="-127"/>
                <a:ea typeface="Times New Roman" panose="02020603050405020304" pitchFamily="18" charset="0"/>
                <a:cs typeface="Arial Unicode MS"/>
              </a:rPr>
              <a:t>23</a:t>
            </a:r>
            <a:r>
              <a:rPr lang="en-US" sz="1200" dirty="0">
                <a:effectLst/>
                <a:latin typeface="Malgun Gothic" panose="020B0503020000020004" pitchFamily="34" charset="-127"/>
                <a:ea typeface="Times New Roman" panose="02020603050405020304" pitchFamily="18" charset="0"/>
                <a:cs typeface="Arial Unicode MS"/>
              </a:rPr>
              <a:t>(3), 264–276. https://doi.org/10.1080/17457300.2015.1032979</a:t>
            </a:r>
            <a:endParaRPr lang="en-US" sz="1200" dirty="0">
              <a:effectLst/>
              <a:latin typeface="Malgun Gothic" panose="020B0503020000020004" pitchFamily="34" charset="-127"/>
              <a:ea typeface="Malgun Gothic" panose="020B0503020000020004" pitchFamily="34" charset="-127"/>
              <a:cs typeface="Arial Unicode MS"/>
            </a:endParaRPr>
          </a:p>
          <a:p>
            <a:pPr marL="0" marR="0" indent="-304800" latinLnBrk="1">
              <a:lnSpc>
                <a:spcPct val="107000"/>
              </a:lnSpc>
              <a:spcBef>
                <a:spcPts val="0"/>
              </a:spcBef>
              <a:spcAft>
                <a:spcPts val="800"/>
              </a:spcAft>
            </a:pPr>
            <a:r>
              <a:rPr lang="en-US" sz="1200" dirty="0">
                <a:effectLst/>
                <a:latin typeface="Malgun Gothic" panose="020B0503020000020004" pitchFamily="34" charset="-127"/>
                <a:ea typeface="Times New Roman" panose="02020603050405020304" pitchFamily="18" charset="0"/>
                <a:cs typeface="Arial Unicode MS"/>
              </a:rPr>
              <a:t>Choi, J., Gu, B., Chin, S., &amp; Lee, J. S. (2020). Machine learning predictive model based on national data for fatal accidents of construction workers. </a:t>
            </a:r>
            <a:r>
              <a:rPr lang="en-US" sz="1200" i="1" dirty="0">
                <a:effectLst/>
                <a:latin typeface="Malgun Gothic" panose="020B0503020000020004" pitchFamily="34" charset="-127"/>
                <a:ea typeface="Times New Roman" panose="02020603050405020304" pitchFamily="18" charset="0"/>
                <a:cs typeface="Arial Unicode MS"/>
              </a:rPr>
              <a:t>Automation in Construction</a:t>
            </a:r>
            <a:r>
              <a:rPr lang="en-US" sz="1200" dirty="0">
                <a:effectLst/>
                <a:latin typeface="Malgun Gothic" panose="020B0503020000020004" pitchFamily="34" charset="-127"/>
                <a:ea typeface="Times New Roman" panose="02020603050405020304" pitchFamily="18" charset="0"/>
                <a:cs typeface="Arial Unicode MS"/>
              </a:rPr>
              <a:t>, </a:t>
            </a:r>
            <a:r>
              <a:rPr lang="en-US" sz="1200" i="1" dirty="0">
                <a:effectLst/>
                <a:latin typeface="Malgun Gothic" panose="020B0503020000020004" pitchFamily="34" charset="-127"/>
                <a:ea typeface="Times New Roman" panose="02020603050405020304" pitchFamily="18" charset="0"/>
                <a:cs typeface="Arial Unicode MS"/>
              </a:rPr>
              <a:t>110</a:t>
            </a:r>
            <a:r>
              <a:rPr lang="en-US" sz="1200" dirty="0">
                <a:effectLst/>
                <a:latin typeface="Malgun Gothic" panose="020B0503020000020004" pitchFamily="34" charset="-127"/>
                <a:ea typeface="Times New Roman" panose="02020603050405020304" pitchFamily="18" charset="0"/>
                <a:cs typeface="Arial Unicode MS"/>
              </a:rPr>
              <a:t>. https://doi.org/10.1016/j.autcon.2019.102974</a:t>
            </a:r>
            <a:endParaRPr lang="en-US" sz="1200" dirty="0">
              <a:effectLst/>
              <a:latin typeface="Malgun Gothic" panose="020B0503020000020004" pitchFamily="34" charset="-127"/>
              <a:ea typeface="Malgun Gothic" panose="020B0503020000020004" pitchFamily="34" charset="-127"/>
              <a:cs typeface="Arial Unicode MS"/>
            </a:endParaRPr>
          </a:p>
          <a:p>
            <a:pPr marL="0" marR="0" indent="-304800" latinLnBrk="1">
              <a:lnSpc>
                <a:spcPct val="107000"/>
              </a:lnSpc>
              <a:spcBef>
                <a:spcPts val="0"/>
              </a:spcBef>
              <a:spcAft>
                <a:spcPts val="800"/>
              </a:spcAft>
            </a:pPr>
            <a:r>
              <a:rPr lang="en-US" sz="1200" dirty="0" err="1">
                <a:effectLst/>
                <a:latin typeface="Malgun Gothic" panose="020B0503020000020004" pitchFamily="34" charset="-127"/>
                <a:ea typeface="Times New Roman" panose="02020603050405020304" pitchFamily="18" charset="0"/>
                <a:cs typeface="Arial Unicode MS"/>
              </a:rPr>
              <a:t>Gregoriades</a:t>
            </a:r>
            <a:r>
              <a:rPr lang="en-US" sz="1200" dirty="0">
                <a:effectLst/>
                <a:latin typeface="Malgun Gothic" panose="020B0503020000020004" pitchFamily="34" charset="-127"/>
                <a:ea typeface="Times New Roman" panose="02020603050405020304" pitchFamily="18" charset="0"/>
                <a:cs typeface="Arial Unicode MS"/>
              </a:rPr>
              <a:t>, A., &amp; </a:t>
            </a:r>
            <a:r>
              <a:rPr lang="en-US" sz="1200" dirty="0" err="1">
                <a:effectLst/>
                <a:latin typeface="Malgun Gothic" panose="020B0503020000020004" pitchFamily="34" charset="-127"/>
                <a:ea typeface="Times New Roman" panose="02020603050405020304" pitchFamily="18" charset="0"/>
                <a:cs typeface="Arial Unicode MS"/>
              </a:rPr>
              <a:t>Mouskos</a:t>
            </a:r>
            <a:r>
              <a:rPr lang="en-US" sz="1200" dirty="0">
                <a:effectLst/>
                <a:latin typeface="Malgun Gothic" panose="020B0503020000020004" pitchFamily="34" charset="-127"/>
                <a:ea typeface="Times New Roman" panose="02020603050405020304" pitchFamily="18" charset="0"/>
                <a:cs typeface="Arial Unicode MS"/>
              </a:rPr>
              <a:t>, K. C. (2013). Black spots identification through a Bayesian Networks quantification of accident risk index. </a:t>
            </a:r>
            <a:r>
              <a:rPr lang="en-US" sz="1200" i="1" dirty="0">
                <a:effectLst/>
                <a:latin typeface="Malgun Gothic" panose="020B0503020000020004" pitchFamily="34" charset="-127"/>
                <a:ea typeface="Times New Roman" panose="02020603050405020304" pitchFamily="18" charset="0"/>
                <a:cs typeface="Arial Unicode MS"/>
              </a:rPr>
              <a:t>Transportation Research Part C: Emerging Technologies</a:t>
            </a:r>
            <a:r>
              <a:rPr lang="en-US" sz="1200" dirty="0">
                <a:effectLst/>
                <a:latin typeface="Malgun Gothic" panose="020B0503020000020004" pitchFamily="34" charset="-127"/>
                <a:ea typeface="Times New Roman" panose="02020603050405020304" pitchFamily="18" charset="0"/>
                <a:cs typeface="Arial Unicode MS"/>
              </a:rPr>
              <a:t>, </a:t>
            </a:r>
            <a:r>
              <a:rPr lang="en-US" sz="1200" i="1" dirty="0">
                <a:effectLst/>
                <a:latin typeface="Malgun Gothic" panose="020B0503020000020004" pitchFamily="34" charset="-127"/>
                <a:ea typeface="Times New Roman" panose="02020603050405020304" pitchFamily="18" charset="0"/>
                <a:cs typeface="Arial Unicode MS"/>
              </a:rPr>
              <a:t>28</a:t>
            </a:r>
            <a:r>
              <a:rPr lang="en-US" sz="1200" dirty="0">
                <a:effectLst/>
                <a:latin typeface="Malgun Gothic" panose="020B0503020000020004" pitchFamily="34" charset="-127"/>
                <a:ea typeface="Times New Roman" panose="02020603050405020304" pitchFamily="18" charset="0"/>
                <a:cs typeface="Arial Unicode MS"/>
              </a:rPr>
              <a:t>, 28–43. https://doi.org/10.1016/J.TRC.2012.12.008</a:t>
            </a:r>
            <a:endParaRPr lang="en-US" sz="1200" dirty="0">
              <a:effectLst/>
              <a:latin typeface="Malgun Gothic" panose="020B0503020000020004" pitchFamily="34" charset="-127"/>
              <a:ea typeface="Malgun Gothic" panose="020B0503020000020004" pitchFamily="34" charset="-127"/>
              <a:cs typeface="Arial Unicode MS"/>
            </a:endParaRPr>
          </a:p>
          <a:p>
            <a:pPr marL="0" marR="0" indent="-304800" latinLnBrk="1">
              <a:lnSpc>
                <a:spcPct val="107000"/>
              </a:lnSpc>
              <a:spcBef>
                <a:spcPts val="0"/>
              </a:spcBef>
              <a:spcAft>
                <a:spcPts val="800"/>
              </a:spcAft>
            </a:pPr>
            <a:r>
              <a:rPr lang="en-US" sz="1200" dirty="0" err="1">
                <a:effectLst/>
                <a:latin typeface="Malgun Gothic" panose="020B0503020000020004" pitchFamily="34" charset="-127"/>
                <a:ea typeface="Times New Roman" panose="02020603050405020304" pitchFamily="18" charset="0"/>
                <a:cs typeface="Arial Unicode MS"/>
              </a:rPr>
              <a:t>Tixier</a:t>
            </a:r>
            <a:r>
              <a:rPr lang="en-US" sz="1200" dirty="0">
                <a:effectLst/>
                <a:latin typeface="Malgun Gothic" panose="020B0503020000020004" pitchFamily="34" charset="-127"/>
                <a:ea typeface="Times New Roman" panose="02020603050405020304" pitchFamily="18" charset="0"/>
                <a:cs typeface="Arial Unicode MS"/>
              </a:rPr>
              <a:t>, A. J. P., Hallowell, M. R., Rajagopalan, B., &amp; Bowman, D. (2016). Application of machine learning to construction injury prediction. </a:t>
            </a:r>
            <a:r>
              <a:rPr lang="en-US" sz="1200" i="1" dirty="0">
                <a:effectLst/>
                <a:latin typeface="Malgun Gothic" panose="020B0503020000020004" pitchFamily="34" charset="-127"/>
                <a:ea typeface="Times New Roman" panose="02020603050405020304" pitchFamily="18" charset="0"/>
                <a:cs typeface="Arial Unicode MS"/>
              </a:rPr>
              <a:t>Automation in Construction</a:t>
            </a:r>
            <a:r>
              <a:rPr lang="en-US" sz="1200" dirty="0">
                <a:effectLst/>
                <a:latin typeface="Malgun Gothic" panose="020B0503020000020004" pitchFamily="34" charset="-127"/>
                <a:ea typeface="Times New Roman" panose="02020603050405020304" pitchFamily="18" charset="0"/>
                <a:cs typeface="Arial Unicode MS"/>
              </a:rPr>
              <a:t>, </a:t>
            </a:r>
            <a:r>
              <a:rPr lang="en-US" sz="1200" i="1" dirty="0">
                <a:effectLst/>
                <a:latin typeface="Malgun Gothic" panose="020B0503020000020004" pitchFamily="34" charset="-127"/>
                <a:ea typeface="Times New Roman" panose="02020603050405020304" pitchFamily="18" charset="0"/>
                <a:cs typeface="Arial Unicode MS"/>
              </a:rPr>
              <a:t>69</a:t>
            </a:r>
            <a:r>
              <a:rPr lang="en-US" sz="1200" dirty="0">
                <a:effectLst/>
                <a:latin typeface="Malgun Gothic" panose="020B0503020000020004" pitchFamily="34" charset="-127"/>
                <a:ea typeface="Times New Roman" panose="02020603050405020304" pitchFamily="18" charset="0"/>
                <a:cs typeface="Arial Unicode MS"/>
              </a:rPr>
              <a:t>, 102–114. https://doi.org/10.1016/J.AUTCON.2016.05.016</a:t>
            </a:r>
            <a:endParaRPr lang="en-US" sz="1200" dirty="0">
              <a:effectLst/>
              <a:latin typeface="Malgun Gothic" panose="020B0503020000020004" pitchFamily="34" charset="-127"/>
              <a:ea typeface="Malgun Gothic" panose="020B0503020000020004" pitchFamily="34" charset="-127"/>
              <a:cs typeface="Arial Unicode MS"/>
            </a:endParaRPr>
          </a:p>
          <a:p>
            <a:pPr marL="0" marR="0" indent="-304800" latinLnBrk="1">
              <a:lnSpc>
                <a:spcPct val="107000"/>
              </a:lnSpc>
              <a:spcBef>
                <a:spcPts val="0"/>
              </a:spcBef>
              <a:spcAft>
                <a:spcPts val="800"/>
              </a:spcAft>
            </a:pPr>
            <a:r>
              <a:rPr lang="en-US" sz="1200" dirty="0">
                <a:effectLst/>
                <a:latin typeface="Malgun Gothic" panose="020B0503020000020004" pitchFamily="34" charset="-127"/>
                <a:ea typeface="Times New Roman" panose="02020603050405020304" pitchFamily="18" charset="0"/>
                <a:cs typeface="Arial Unicode MS"/>
              </a:rPr>
              <a:t>Xu, Q., &amp; Xu, K. (2021). Analysis of the characteristics of fatal accidents in the construction industry in </a:t>
            </a:r>
            <a:r>
              <a:rPr lang="en-US" sz="1200" dirty="0" err="1">
                <a:effectLst/>
                <a:latin typeface="Malgun Gothic" panose="020B0503020000020004" pitchFamily="34" charset="-127"/>
                <a:ea typeface="Times New Roman" panose="02020603050405020304" pitchFamily="18" charset="0"/>
                <a:cs typeface="Arial Unicode MS"/>
              </a:rPr>
              <a:t>china</a:t>
            </a:r>
            <a:r>
              <a:rPr lang="en-US" sz="1200" dirty="0">
                <a:effectLst/>
                <a:latin typeface="Malgun Gothic" panose="020B0503020000020004" pitchFamily="34" charset="-127"/>
                <a:ea typeface="Times New Roman" panose="02020603050405020304" pitchFamily="18" charset="0"/>
                <a:cs typeface="Arial Unicode MS"/>
              </a:rPr>
              <a:t> based on statistical data. </a:t>
            </a:r>
            <a:r>
              <a:rPr lang="en-US" sz="1200" i="1" dirty="0">
                <a:effectLst/>
                <a:latin typeface="Malgun Gothic" panose="020B0503020000020004" pitchFamily="34" charset="-127"/>
                <a:ea typeface="Times New Roman" panose="02020603050405020304" pitchFamily="18" charset="0"/>
                <a:cs typeface="Arial Unicode MS"/>
              </a:rPr>
              <a:t>International Journal of Environmental Research and Public Health</a:t>
            </a:r>
            <a:r>
              <a:rPr lang="en-US" sz="1200" dirty="0">
                <a:effectLst/>
                <a:latin typeface="Malgun Gothic" panose="020B0503020000020004" pitchFamily="34" charset="-127"/>
                <a:ea typeface="Times New Roman" panose="02020603050405020304" pitchFamily="18" charset="0"/>
                <a:cs typeface="Arial Unicode MS"/>
              </a:rPr>
              <a:t>, </a:t>
            </a:r>
            <a:r>
              <a:rPr lang="en-US" sz="1200" i="1" dirty="0">
                <a:effectLst/>
                <a:latin typeface="Malgun Gothic" panose="020B0503020000020004" pitchFamily="34" charset="-127"/>
                <a:ea typeface="Times New Roman" panose="02020603050405020304" pitchFamily="18" charset="0"/>
                <a:cs typeface="Arial Unicode MS"/>
              </a:rPr>
              <a:t>18</a:t>
            </a:r>
            <a:r>
              <a:rPr lang="en-US" sz="1200" dirty="0">
                <a:effectLst/>
                <a:latin typeface="Malgun Gothic" panose="020B0503020000020004" pitchFamily="34" charset="-127"/>
                <a:ea typeface="Times New Roman" panose="02020603050405020304" pitchFamily="18" charset="0"/>
                <a:cs typeface="Arial Unicode MS"/>
              </a:rPr>
              <a:t>(4), 1–21. https://doi.org/10.3390/ijerph18042162</a:t>
            </a:r>
            <a:endParaRPr lang="en-US" sz="1200" dirty="0">
              <a:effectLst/>
              <a:latin typeface="Malgun Gothic" panose="020B0503020000020004" pitchFamily="34" charset="-127"/>
              <a:ea typeface="Malgun Gothic" panose="020B0503020000020004" pitchFamily="34" charset="-127"/>
              <a:cs typeface="Arial Unicode MS"/>
            </a:endParaRPr>
          </a:p>
          <a:p>
            <a:pPr marL="0" marR="0" indent="-304800" latinLnBrk="1">
              <a:lnSpc>
                <a:spcPct val="107000"/>
              </a:lnSpc>
              <a:spcBef>
                <a:spcPts val="0"/>
              </a:spcBef>
              <a:spcAft>
                <a:spcPts val="800"/>
              </a:spcAft>
            </a:pPr>
            <a:r>
              <a:rPr lang="en-US" sz="1200" dirty="0" err="1">
                <a:effectLst/>
                <a:latin typeface="Malgun Gothic" panose="020B0503020000020004" pitchFamily="34" charset="-127"/>
                <a:ea typeface="Times New Roman" panose="02020603050405020304" pitchFamily="18" charset="0"/>
                <a:cs typeface="Arial Unicode MS"/>
              </a:rPr>
              <a:t>Yeoum</a:t>
            </a:r>
            <a:r>
              <a:rPr lang="en-US" sz="1200" dirty="0">
                <a:effectLst/>
                <a:latin typeface="Malgun Gothic" panose="020B0503020000020004" pitchFamily="34" charset="-127"/>
                <a:ea typeface="Times New Roman" panose="02020603050405020304" pitchFamily="18" charset="0"/>
                <a:cs typeface="Arial Unicode MS"/>
              </a:rPr>
              <a:t>, S. J., &amp; Lee, Y. H. (2016). A STUDY ON PREDICTION MODELING OF KOREA MILLITARY AIRCRAFT ACCIDENT OCCURRENCE. </a:t>
            </a:r>
            <a:r>
              <a:rPr lang="en-US" sz="1200" i="1" dirty="0">
                <a:effectLst/>
                <a:latin typeface="Malgun Gothic" panose="020B0503020000020004" pitchFamily="34" charset="-127"/>
                <a:ea typeface="Times New Roman" panose="02020603050405020304" pitchFamily="18" charset="0"/>
                <a:cs typeface="Arial Unicode MS"/>
              </a:rPr>
              <a:t>International Journal of Industrial Engineering: Theory, Applications, and Practice</a:t>
            </a:r>
            <a:r>
              <a:rPr lang="en-US" sz="1200" dirty="0">
                <a:effectLst/>
                <a:latin typeface="Malgun Gothic" panose="020B0503020000020004" pitchFamily="34" charset="-127"/>
                <a:ea typeface="Times New Roman" panose="02020603050405020304" pitchFamily="18" charset="0"/>
                <a:cs typeface="Arial Unicode MS"/>
              </a:rPr>
              <a:t>, </a:t>
            </a:r>
            <a:r>
              <a:rPr lang="en-US" sz="1200" i="1" dirty="0">
                <a:effectLst/>
                <a:latin typeface="Malgun Gothic" panose="020B0503020000020004" pitchFamily="34" charset="-127"/>
                <a:ea typeface="Times New Roman" panose="02020603050405020304" pitchFamily="18" charset="0"/>
                <a:cs typeface="Arial Unicode MS"/>
              </a:rPr>
              <a:t>20</a:t>
            </a:r>
            <a:r>
              <a:rPr lang="en-US" sz="1200" dirty="0">
                <a:effectLst/>
                <a:latin typeface="Malgun Gothic" panose="020B0503020000020004" pitchFamily="34" charset="-127"/>
                <a:ea typeface="Times New Roman" panose="02020603050405020304" pitchFamily="18" charset="0"/>
                <a:cs typeface="Arial Unicode MS"/>
              </a:rPr>
              <a:t>(9–10). https://doi.org/10.23055/ijietap.2013.20.9-10.1138</a:t>
            </a:r>
            <a:endParaRPr lang="en-US" sz="1200" dirty="0">
              <a:effectLst/>
              <a:latin typeface="Malgun Gothic" panose="020B0503020000020004" pitchFamily="34" charset="-127"/>
              <a:ea typeface="Malgun Gothic" panose="020B0503020000020004" pitchFamily="34" charset="-127"/>
              <a:cs typeface="Arial Unicode MS"/>
            </a:endParaRPr>
          </a:p>
        </p:txBody>
      </p:sp>
    </p:spTree>
    <p:extLst>
      <p:ext uri="{BB962C8B-B14F-4D97-AF65-F5344CB8AC3E}">
        <p14:creationId xmlns:p14="http://schemas.microsoft.com/office/powerpoint/2010/main" val="394212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A88E071-7F77-3F00-DEDB-EB32A7AFED7A}"/>
              </a:ext>
            </a:extLst>
          </p:cNvPr>
          <p:cNvGrpSpPr/>
          <p:nvPr/>
        </p:nvGrpSpPr>
        <p:grpSpPr>
          <a:xfrm>
            <a:off x="3390900" y="1054100"/>
            <a:ext cx="5410200" cy="4273926"/>
            <a:chOff x="3390900" y="1054100"/>
            <a:chExt cx="5410200" cy="4273926"/>
          </a:xfrm>
        </p:grpSpPr>
        <p:sp>
          <p:nvSpPr>
            <p:cNvPr id="2" name="TextBox 1">
              <a:extLst>
                <a:ext uri="{FF2B5EF4-FFF2-40B4-BE49-F238E27FC236}">
                  <a16:creationId xmlns:a16="http://schemas.microsoft.com/office/drawing/2014/main" id="{4DE18F7F-CF66-633D-294C-E830352703C7}"/>
                </a:ext>
              </a:extLst>
            </p:cNvPr>
            <p:cNvSpPr txBox="1"/>
            <p:nvPr/>
          </p:nvSpPr>
          <p:spPr>
            <a:xfrm>
              <a:off x="3390900" y="2219483"/>
              <a:ext cx="5410200" cy="3108543"/>
            </a:xfrm>
            <a:prstGeom prst="rect">
              <a:avLst/>
            </a:prstGeom>
            <a:noFill/>
          </p:spPr>
          <p:txBody>
            <a:bodyPr wrap="square" rtlCol="0">
              <a:spAutoFit/>
            </a:bodyPr>
            <a:lstStyle/>
            <a:p>
              <a:pPr marL="800100" lvl="1" indent="-342900">
                <a:buAutoNum type="arabicPeriod"/>
              </a:pPr>
              <a:r>
                <a:rPr lang="en-US" sz="2800" dirty="0"/>
                <a:t> INTRODUCTION</a:t>
              </a:r>
            </a:p>
            <a:p>
              <a:pPr marL="800100" lvl="1" indent="-342900">
                <a:buAutoNum type="arabicPeriod"/>
              </a:pPr>
              <a:r>
                <a:rPr lang="en-US" sz="2800" dirty="0"/>
                <a:t> METHODOLOGY</a:t>
              </a:r>
            </a:p>
            <a:p>
              <a:pPr marL="800100" lvl="1" indent="-342900">
                <a:buAutoNum type="arabicPeriod"/>
              </a:pPr>
              <a:r>
                <a:rPr lang="en-US" sz="2800" dirty="0"/>
                <a:t> DATA COLLECTION</a:t>
              </a:r>
            </a:p>
            <a:p>
              <a:pPr marL="800100" lvl="1" indent="-342900">
                <a:buAutoNum type="arabicPeriod"/>
              </a:pPr>
              <a:r>
                <a:rPr lang="en-US" sz="2800" dirty="0"/>
                <a:t> DATA PREPROCESSING</a:t>
              </a:r>
            </a:p>
            <a:p>
              <a:pPr marL="800100" lvl="1" indent="-342900">
                <a:buAutoNum type="arabicPeriod"/>
              </a:pPr>
              <a:r>
                <a:rPr lang="en-US" sz="2800" dirty="0"/>
                <a:t> MODEL CONSTRUCTION </a:t>
              </a:r>
            </a:p>
            <a:p>
              <a:pPr marL="800100" lvl="1" indent="-342900">
                <a:buAutoNum type="arabicPeriod"/>
              </a:pPr>
              <a:r>
                <a:rPr lang="en-US" sz="2800" dirty="0"/>
                <a:t> RESULT &amp; DISCUSSION</a:t>
              </a:r>
            </a:p>
            <a:p>
              <a:pPr marL="800100" lvl="1" indent="-342900">
                <a:buAutoNum type="arabicPeriod"/>
              </a:pPr>
              <a:r>
                <a:rPr lang="en-US" sz="2800" dirty="0"/>
                <a:t> CONCLUSION</a:t>
              </a:r>
            </a:p>
          </p:txBody>
        </p:sp>
        <p:sp>
          <p:nvSpPr>
            <p:cNvPr id="4" name="Rectangle 3">
              <a:extLst>
                <a:ext uri="{FF2B5EF4-FFF2-40B4-BE49-F238E27FC236}">
                  <a16:creationId xmlns:a16="http://schemas.microsoft.com/office/drawing/2014/main" id="{85247705-4BDA-C0C8-E6EF-E09D50610EE7}"/>
                </a:ext>
              </a:extLst>
            </p:cNvPr>
            <p:cNvSpPr/>
            <p:nvPr/>
          </p:nvSpPr>
          <p:spPr>
            <a:xfrm>
              <a:off x="3390900" y="1054100"/>
              <a:ext cx="5410200" cy="876300"/>
            </a:xfrm>
            <a:prstGeom prst="rect">
              <a:avLst/>
            </a:prstGeom>
            <a:solidFill>
              <a:schemeClr val="bg2">
                <a:lumMod val="50000"/>
              </a:schemeClr>
            </a:solidFill>
            <a:ln>
              <a:solidFill>
                <a:schemeClr val="bg2"/>
              </a:solid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F5591F-3464-0F8D-D8FD-C4B62D13AA64}"/>
                </a:ext>
              </a:extLst>
            </p:cNvPr>
            <p:cNvSpPr txBox="1"/>
            <p:nvPr/>
          </p:nvSpPr>
          <p:spPr>
            <a:xfrm>
              <a:off x="4402368" y="1138307"/>
              <a:ext cx="3387264" cy="707886"/>
            </a:xfrm>
            <a:prstGeom prst="rect">
              <a:avLst/>
            </a:prstGeom>
            <a:noFill/>
          </p:spPr>
          <p:txBody>
            <a:bodyPr wrap="square" rtlCol="0">
              <a:spAutoFit/>
            </a:bodyPr>
            <a:lstStyle/>
            <a:p>
              <a:r>
                <a:rPr lang="en-US" sz="4000" b="1" dirty="0">
                  <a:latin typeface="Arial Black" panose="020B0A04020102020204" pitchFamily="34" charset="0"/>
                  <a:cs typeface="Aharoni" panose="02010803020104030203" pitchFamily="2" charset="-79"/>
                </a:rPr>
                <a:t>CONTENT</a:t>
              </a:r>
            </a:p>
          </p:txBody>
        </p:sp>
      </p:grpSp>
    </p:spTree>
    <p:extLst>
      <p:ext uri="{BB962C8B-B14F-4D97-AF65-F5344CB8AC3E}">
        <p14:creationId xmlns:p14="http://schemas.microsoft.com/office/powerpoint/2010/main" val="322495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D4E92-F014-4C9F-5BC4-88163D0FF296}"/>
              </a:ext>
            </a:extLst>
          </p:cNvPr>
          <p:cNvSpPr txBox="1"/>
          <p:nvPr/>
        </p:nvSpPr>
        <p:spPr>
          <a:xfrm>
            <a:off x="878184" y="1063678"/>
            <a:ext cx="10900374" cy="3170099"/>
          </a:xfrm>
          <a:prstGeom prst="rect">
            <a:avLst/>
          </a:prstGeom>
          <a:noFill/>
        </p:spPr>
        <p:txBody>
          <a:bodyPr wrap="square" rtlCol="0">
            <a:spAutoFit/>
          </a:bodyPr>
          <a:lstStyle/>
          <a:p>
            <a:r>
              <a:rPr lang="en-US" sz="2000" b="1" dirty="0"/>
              <a:t>Background:</a:t>
            </a:r>
          </a:p>
          <a:p>
            <a:endParaRPr lang="en-US" sz="2000" b="1" dirty="0"/>
          </a:p>
          <a:p>
            <a:pPr marL="285750" indent="-285750">
              <a:buFont typeface="Arial" panose="020B0604020202020204" pitchFamily="34" charset="0"/>
              <a:buChar char="•"/>
            </a:pPr>
            <a:r>
              <a:rPr lang="en-US" sz="1600" dirty="0"/>
              <a:t>As construction projects have been evolved for the better, the number of accidents in construction has become a great concern for safety management</a:t>
            </a:r>
          </a:p>
          <a:p>
            <a:pPr marL="285750" indent="-285750">
              <a:buFont typeface="Arial" panose="020B0604020202020204" pitchFamily="34" charset="0"/>
              <a:buChar char="•"/>
            </a:pPr>
            <a:r>
              <a:rPr lang="en-US" altLang="ko-KR" sz="1600" dirty="0"/>
              <a:t>T</a:t>
            </a:r>
            <a:r>
              <a:rPr lang="en-US" sz="1600" dirty="0"/>
              <a:t>he rate of fatal accidents was the highest in the construction industry </a:t>
            </a:r>
            <a:r>
              <a:rPr lang="en-US" altLang="ko-KR" sz="1600" dirty="0"/>
              <a:t>in most parts of the world. </a:t>
            </a:r>
            <a:r>
              <a:rPr lang="en-US" sz="1600" dirty="0"/>
              <a:t>(Chiang et al., 2017)</a:t>
            </a:r>
          </a:p>
          <a:p>
            <a:pPr marL="285750" indent="-285750">
              <a:buFont typeface="Arial" panose="020B0604020202020204" pitchFamily="34" charset="0"/>
              <a:buChar char="•"/>
            </a:pPr>
            <a:r>
              <a:rPr lang="en-US" sz="1600" dirty="0"/>
              <a:t>Consequently, many studies regarding fatality in construction sites have been addressed in the academy</a:t>
            </a:r>
          </a:p>
          <a:p>
            <a:pPr marL="285750" indent="-285750">
              <a:buFont typeface="Arial" panose="020B0604020202020204" pitchFamily="34" charset="0"/>
              <a:buChar char="•"/>
            </a:pPr>
            <a:r>
              <a:rPr lang="en-US" sz="1600" dirty="0"/>
              <a:t>Causal Factors to relatively severe construction accidents were analyzed and found to be worker actions, risk management, immediate supervision, the usability of materials or equipment, local hazards, worker capability, and project management. (</a:t>
            </a:r>
            <a:r>
              <a:rPr lang="en-US" sz="1600" dirty="0" err="1"/>
              <a:t>Winge</a:t>
            </a:r>
            <a:r>
              <a:rPr lang="en-US" sz="1600" dirty="0"/>
              <a:t> et al., 2019 )</a:t>
            </a:r>
          </a:p>
          <a:p>
            <a:pPr marL="285750" indent="-285750">
              <a:buFont typeface="Arial" panose="020B0604020202020204" pitchFamily="34" charset="0"/>
              <a:buChar char="•"/>
            </a:pPr>
            <a:r>
              <a:rPr lang="en-US" sz="1600" dirty="0"/>
              <a:t>Construction accident was indicated to have a strong impact on construction productivity. (Nguyen et al., 2020)</a:t>
            </a:r>
          </a:p>
          <a:p>
            <a:pPr marL="285750" indent="-285750">
              <a:buFont typeface="Arial" panose="020B0604020202020204" pitchFamily="34" charset="0"/>
              <a:buChar char="•"/>
            </a:pPr>
            <a:r>
              <a:rPr lang="en-US" sz="1600" dirty="0"/>
              <a:t>Machine learning methods have been implemented to define fatal accidents and prevent future occurrences in many studies.</a:t>
            </a:r>
          </a:p>
          <a:p>
            <a:pPr marL="285750" indent="-285750">
              <a:buFont typeface="Arial" panose="020B0604020202020204" pitchFamily="34" charset="0"/>
              <a:buChar char="•"/>
            </a:pPr>
            <a:endParaRPr lang="en-US" sz="1600" dirty="0"/>
          </a:p>
        </p:txBody>
      </p:sp>
      <p:sp>
        <p:nvSpPr>
          <p:cNvPr id="13" name="TextBox 12">
            <a:extLst>
              <a:ext uri="{FF2B5EF4-FFF2-40B4-BE49-F238E27FC236}">
                <a16:creationId xmlns:a16="http://schemas.microsoft.com/office/drawing/2014/main" id="{F74BB2C2-E591-63A2-A15F-68A4D9A8208D}"/>
              </a:ext>
            </a:extLst>
          </p:cNvPr>
          <p:cNvSpPr txBox="1"/>
          <p:nvPr/>
        </p:nvSpPr>
        <p:spPr>
          <a:xfrm>
            <a:off x="878184" y="3814733"/>
            <a:ext cx="10999491" cy="954107"/>
          </a:xfrm>
          <a:prstGeom prst="rect">
            <a:avLst/>
          </a:prstGeom>
          <a:noFill/>
        </p:spPr>
        <p:txBody>
          <a:bodyPr wrap="square" rtlCol="0">
            <a:spAutoFit/>
          </a:bodyPr>
          <a:lstStyle/>
          <a:p>
            <a:r>
              <a:rPr lang="en-US" sz="2000" b="1" dirty="0"/>
              <a:t>Recent Studies:</a:t>
            </a:r>
          </a:p>
          <a:p>
            <a:endParaRPr lang="en-US" sz="2000" b="1" dirty="0"/>
          </a:p>
          <a:p>
            <a:endParaRPr lang="en-US" sz="1600" dirty="0"/>
          </a:p>
        </p:txBody>
      </p:sp>
      <p:sp>
        <p:nvSpPr>
          <p:cNvPr id="4" name="Slide Number Placeholder 3">
            <a:extLst>
              <a:ext uri="{FF2B5EF4-FFF2-40B4-BE49-F238E27FC236}">
                <a16:creationId xmlns:a16="http://schemas.microsoft.com/office/drawing/2014/main" id="{13DF37F5-7740-E304-8DE2-DD90AB29202B}"/>
              </a:ext>
            </a:extLst>
          </p:cNvPr>
          <p:cNvSpPr>
            <a:spLocks noGrp="1"/>
          </p:cNvSpPr>
          <p:nvPr>
            <p:ph type="sldNum" sz="quarter" idx="12"/>
          </p:nvPr>
        </p:nvSpPr>
        <p:spPr/>
        <p:txBody>
          <a:bodyPr/>
          <a:lstStyle/>
          <a:p>
            <a:fld id="{F4D06DFA-9516-486A-88A0-901F78D73B1C}" type="slidenum">
              <a:rPr lang="en-US" sz="1100" smtClean="0"/>
              <a:t>3</a:t>
            </a:fld>
            <a:endParaRPr lang="en-US" sz="1100"/>
          </a:p>
        </p:txBody>
      </p:sp>
      <p:cxnSp>
        <p:nvCxnSpPr>
          <p:cNvPr id="6" name="Straight Connector 5">
            <a:extLst>
              <a:ext uri="{FF2B5EF4-FFF2-40B4-BE49-F238E27FC236}">
                <a16:creationId xmlns:a16="http://schemas.microsoft.com/office/drawing/2014/main" id="{F305A956-A698-87F3-E297-9C9C777348AA}"/>
              </a:ext>
            </a:extLst>
          </p:cNvPr>
          <p:cNvCxnSpPr>
            <a:cxnSpLocks/>
          </p:cNvCxnSpPr>
          <p:nvPr/>
        </p:nvCxnSpPr>
        <p:spPr>
          <a:xfrm>
            <a:off x="959667" y="1525405"/>
            <a:ext cx="10818891" cy="0"/>
          </a:xfrm>
          <a:prstGeom prst="line">
            <a:avLst/>
          </a:prstGeom>
          <a:ln w="57150">
            <a:solidFill>
              <a:schemeClr val="bg2"/>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922BDE3-3DAE-A2AE-4546-0FC636D98876}"/>
              </a:ext>
            </a:extLst>
          </p:cNvPr>
          <p:cNvCxnSpPr>
            <a:cxnSpLocks/>
          </p:cNvCxnSpPr>
          <p:nvPr/>
        </p:nvCxnSpPr>
        <p:spPr>
          <a:xfrm>
            <a:off x="967208" y="4316994"/>
            <a:ext cx="10818891" cy="0"/>
          </a:xfrm>
          <a:prstGeom prst="line">
            <a:avLst/>
          </a:prstGeom>
          <a:ln w="57150">
            <a:solidFill>
              <a:schemeClr val="bg2"/>
            </a:solidFill>
          </a:ln>
        </p:spPr>
        <p:style>
          <a:lnRef idx="1">
            <a:schemeClr val="dk1"/>
          </a:lnRef>
          <a:fillRef idx="0">
            <a:schemeClr val="dk1"/>
          </a:fillRef>
          <a:effectRef idx="0">
            <a:schemeClr val="dk1"/>
          </a:effectRef>
          <a:fontRef idx="minor">
            <a:schemeClr val="tx1"/>
          </a:fontRef>
        </p:style>
      </p:cxnSp>
      <p:graphicFrame>
        <p:nvGraphicFramePr>
          <p:cNvPr id="19" name="Table 18">
            <a:extLst>
              <a:ext uri="{FF2B5EF4-FFF2-40B4-BE49-F238E27FC236}">
                <a16:creationId xmlns:a16="http://schemas.microsoft.com/office/drawing/2014/main" id="{E2D7B028-FFE0-2C26-18ED-0477CC54176E}"/>
              </a:ext>
            </a:extLst>
          </p:cNvPr>
          <p:cNvGraphicFramePr>
            <a:graphicFrameLocks noGrp="1"/>
          </p:cNvGraphicFramePr>
          <p:nvPr>
            <p:extLst>
              <p:ext uri="{D42A27DB-BD31-4B8C-83A1-F6EECF244321}">
                <p14:modId xmlns:p14="http://schemas.microsoft.com/office/powerpoint/2010/main" val="1860881969"/>
              </p:ext>
            </p:extLst>
          </p:nvPr>
        </p:nvGraphicFramePr>
        <p:xfrm>
          <a:off x="967208" y="4572500"/>
          <a:ext cx="8920276" cy="1520190"/>
        </p:xfrm>
        <a:graphic>
          <a:graphicData uri="http://schemas.openxmlformats.org/drawingml/2006/table">
            <a:tbl>
              <a:tblPr>
                <a:effectLst>
                  <a:outerShdw blurRad="50800" dist="38100" dir="5400000" algn="t" rotWithShape="0">
                    <a:prstClr val="black">
                      <a:alpha val="40000"/>
                    </a:prstClr>
                  </a:outerShdw>
                </a:effectLst>
                <a:tableStyleId>{073A0DAA-6AF3-43AB-8588-CEC1D06C72B9}</a:tableStyleId>
              </a:tblPr>
              <a:tblGrid>
                <a:gridCol w="2201712">
                  <a:extLst>
                    <a:ext uri="{9D8B030D-6E8A-4147-A177-3AD203B41FA5}">
                      <a16:colId xmlns:a16="http://schemas.microsoft.com/office/drawing/2014/main" val="3078919453"/>
                    </a:ext>
                  </a:extLst>
                </a:gridCol>
                <a:gridCol w="6718564">
                  <a:extLst>
                    <a:ext uri="{9D8B030D-6E8A-4147-A177-3AD203B41FA5}">
                      <a16:colId xmlns:a16="http://schemas.microsoft.com/office/drawing/2014/main" val="2162703346"/>
                    </a:ext>
                  </a:extLst>
                </a:gridCol>
              </a:tblGrid>
              <a:tr h="237857">
                <a:tc>
                  <a:txBody>
                    <a:bodyPr/>
                    <a:lstStyle/>
                    <a:p>
                      <a:pPr algn="ctr" fontAlgn="b"/>
                      <a:r>
                        <a:rPr lang="en-US" sz="1600" b="1" u="none" strike="noStrike" dirty="0">
                          <a:effectLst/>
                        </a:rPr>
                        <a:t>Author</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bg2">
                        <a:lumMod val="75000"/>
                      </a:schemeClr>
                    </a:solidFill>
                  </a:tcPr>
                </a:tc>
                <a:tc>
                  <a:txBody>
                    <a:bodyPr/>
                    <a:lstStyle/>
                    <a:p>
                      <a:pPr algn="ctr" fontAlgn="b"/>
                      <a:r>
                        <a:rPr lang="en-US" sz="1600" b="1" u="none" strike="noStrike" dirty="0">
                          <a:effectLst/>
                        </a:rPr>
                        <a:t>Method</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bg2">
                        <a:lumMod val="75000"/>
                      </a:schemeClr>
                    </a:solidFill>
                  </a:tcPr>
                </a:tc>
                <a:extLst>
                  <a:ext uri="{0D108BD9-81ED-4DB2-BD59-A6C34878D82A}">
                    <a16:rowId xmlns:a16="http://schemas.microsoft.com/office/drawing/2014/main" val="2345128448"/>
                  </a:ext>
                </a:extLst>
              </a:tr>
              <a:tr h="224395">
                <a:tc>
                  <a:txBody>
                    <a:bodyPr/>
                    <a:lstStyle/>
                    <a:p>
                      <a:pPr algn="ctr" fontAlgn="b"/>
                      <a:r>
                        <a:rPr lang="en-US" sz="1600" b="0" i="0" u="none" strike="noStrike" dirty="0">
                          <a:solidFill>
                            <a:srgbClr val="000000"/>
                          </a:solidFill>
                          <a:effectLst/>
                          <a:latin typeface="Calibri" panose="020F0502020204030204" pitchFamily="34" charset="0"/>
                        </a:rPr>
                        <a:t>Yan et al.</a:t>
                      </a:r>
                    </a:p>
                  </a:txBody>
                  <a:tcPr marL="9525" marR="9525" marT="9525" marB="0" anchor="ctr"/>
                </a:tc>
                <a:tc>
                  <a:txBody>
                    <a:bodyPr/>
                    <a:lstStyle/>
                    <a:p>
                      <a:pPr algn="ctr" fontAlgn="b"/>
                      <a:r>
                        <a:rPr lang="en-US" sz="1600" u="none" strike="noStrike" dirty="0">
                          <a:effectLst/>
                        </a:rPr>
                        <a:t>Logistic Regression</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71911598"/>
                  </a:ext>
                </a:extLst>
              </a:tr>
              <a:tr h="224395">
                <a:tc>
                  <a:txBody>
                    <a:bodyPr/>
                    <a:lstStyle/>
                    <a:p>
                      <a:pPr algn="ctr" fontAlgn="b"/>
                      <a:r>
                        <a:rPr lang="en-US" sz="1600" u="none" strike="noStrike" dirty="0" err="1">
                          <a:effectLst/>
                        </a:rPr>
                        <a:t>Gregoriades</a:t>
                      </a:r>
                      <a:r>
                        <a:rPr lang="en-US" sz="1600" u="none" strike="noStrike" dirty="0">
                          <a:effectLst/>
                        </a:rPr>
                        <a:t> A, </a:t>
                      </a:r>
                      <a:r>
                        <a:rPr lang="en-US" sz="1600" u="none" strike="noStrike" dirty="0" err="1">
                          <a:effectLst/>
                        </a:rPr>
                        <a:t>Mouskos</a:t>
                      </a:r>
                      <a:r>
                        <a:rPr lang="en-US" sz="1600" u="none" strike="noStrike" dirty="0">
                          <a:effectLst/>
                        </a:rPr>
                        <a:t> K</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Bayesian networks</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1962879"/>
                  </a:ext>
                </a:extLst>
              </a:tr>
              <a:tr h="22439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u="none" strike="noStrike" dirty="0" err="1">
                          <a:effectLst/>
                        </a:rPr>
                        <a:t>Yeoum</a:t>
                      </a:r>
                      <a:r>
                        <a:rPr lang="en-US" sz="1600" u="none" strike="noStrike" dirty="0">
                          <a:effectLst/>
                        </a:rPr>
                        <a:t> S &amp; Lee y</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ANN, Logistic Regression</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212282"/>
                  </a:ext>
                </a:extLst>
              </a:tr>
              <a:tr h="237857">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u="none" strike="noStrike" dirty="0" err="1">
                          <a:effectLst/>
                        </a:rPr>
                        <a:t>Tixier</a:t>
                      </a:r>
                      <a:r>
                        <a:rPr lang="en-US" sz="1600" u="none" strike="noStrike" dirty="0">
                          <a:effectLst/>
                        </a:rPr>
                        <a:t> A et al.</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Random Forest, Stochastic gradient tree boosting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91259241"/>
                  </a:ext>
                </a:extLst>
              </a:tr>
              <a:tr h="224395">
                <a:tc>
                  <a:txBody>
                    <a:bodyPr/>
                    <a:lstStyle/>
                    <a:p>
                      <a:pPr algn="ctr" fontAlgn="b"/>
                      <a:r>
                        <a:rPr lang="en-US" sz="1600" u="none" strike="noStrike" dirty="0">
                          <a:effectLst/>
                        </a:rPr>
                        <a:t>Amiri et al.</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Bayesian networks</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82554008"/>
                  </a:ext>
                </a:extLst>
              </a:tr>
            </a:tbl>
          </a:graphicData>
        </a:graphic>
      </p:graphicFrame>
      <p:sp>
        <p:nvSpPr>
          <p:cNvPr id="3" name="Rectangle 2">
            <a:extLst>
              <a:ext uri="{FF2B5EF4-FFF2-40B4-BE49-F238E27FC236}">
                <a16:creationId xmlns:a16="http://schemas.microsoft.com/office/drawing/2014/main" id="{AA1642B4-ED2E-0248-8228-78644110D9A6}"/>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1372A9-278B-C1F3-B4E6-820445847100}"/>
              </a:ext>
            </a:extLst>
          </p:cNvPr>
          <p:cNvSpPr txBox="1"/>
          <p:nvPr/>
        </p:nvSpPr>
        <p:spPr>
          <a:xfrm>
            <a:off x="108872" y="321823"/>
            <a:ext cx="28629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1. INTRODUCTION</a:t>
            </a:r>
          </a:p>
        </p:txBody>
      </p:sp>
    </p:spTree>
    <p:extLst>
      <p:ext uri="{BB962C8B-B14F-4D97-AF65-F5344CB8AC3E}">
        <p14:creationId xmlns:p14="http://schemas.microsoft.com/office/powerpoint/2010/main" val="152179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F299C-AC31-2A9E-D70C-C0F4D6B7252F}"/>
              </a:ext>
            </a:extLst>
          </p:cNvPr>
          <p:cNvSpPr txBox="1"/>
          <p:nvPr/>
        </p:nvSpPr>
        <p:spPr>
          <a:xfrm>
            <a:off x="878184" y="935293"/>
            <a:ext cx="10647065" cy="3077766"/>
          </a:xfrm>
          <a:prstGeom prst="rect">
            <a:avLst/>
          </a:prstGeom>
          <a:noFill/>
        </p:spPr>
        <p:txBody>
          <a:bodyPr wrap="square" rtlCol="0">
            <a:spAutoFit/>
          </a:bodyPr>
          <a:lstStyle/>
          <a:p>
            <a:r>
              <a:rPr lang="en-US" sz="2000" b="1" dirty="0"/>
              <a:t>Problem Statement:</a:t>
            </a:r>
          </a:p>
          <a:p>
            <a:endParaRPr lang="en-US" sz="2000" b="1" dirty="0"/>
          </a:p>
          <a:p>
            <a:pPr marL="342900" indent="-342900">
              <a:buFont typeface="Arial" panose="020B0604020202020204" pitchFamily="34" charset="0"/>
              <a:buChar char="•"/>
            </a:pPr>
            <a:r>
              <a:rPr lang="en-US" sz="1600" dirty="0"/>
              <a:t>Many research has investigated many factors concerning fatal accident, but textual description was not yet involved in classification study. </a:t>
            </a:r>
          </a:p>
          <a:p>
            <a:pPr marL="342900" indent="-342900">
              <a:buFont typeface="Arial" panose="020B0604020202020204" pitchFamily="34" charset="0"/>
              <a:buChar char="•"/>
            </a:pPr>
            <a:r>
              <a:rPr lang="en-US" sz="1600" dirty="0"/>
              <a:t>Textual description of accident situation and personal information could be valuable for fatal classification study. (Choi et al.,2020)</a:t>
            </a:r>
          </a:p>
          <a:p>
            <a:pPr marL="342900" indent="-342900">
              <a:buFont typeface="Arial" panose="020B0604020202020204" pitchFamily="34" charset="0"/>
              <a:buChar char="•"/>
            </a:pPr>
            <a:r>
              <a:rPr lang="en-US" sz="1600" dirty="0"/>
              <a:t>Activity characteristics should also be identified as influential factors in predicting fatal accidents (Xu &amp; </a:t>
            </a:r>
            <a:r>
              <a:rPr lang="en-US" sz="1600" dirty="0" err="1"/>
              <a:t>Kaili</a:t>
            </a:r>
            <a:r>
              <a:rPr lang="en-US" sz="1600" dirty="0"/>
              <a:t>)</a:t>
            </a:r>
          </a:p>
          <a:p>
            <a:pPr marL="342900" indent="-342900">
              <a:buFont typeface="Arial" panose="020B0604020202020204" pitchFamily="34" charset="0"/>
              <a:buChar char="•"/>
            </a:pPr>
            <a:endParaRPr lang="en-US" sz="1600" dirty="0"/>
          </a:p>
          <a:p>
            <a:endParaRPr lang="en-US" sz="1600" b="1" dirty="0"/>
          </a:p>
          <a:p>
            <a:endParaRPr lang="en-US" sz="2000" b="1" dirty="0"/>
          </a:p>
          <a:p>
            <a:endParaRPr lang="en-US" sz="1600" dirty="0"/>
          </a:p>
        </p:txBody>
      </p:sp>
      <p:sp>
        <p:nvSpPr>
          <p:cNvPr id="5" name="Slide Number Placeholder 4">
            <a:extLst>
              <a:ext uri="{FF2B5EF4-FFF2-40B4-BE49-F238E27FC236}">
                <a16:creationId xmlns:a16="http://schemas.microsoft.com/office/drawing/2014/main" id="{72036B6A-916F-B6F4-EFC2-EAB72A2F8A3B}"/>
              </a:ext>
            </a:extLst>
          </p:cNvPr>
          <p:cNvSpPr>
            <a:spLocks noGrp="1"/>
          </p:cNvSpPr>
          <p:nvPr>
            <p:ph type="sldNum" sz="quarter" idx="12"/>
          </p:nvPr>
        </p:nvSpPr>
        <p:spPr>
          <a:xfrm>
            <a:off x="8610600" y="6724650"/>
            <a:ext cx="2743200" cy="365125"/>
          </a:xfrm>
        </p:spPr>
        <p:txBody>
          <a:bodyPr/>
          <a:lstStyle/>
          <a:p>
            <a:fld id="{F4D06DFA-9516-486A-88A0-901F78D73B1C}" type="slidenum">
              <a:rPr lang="en-US" sz="1100" smtClean="0"/>
              <a:t>4</a:t>
            </a:fld>
            <a:endParaRPr lang="en-US" sz="1100"/>
          </a:p>
        </p:txBody>
      </p:sp>
      <p:cxnSp>
        <p:nvCxnSpPr>
          <p:cNvPr id="6" name="Straight Connector 5">
            <a:extLst>
              <a:ext uri="{FF2B5EF4-FFF2-40B4-BE49-F238E27FC236}">
                <a16:creationId xmlns:a16="http://schemas.microsoft.com/office/drawing/2014/main" id="{0A932D5F-BF84-9676-1691-3779CB96C591}"/>
              </a:ext>
            </a:extLst>
          </p:cNvPr>
          <p:cNvCxnSpPr>
            <a:cxnSpLocks/>
          </p:cNvCxnSpPr>
          <p:nvPr/>
        </p:nvCxnSpPr>
        <p:spPr>
          <a:xfrm>
            <a:off x="967208" y="1380779"/>
            <a:ext cx="10818891" cy="0"/>
          </a:xfrm>
          <a:prstGeom prst="line">
            <a:avLst/>
          </a:prstGeom>
          <a:ln w="57150">
            <a:solidFill>
              <a:schemeClr val="bg2"/>
            </a:solidFill>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2184442C-6152-CDDC-C1CA-DEABCE88EB7D}"/>
              </a:ext>
            </a:extLst>
          </p:cNvPr>
          <p:cNvGrpSpPr/>
          <p:nvPr/>
        </p:nvGrpSpPr>
        <p:grpSpPr>
          <a:xfrm>
            <a:off x="878185" y="3464171"/>
            <a:ext cx="11000050" cy="2739211"/>
            <a:chOff x="878185" y="3032500"/>
            <a:chExt cx="11000050" cy="2739211"/>
          </a:xfrm>
        </p:grpSpPr>
        <p:sp>
          <p:nvSpPr>
            <p:cNvPr id="3" name="TextBox 2">
              <a:extLst>
                <a:ext uri="{FF2B5EF4-FFF2-40B4-BE49-F238E27FC236}">
                  <a16:creationId xmlns:a16="http://schemas.microsoft.com/office/drawing/2014/main" id="{2FEC9F27-A69F-DB57-127B-052CC9BD75ED}"/>
                </a:ext>
              </a:extLst>
            </p:cNvPr>
            <p:cNvSpPr txBox="1"/>
            <p:nvPr/>
          </p:nvSpPr>
          <p:spPr>
            <a:xfrm>
              <a:off x="878185" y="3032500"/>
              <a:ext cx="11000050" cy="2739211"/>
            </a:xfrm>
            <a:prstGeom prst="rect">
              <a:avLst/>
            </a:prstGeom>
            <a:noFill/>
          </p:spPr>
          <p:txBody>
            <a:bodyPr wrap="square" rtlCol="0">
              <a:spAutoFit/>
            </a:bodyPr>
            <a:lstStyle/>
            <a:p>
              <a:r>
                <a:rPr lang="en-US" sz="2000" b="1" dirty="0"/>
                <a:t>Project objectives:</a:t>
              </a:r>
            </a:p>
            <a:p>
              <a:endParaRPr lang="en-US" sz="2000" b="1" dirty="0"/>
            </a:p>
            <a:p>
              <a:pPr marL="342900" indent="-342900">
                <a:buFont typeface="Arial" panose="020B0604020202020204" pitchFamily="34" charset="0"/>
                <a:buChar char="•"/>
              </a:pPr>
              <a:r>
                <a:rPr lang="en-US" sz="1600" dirty="0"/>
                <a:t>Comparative studies of 4 classification methods for fatality in construction accidents model from textual description</a:t>
              </a:r>
            </a:p>
            <a:p>
              <a:pPr marL="342900" indent="-342900">
                <a:buFont typeface="Arial" panose="020B0604020202020204" pitchFamily="34" charset="0"/>
                <a:buChar char="•"/>
              </a:pPr>
              <a:r>
                <a:rPr lang="en-US" sz="1600" dirty="0"/>
                <a:t>Classification model is made to aid safety managers in accurately allocating their crew for better performance and safety accordingly to activity risk.</a:t>
              </a:r>
            </a:p>
            <a:p>
              <a:pPr marL="342900" indent="-342900">
                <a:buFont typeface="Arial" panose="020B0604020202020204" pitchFamily="34" charset="0"/>
                <a:buChar char="•"/>
              </a:pPr>
              <a:r>
                <a:rPr lang="en-US" sz="1600" dirty="0"/>
                <a:t>To raise awareness of fatal accidents by considering the relationship between events, human and fatal accidents.</a:t>
              </a:r>
            </a:p>
            <a:p>
              <a:pPr marL="342900" indent="-342900">
                <a:buFont typeface="Arial" panose="020B0604020202020204" pitchFamily="34" charset="0"/>
                <a:buChar char="•"/>
              </a:pPr>
              <a:r>
                <a:rPr lang="en-US" sz="1600" dirty="0"/>
                <a:t>Assisting in risk assessment for further study related to labor productivity prediction in the construction site to improve construction performance</a:t>
              </a:r>
            </a:p>
            <a:p>
              <a:pPr marL="342900" indent="-342900">
                <a:buFont typeface="Arial" panose="020B0604020202020204" pitchFamily="34" charset="0"/>
                <a:buChar char="•"/>
              </a:pPr>
              <a:endParaRPr lang="en-US" sz="2000" b="1" dirty="0"/>
            </a:p>
            <a:p>
              <a:endParaRPr lang="en-US" sz="1600" dirty="0"/>
            </a:p>
          </p:txBody>
        </p:sp>
        <p:cxnSp>
          <p:nvCxnSpPr>
            <p:cNvPr id="7" name="Straight Connector 6">
              <a:extLst>
                <a:ext uri="{FF2B5EF4-FFF2-40B4-BE49-F238E27FC236}">
                  <a16:creationId xmlns:a16="http://schemas.microsoft.com/office/drawing/2014/main" id="{45803B4A-4C7B-7A81-7190-E47092B34EBF}"/>
                </a:ext>
              </a:extLst>
            </p:cNvPr>
            <p:cNvCxnSpPr>
              <a:cxnSpLocks/>
            </p:cNvCxnSpPr>
            <p:nvPr/>
          </p:nvCxnSpPr>
          <p:spPr>
            <a:xfrm>
              <a:off x="967208" y="3482558"/>
              <a:ext cx="10818891" cy="0"/>
            </a:xfrm>
            <a:prstGeom prst="line">
              <a:avLst/>
            </a:prstGeom>
            <a:ln w="57150">
              <a:solidFill>
                <a:schemeClr val="bg2"/>
              </a:solidFill>
            </a:ln>
          </p:spPr>
          <p:style>
            <a:lnRef idx="1">
              <a:schemeClr val="dk1"/>
            </a:lnRef>
            <a:fillRef idx="0">
              <a:schemeClr val="dk1"/>
            </a:fillRef>
            <a:effectRef idx="0">
              <a:schemeClr val="dk1"/>
            </a:effectRef>
            <a:fontRef idx="minor">
              <a:schemeClr val="tx1"/>
            </a:fontRef>
          </p:style>
        </p:cxnSp>
      </p:grpSp>
      <p:sp>
        <p:nvSpPr>
          <p:cNvPr id="8" name="Rectangle 7">
            <a:extLst>
              <a:ext uri="{FF2B5EF4-FFF2-40B4-BE49-F238E27FC236}">
                <a16:creationId xmlns:a16="http://schemas.microsoft.com/office/drawing/2014/main" id="{DB0BC26F-1B9C-E0EE-572F-BEBB38343E5E}"/>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1F587B1-608C-51A5-6AC2-AB39FFFECBCF}"/>
              </a:ext>
            </a:extLst>
          </p:cNvPr>
          <p:cNvSpPr txBox="1"/>
          <p:nvPr/>
        </p:nvSpPr>
        <p:spPr>
          <a:xfrm>
            <a:off x="108872" y="321823"/>
            <a:ext cx="28629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1. INTRODUCTION</a:t>
            </a:r>
          </a:p>
        </p:txBody>
      </p:sp>
    </p:spTree>
    <p:extLst>
      <p:ext uri="{BB962C8B-B14F-4D97-AF65-F5344CB8AC3E}">
        <p14:creationId xmlns:p14="http://schemas.microsoft.com/office/powerpoint/2010/main" val="203892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32CEBA1-7562-FDB4-B904-3049339A032C}"/>
              </a:ext>
            </a:extLst>
          </p:cNvPr>
          <p:cNvGrpSpPr/>
          <p:nvPr/>
        </p:nvGrpSpPr>
        <p:grpSpPr>
          <a:xfrm>
            <a:off x="694006" y="823595"/>
            <a:ext cx="10803988" cy="5669280"/>
            <a:chOff x="0" y="0"/>
            <a:chExt cx="7272471" cy="3666146"/>
          </a:xfrm>
        </p:grpSpPr>
        <p:graphicFrame>
          <p:nvGraphicFramePr>
            <p:cNvPr id="5" name="Diagram 4">
              <a:extLst>
                <a:ext uri="{FF2B5EF4-FFF2-40B4-BE49-F238E27FC236}">
                  <a16:creationId xmlns:a16="http://schemas.microsoft.com/office/drawing/2014/main" id="{F6F95D25-3A74-4804-7CF1-80A0A14CB865}"/>
                </a:ext>
              </a:extLst>
            </p:cNvPr>
            <p:cNvGraphicFramePr/>
            <p:nvPr>
              <p:extLst>
                <p:ext uri="{D42A27DB-BD31-4B8C-83A1-F6EECF244321}">
                  <p14:modId xmlns:p14="http://schemas.microsoft.com/office/powerpoint/2010/main" val="2303624289"/>
                </p:ext>
              </p:extLst>
            </p:nvPr>
          </p:nvGraphicFramePr>
          <p:xfrm>
            <a:off x="0" y="0"/>
            <a:ext cx="7272471" cy="3666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Right 5">
              <a:extLst>
                <a:ext uri="{FF2B5EF4-FFF2-40B4-BE49-F238E27FC236}">
                  <a16:creationId xmlns:a16="http://schemas.microsoft.com/office/drawing/2014/main" id="{D49D2794-E0F9-42E5-BE4D-9A731B4F28F1}"/>
                </a:ext>
              </a:extLst>
            </p:cNvPr>
            <p:cNvSpPr/>
            <p:nvPr/>
          </p:nvSpPr>
          <p:spPr>
            <a:xfrm>
              <a:off x="1059528" y="574572"/>
              <a:ext cx="157416" cy="13295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4" name="Slide Number Placeholder 13">
            <a:extLst>
              <a:ext uri="{FF2B5EF4-FFF2-40B4-BE49-F238E27FC236}">
                <a16:creationId xmlns:a16="http://schemas.microsoft.com/office/drawing/2014/main" id="{3A457238-305B-FB22-D14B-613CA79B3E2E}"/>
              </a:ext>
            </a:extLst>
          </p:cNvPr>
          <p:cNvSpPr>
            <a:spLocks noGrp="1"/>
          </p:cNvSpPr>
          <p:nvPr>
            <p:ph type="sldNum" sz="quarter" idx="12"/>
          </p:nvPr>
        </p:nvSpPr>
        <p:spPr>
          <a:xfrm>
            <a:off x="8529344" y="6492875"/>
            <a:ext cx="2743200" cy="365125"/>
          </a:xfrm>
        </p:spPr>
        <p:txBody>
          <a:bodyPr/>
          <a:lstStyle/>
          <a:p>
            <a:fld id="{F4D06DFA-9516-486A-88A0-901F78D73B1C}" type="slidenum">
              <a:rPr lang="en-US" smtClean="0"/>
              <a:t>5</a:t>
            </a:fld>
            <a:endParaRPr lang="en-US"/>
          </a:p>
        </p:txBody>
      </p:sp>
      <p:sp>
        <p:nvSpPr>
          <p:cNvPr id="17" name="Rectangle 16">
            <a:extLst>
              <a:ext uri="{FF2B5EF4-FFF2-40B4-BE49-F238E27FC236}">
                <a16:creationId xmlns:a16="http://schemas.microsoft.com/office/drawing/2014/main" id="{F1D992C2-8C2D-2B75-D7F4-D62301BBF8A4}"/>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3900192-BB80-7A47-DD62-9A4709DC5367}"/>
              </a:ext>
            </a:extLst>
          </p:cNvPr>
          <p:cNvSpPr txBox="1"/>
          <p:nvPr/>
        </p:nvSpPr>
        <p:spPr>
          <a:xfrm>
            <a:off x="108872" y="321823"/>
            <a:ext cx="28629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2. METHODOLOGY</a:t>
            </a:r>
          </a:p>
        </p:txBody>
      </p:sp>
      <p:sp>
        <p:nvSpPr>
          <p:cNvPr id="19" name="Arrow: Right 18">
            <a:extLst>
              <a:ext uri="{FF2B5EF4-FFF2-40B4-BE49-F238E27FC236}">
                <a16:creationId xmlns:a16="http://schemas.microsoft.com/office/drawing/2014/main" id="{6E93157B-0A13-8703-E0DF-05337A37C68F}"/>
              </a:ext>
            </a:extLst>
          </p:cNvPr>
          <p:cNvSpPr/>
          <p:nvPr/>
        </p:nvSpPr>
        <p:spPr>
          <a:xfrm>
            <a:off x="4134942" y="1712106"/>
            <a:ext cx="233857" cy="20559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Arrow: Right 19">
            <a:extLst>
              <a:ext uri="{FF2B5EF4-FFF2-40B4-BE49-F238E27FC236}">
                <a16:creationId xmlns:a16="http://schemas.microsoft.com/office/drawing/2014/main" id="{AF8A4640-AB2F-03CE-4FA7-FEDF8270EFF3}"/>
              </a:ext>
            </a:extLst>
          </p:cNvPr>
          <p:cNvSpPr/>
          <p:nvPr/>
        </p:nvSpPr>
        <p:spPr>
          <a:xfrm>
            <a:off x="5979071" y="1712106"/>
            <a:ext cx="233857" cy="20559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Right 20">
            <a:extLst>
              <a:ext uri="{FF2B5EF4-FFF2-40B4-BE49-F238E27FC236}">
                <a16:creationId xmlns:a16="http://schemas.microsoft.com/office/drawing/2014/main" id="{7A1CE1B8-C03F-0088-CF15-BD599EDB5789}"/>
              </a:ext>
            </a:extLst>
          </p:cNvPr>
          <p:cNvSpPr/>
          <p:nvPr/>
        </p:nvSpPr>
        <p:spPr>
          <a:xfrm>
            <a:off x="7843342" y="1712106"/>
            <a:ext cx="233857" cy="20559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Arrow: Right 21">
            <a:extLst>
              <a:ext uri="{FF2B5EF4-FFF2-40B4-BE49-F238E27FC236}">
                <a16:creationId xmlns:a16="http://schemas.microsoft.com/office/drawing/2014/main" id="{3567AD05-B3B2-1535-6579-C5F94D1B07A9}"/>
              </a:ext>
            </a:extLst>
          </p:cNvPr>
          <p:cNvSpPr/>
          <p:nvPr/>
        </p:nvSpPr>
        <p:spPr>
          <a:xfrm>
            <a:off x="9714025" y="1712106"/>
            <a:ext cx="233857" cy="20559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49010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3493F1-3232-DFB0-5D8C-5D0AF543E0EF}"/>
              </a:ext>
            </a:extLst>
          </p:cNvPr>
          <p:cNvSpPr>
            <a:spLocks noGrp="1"/>
          </p:cNvSpPr>
          <p:nvPr>
            <p:ph type="sldNum" sz="quarter" idx="12"/>
          </p:nvPr>
        </p:nvSpPr>
        <p:spPr/>
        <p:txBody>
          <a:bodyPr/>
          <a:lstStyle/>
          <a:p>
            <a:fld id="{F4D06DFA-9516-486A-88A0-901F78D73B1C}" type="slidenum">
              <a:rPr lang="en-US" smtClean="0"/>
              <a:t>6</a:t>
            </a:fld>
            <a:endParaRPr lang="en-US"/>
          </a:p>
        </p:txBody>
      </p:sp>
      <p:pic>
        <p:nvPicPr>
          <p:cNvPr id="4" name="Picture 3" descr="Calendar&#10;&#10;Description automatically generated">
            <a:extLst>
              <a:ext uri="{FF2B5EF4-FFF2-40B4-BE49-F238E27FC236}">
                <a16:creationId xmlns:a16="http://schemas.microsoft.com/office/drawing/2014/main" id="{BFAF4E1F-3AC3-5A36-67F3-ADB24A6C7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5" y="3375499"/>
            <a:ext cx="10120225" cy="2760614"/>
          </a:xfrm>
          <a:prstGeom prst="rect">
            <a:avLst/>
          </a:prstGeom>
          <a:ln>
            <a:solidFill>
              <a:schemeClr val="tx1"/>
            </a:solidFill>
          </a:ln>
        </p:spPr>
      </p:pic>
      <p:graphicFrame>
        <p:nvGraphicFramePr>
          <p:cNvPr id="5" name="Table 4">
            <a:extLst>
              <a:ext uri="{FF2B5EF4-FFF2-40B4-BE49-F238E27FC236}">
                <a16:creationId xmlns:a16="http://schemas.microsoft.com/office/drawing/2014/main" id="{40E016BD-554A-36F4-46CC-443748EC5171}"/>
              </a:ext>
            </a:extLst>
          </p:cNvPr>
          <p:cNvGraphicFramePr>
            <a:graphicFrameLocks noGrp="1"/>
          </p:cNvGraphicFramePr>
          <p:nvPr>
            <p:extLst>
              <p:ext uri="{D42A27DB-BD31-4B8C-83A1-F6EECF244321}">
                <p14:modId xmlns:p14="http://schemas.microsoft.com/office/powerpoint/2010/main" val="3829706595"/>
              </p:ext>
            </p:extLst>
          </p:nvPr>
        </p:nvGraphicFramePr>
        <p:xfrm>
          <a:off x="6397747" y="699246"/>
          <a:ext cx="4798243" cy="2456016"/>
        </p:xfrm>
        <a:graphic>
          <a:graphicData uri="http://schemas.openxmlformats.org/drawingml/2006/table">
            <a:tbl>
              <a:tblPr>
                <a:effectLst>
                  <a:outerShdw blurRad="50800" dist="38100" dir="2700000" algn="tl" rotWithShape="0">
                    <a:prstClr val="black">
                      <a:alpha val="40000"/>
                    </a:prstClr>
                  </a:outerShdw>
                </a:effectLst>
                <a:tableStyleId>{2D5ABB26-0587-4C30-8999-92F81FD0307C}</a:tableStyleId>
              </a:tblPr>
              <a:tblGrid>
                <a:gridCol w="4798243">
                  <a:extLst>
                    <a:ext uri="{9D8B030D-6E8A-4147-A177-3AD203B41FA5}">
                      <a16:colId xmlns:a16="http://schemas.microsoft.com/office/drawing/2014/main" val="342749417"/>
                    </a:ext>
                  </a:extLst>
                </a:gridCol>
              </a:tblGrid>
              <a:tr h="300533">
                <a:tc>
                  <a:txBody>
                    <a:bodyPr/>
                    <a:lstStyle/>
                    <a:p>
                      <a:pPr algn="ctr" fontAlgn="b"/>
                      <a:r>
                        <a:rPr lang="en-US" sz="2000" b="1" u="none" strike="noStrike" dirty="0">
                          <a:solidFill>
                            <a:srgbClr val="000000"/>
                          </a:solidFill>
                          <a:effectLst/>
                        </a:rPr>
                        <a:t>Abstract Text Sample</a:t>
                      </a:r>
                      <a:endParaRPr lang="en-US" sz="2000" b="1" i="0" u="none" strike="noStrike" dirty="0">
                        <a:solidFill>
                          <a:srgbClr val="000000"/>
                        </a:solidFill>
                        <a:effectLst/>
                        <a:latin typeface="Calibri" panose="020F0502020204030204" pitchFamily="34" charset="0"/>
                      </a:endParaRPr>
                    </a:p>
                  </a:txBody>
                  <a:tcPr marL="5872" marR="5872" marT="58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00576768"/>
                  </a:ext>
                </a:extLst>
              </a:tr>
              <a:tr h="831268">
                <a:tc>
                  <a:txBody>
                    <a:bodyPr/>
                    <a:lstStyle/>
                    <a:p>
                      <a:pPr algn="just" fontAlgn="b"/>
                      <a:r>
                        <a:rPr lang="en-US" sz="1400" b="1" u="none" strike="noStrike" dirty="0">
                          <a:solidFill>
                            <a:srgbClr val="000000"/>
                          </a:solidFill>
                          <a:effectLst/>
                        </a:rPr>
                        <a:t>   Accident #1</a:t>
                      </a:r>
                      <a:r>
                        <a:rPr lang="en-US" sz="1400" b="0" u="none" strike="noStrike" dirty="0">
                          <a:solidFill>
                            <a:srgbClr val="000000"/>
                          </a:solidFill>
                          <a:effectLst/>
                        </a:rPr>
                        <a:t>: At 4:00 p.m. on May 25, 2017, an employee was performing clean up of a work area.  The employee fell through a floor opening/shaft.  The employee struck rocks on the ground, received head trauma and broken bones, and was killed. </a:t>
                      </a:r>
                      <a:endParaRPr lang="en-US" sz="1400" b="0" i="0" u="none" strike="noStrike" dirty="0">
                        <a:solidFill>
                          <a:srgbClr val="000000"/>
                        </a:solidFill>
                        <a:effectLst/>
                        <a:latin typeface="Calibri" panose="020F0502020204030204" pitchFamily="34" charset="0"/>
                      </a:endParaRPr>
                    </a:p>
                  </a:txBody>
                  <a:tcPr marL="5872" marR="5872" marT="587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5442382"/>
                  </a:ext>
                </a:extLst>
              </a:tr>
              <a:tr h="1244062">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US" sz="1400" b="1" u="none" strike="noStrike" dirty="0">
                          <a:solidFill>
                            <a:srgbClr val="000000"/>
                          </a:solidFill>
                          <a:effectLst/>
                        </a:rPr>
                        <a:t>   Accident #2</a:t>
                      </a:r>
                      <a:r>
                        <a:rPr lang="en-US" sz="1400" b="0" u="none" strike="noStrike" dirty="0">
                          <a:solidFill>
                            <a:srgbClr val="000000"/>
                          </a:solidFill>
                          <a:effectLst/>
                        </a:rPr>
                        <a:t>: At 2:00 p.m. on April 25, 2017, Employee #1, an electrician's helper, was trying to move electrical switch gear off of a pallet. The switch gear weighed 300 pounds. As Employee #1 started to move the switchgear, it tipped over on him, fracturing his ribs. </a:t>
                      </a:r>
                    </a:p>
                    <a:p>
                      <a:pPr algn="just" fontAlgn="b"/>
                      <a:endParaRPr lang="en-US" sz="1400" b="0" i="0" u="none" strike="noStrike" dirty="0">
                        <a:solidFill>
                          <a:srgbClr val="000000"/>
                        </a:solidFill>
                        <a:effectLst/>
                        <a:latin typeface="Calibri" panose="020F0502020204030204" pitchFamily="34" charset="0"/>
                      </a:endParaRPr>
                    </a:p>
                  </a:txBody>
                  <a:tcPr marL="5872" marR="5872" marT="587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678945"/>
                  </a:ext>
                </a:extLst>
              </a:tr>
            </a:tbl>
          </a:graphicData>
        </a:graphic>
      </p:graphicFrame>
      <p:sp>
        <p:nvSpPr>
          <p:cNvPr id="6" name="TextBox 5">
            <a:extLst>
              <a:ext uri="{FF2B5EF4-FFF2-40B4-BE49-F238E27FC236}">
                <a16:creationId xmlns:a16="http://schemas.microsoft.com/office/drawing/2014/main" id="{6EB5D0F2-8EB5-F4BF-2C56-A1B27DC78503}"/>
              </a:ext>
            </a:extLst>
          </p:cNvPr>
          <p:cNvSpPr txBox="1"/>
          <p:nvPr/>
        </p:nvSpPr>
        <p:spPr>
          <a:xfrm>
            <a:off x="1283150" y="1283692"/>
            <a:ext cx="4511104" cy="1871570"/>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600" dirty="0"/>
              <a:t>4829 accidents dataset collected by OSHA (Occupational Safety and Health Administration) in the U.S.</a:t>
            </a:r>
          </a:p>
          <a:p>
            <a:pPr marL="285750" indent="-228600">
              <a:lnSpc>
                <a:spcPct val="90000"/>
              </a:lnSpc>
              <a:spcAft>
                <a:spcPts val="600"/>
              </a:spcAft>
              <a:buFont typeface="Arial" panose="020B0604020202020204" pitchFamily="34" charset="0"/>
              <a:buChar char="•"/>
            </a:pPr>
            <a:r>
              <a:rPr lang="en-US" sz="1600" dirty="0"/>
              <a:t>Unstructured text abstracts of the incident which includes Degree of Injury of accidents as Dated between 2015-2017</a:t>
            </a:r>
          </a:p>
        </p:txBody>
      </p:sp>
      <p:sp>
        <p:nvSpPr>
          <p:cNvPr id="7" name="Rectangle 6">
            <a:extLst>
              <a:ext uri="{FF2B5EF4-FFF2-40B4-BE49-F238E27FC236}">
                <a16:creationId xmlns:a16="http://schemas.microsoft.com/office/drawing/2014/main" id="{F0B082C9-32B0-2B86-2CE0-C699370EA028}"/>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E79BF-9099-7FC5-58CE-961DEF0A93FB}"/>
              </a:ext>
            </a:extLst>
          </p:cNvPr>
          <p:cNvSpPr txBox="1"/>
          <p:nvPr/>
        </p:nvSpPr>
        <p:spPr>
          <a:xfrm>
            <a:off x="108871" y="321823"/>
            <a:ext cx="3977353"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3. DATA COLLECTION</a:t>
            </a:r>
          </a:p>
        </p:txBody>
      </p:sp>
    </p:spTree>
    <p:extLst>
      <p:ext uri="{BB962C8B-B14F-4D97-AF65-F5344CB8AC3E}">
        <p14:creationId xmlns:p14="http://schemas.microsoft.com/office/powerpoint/2010/main" val="370977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DC6D6-0E0E-E881-114E-CBF3BD71C95F}"/>
              </a:ext>
            </a:extLst>
          </p:cNvPr>
          <p:cNvSpPr>
            <a:spLocks noGrp="1"/>
          </p:cNvSpPr>
          <p:nvPr>
            <p:ph type="sldNum" sz="quarter" idx="12"/>
          </p:nvPr>
        </p:nvSpPr>
        <p:spPr/>
        <p:txBody>
          <a:bodyPr/>
          <a:lstStyle/>
          <a:p>
            <a:fld id="{F4D06DFA-9516-486A-88A0-901F78D73B1C}" type="slidenum">
              <a:rPr lang="en-US" smtClean="0"/>
              <a:t>7</a:t>
            </a:fld>
            <a:endParaRPr lang="en-US"/>
          </a:p>
        </p:txBody>
      </p:sp>
      <p:pic>
        <p:nvPicPr>
          <p:cNvPr id="3" name="Picture 2" descr="Graphical user interface, application, table&#10;&#10;Description automatically generated">
            <a:extLst>
              <a:ext uri="{FF2B5EF4-FFF2-40B4-BE49-F238E27FC236}">
                <a16:creationId xmlns:a16="http://schemas.microsoft.com/office/drawing/2014/main" id="{AC98C268-3F11-D421-E820-7F70415C0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09" y="1795868"/>
            <a:ext cx="5543550" cy="3266261"/>
          </a:xfrm>
          <a:prstGeom prst="rect">
            <a:avLst/>
          </a:prstGeom>
          <a:ln>
            <a:solidFill>
              <a:schemeClr val="tx1"/>
            </a:solidFill>
          </a:ln>
        </p:spPr>
      </p:pic>
      <p:sp>
        <p:nvSpPr>
          <p:cNvPr id="5" name="TextBox 4">
            <a:extLst>
              <a:ext uri="{FF2B5EF4-FFF2-40B4-BE49-F238E27FC236}">
                <a16:creationId xmlns:a16="http://schemas.microsoft.com/office/drawing/2014/main" id="{91CEA510-28B6-C37C-79BB-F74048EEE5FB}"/>
              </a:ext>
            </a:extLst>
          </p:cNvPr>
          <p:cNvSpPr txBox="1"/>
          <p:nvPr/>
        </p:nvSpPr>
        <p:spPr>
          <a:xfrm>
            <a:off x="2057614" y="5062129"/>
            <a:ext cx="2628900" cy="369332"/>
          </a:xfrm>
          <a:prstGeom prst="rect">
            <a:avLst/>
          </a:prstGeom>
          <a:noFill/>
        </p:spPr>
        <p:txBody>
          <a:bodyPr wrap="square" rtlCol="0">
            <a:spAutoFit/>
          </a:bodyPr>
          <a:lstStyle/>
          <a:p>
            <a:r>
              <a:rPr lang="en-US" dirty="0"/>
              <a:t>Correlation Heatmap</a:t>
            </a:r>
          </a:p>
        </p:txBody>
      </p:sp>
      <p:sp>
        <p:nvSpPr>
          <p:cNvPr id="8" name="TextBox 7">
            <a:extLst>
              <a:ext uri="{FF2B5EF4-FFF2-40B4-BE49-F238E27FC236}">
                <a16:creationId xmlns:a16="http://schemas.microsoft.com/office/drawing/2014/main" id="{66375704-0780-FF82-5595-8E34A8443588}"/>
              </a:ext>
            </a:extLst>
          </p:cNvPr>
          <p:cNvSpPr txBox="1"/>
          <p:nvPr/>
        </p:nvSpPr>
        <p:spPr>
          <a:xfrm>
            <a:off x="8172887" y="5988498"/>
            <a:ext cx="2628900" cy="369332"/>
          </a:xfrm>
          <a:prstGeom prst="rect">
            <a:avLst/>
          </a:prstGeom>
          <a:noFill/>
        </p:spPr>
        <p:txBody>
          <a:bodyPr wrap="square" rtlCol="0">
            <a:spAutoFit/>
          </a:bodyPr>
          <a:lstStyle/>
          <a:p>
            <a:r>
              <a:rPr lang="en-US" dirty="0"/>
              <a:t>Attributes Pair-Plots</a:t>
            </a:r>
          </a:p>
        </p:txBody>
      </p:sp>
      <p:pic>
        <p:nvPicPr>
          <p:cNvPr id="7" name="Picture 6" descr="Diagram&#10;&#10;Description automatically generated">
            <a:extLst>
              <a:ext uri="{FF2B5EF4-FFF2-40B4-BE49-F238E27FC236}">
                <a16:creationId xmlns:a16="http://schemas.microsoft.com/office/drawing/2014/main" id="{1C0B9022-2646-5920-7614-29DEA428D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08095"/>
            <a:ext cx="5957279" cy="5568304"/>
          </a:xfrm>
          <a:prstGeom prst="rect">
            <a:avLst/>
          </a:prstGeom>
          <a:ln>
            <a:solidFill>
              <a:schemeClr val="tx1"/>
            </a:solidFill>
          </a:ln>
        </p:spPr>
      </p:pic>
      <p:sp>
        <p:nvSpPr>
          <p:cNvPr id="9" name="Rectangle 8">
            <a:extLst>
              <a:ext uri="{FF2B5EF4-FFF2-40B4-BE49-F238E27FC236}">
                <a16:creationId xmlns:a16="http://schemas.microsoft.com/office/drawing/2014/main" id="{6F98AF86-604E-27AA-DF8A-10267FD117B2}"/>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508B5C9-0331-5DEA-3A4A-CEDBB51B5009}"/>
              </a:ext>
            </a:extLst>
          </p:cNvPr>
          <p:cNvSpPr txBox="1"/>
          <p:nvPr/>
        </p:nvSpPr>
        <p:spPr>
          <a:xfrm>
            <a:off x="108872" y="321823"/>
            <a:ext cx="3689146"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3. DATA COLLECTION</a:t>
            </a:r>
          </a:p>
        </p:txBody>
      </p:sp>
      <p:grpSp>
        <p:nvGrpSpPr>
          <p:cNvPr id="6" name="Group 5">
            <a:extLst>
              <a:ext uri="{FF2B5EF4-FFF2-40B4-BE49-F238E27FC236}">
                <a16:creationId xmlns:a16="http://schemas.microsoft.com/office/drawing/2014/main" id="{448DAC1D-1A0A-6689-94DE-6F65648CC21E}"/>
              </a:ext>
            </a:extLst>
          </p:cNvPr>
          <p:cNvGrpSpPr/>
          <p:nvPr/>
        </p:nvGrpSpPr>
        <p:grpSpPr>
          <a:xfrm>
            <a:off x="317209" y="1057204"/>
            <a:ext cx="2339371" cy="369332"/>
            <a:chOff x="365729" y="1095776"/>
            <a:chExt cx="2339371" cy="369332"/>
          </a:xfrm>
        </p:grpSpPr>
        <p:sp>
          <p:nvSpPr>
            <p:cNvPr id="11" name="TextBox 10">
              <a:extLst>
                <a:ext uri="{FF2B5EF4-FFF2-40B4-BE49-F238E27FC236}">
                  <a16:creationId xmlns:a16="http://schemas.microsoft.com/office/drawing/2014/main" id="{4E9C981A-21B3-E8E5-0863-E6E695BCC6D2}"/>
                </a:ext>
              </a:extLst>
            </p:cNvPr>
            <p:cNvSpPr txBox="1"/>
            <p:nvPr/>
          </p:nvSpPr>
          <p:spPr>
            <a:xfrm>
              <a:off x="802377" y="1095776"/>
              <a:ext cx="1902723" cy="369332"/>
            </a:xfrm>
            <a:prstGeom prst="rect">
              <a:avLst/>
            </a:prstGeom>
            <a:noFill/>
          </p:spPr>
          <p:txBody>
            <a:bodyPr wrap="square">
              <a:spAutoFit/>
            </a:bodyPr>
            <a:lstStyle/>
            <a:p>
              <a:r>
                <a:rPr lang="en-US" b="1" dirty="0"/>
                <a:t>Data Visualization</a:t>
              </a:r>
            </a:p>
          </p:txBody>
        </p:sp>
        <p:sp>
          <p:nvSpPr>
            <p:cNvPr id="2" name="Arrow: Chevron 1">
              <a:extLst>
                <a:ext uri="{FF2B5EF4-FFF2-40B4-BE49-F238E27FC236}">
                  <a16:creationId xmlns:a16="http://schemas.microsoft.com/office/drawing/2014/main" id="{8A0FC5E8-31D4-3FBE-885E-FC8D82BC8F1E}"/>
                </a:ext>
              </a:extLst>
            </p:cNvPr>
            <p:cNvSpPr/>
            <p:nvPr/>
          </p:nvSpPr>
          <p:spPr>
            <a:xfrm>
              <a:off x="509817" y="1199697"/>
              <a:ext cx="174940" cy="161489"/>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625F4FDF-E128-361B-0E39-10FB235AB398}"/>
                </a:ext>
              </a:extLst>
            </p:cNvPr>
            <p:cNvSpPr/>
            <p:nvPr/>
          </p:nvSpPr>
          <p:spPr>
            <a:xfrm>
              <a:off x="365729" y="1199697"/>
              <a:ext cx="174940" cy="161489"/>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07257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49791EE-0732-58B7-1EC9-EC08A356A7B3}"/>
              </a:ext>
            </a:extLst>
          </p:cNvPr>
          <p:cNvGraphicFramePr>
            <a:graphicFrameLocks noGrp="1"/>
          </p:cNvGraphicFramePr>
          <p:nvPr>
            <p:extLst>
              <p:ext uri="{D42A27DB-BD31-4B8C-83A1-F6EECF244321}">
                <p14:modId xmlns:p14="http://schemas.microsoft.com/office/powerpoint/2010/main" val="1698064731"/>
              </p:ext>
            </p:extLst>
          </p:nvPr>
        </p:nvGraphicFramePr>
        <p:xfrm>
          <a:off x="6938347" y="1432850"/>
          <a:ext cx="4415453" cy="3992300"/>
        </p:xfrm>
        <a:graphic>
          <a:graphicData uri="http://schemas.openxmlformats.org/drawingml/2006/table">
            <a:tbl>
              <a:tblPr>
                <a:effectLst>
                  <a:outerShdw blurRad="50800" dist="38100" dir="2700000" algn="tl" rotWithShape="0">
                    <a:prstClr val="black">
                      <a:alpha val="40000"/>
                    </a:prstClr>
                  </a:outerShdw>
                </a:effectLst>
                <a:tableStyleId>{2D5ABB26-0587-4C30-8999-92F81FD0307C}</a:tableStyleId>
              </a:tblPr>
              <a:tblGrid>
                <a:gridCol w="1552334">
                  <a:extLst>
                    <a:ext uri="{9D8B030D-6E8A-4147-A177-3AD203B41FA5}">
                      <a16:colId xmlns:a16="http://schemas.microsoft.com/office/drawing/2014/main" val="3296928096"/>
                    </a:ext>
                  </a:extLst>
                </a:gridCol>
                <a:gridCol w="1757679">
                  <a:extLst>
                    <a:ext uri="{9D8B030D-6E8A-4147-A177-3AD203B41FA5}">
                      <a16:colId xmlns:a16="http://schemas.microsoft.com/office/drawing/2014/main" val="577267794"/>
                    </a:ext>
                  </a:extLst>
                </a:gridCol>
                <a:gridCol w="1105440">
                  <a:extLst>
                    <a:ext uri="{9D8B030D-6E8A-4147-A177-3AD203B41FA5}">
                      <a16:colId xmlns:a16="http://schemas.microsoft.com/office/drawing/2014/main" val="402892399"/>
                    </a:ext>
                  </a:extLst>
                </a:gridCol>
              </a:tblGrid>
              <a:tr h="151183">
                <a:tc>
                  <a:txBody>
                    <a:bodyPr/>
                    <a:lstStyle/>
                    <a:p>
                      <a:pPr algn="ctr" fontAlgn="b"/>
                      <a:r>
                        <a:rPr lang="en-US" sz="1200" b="1" i="0" u="none" strike="noStrike" dirty="0">
                          <a:solidFill>
                            <a:srgbClr val="000000"/>
                          </a:solidFill>
                          <a:effectLst/>
                          <a:latin typeface="Calibri" panose="020F0502020204030204" pitchFamily="34" charset="0"/>
                        </a:rPr>
                        <a:t>VARIABLES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b"/>
                      <a:r>
                        <a:rPr lang="en-US" sz="1200" b="1" i="0" u="none" strike="noStrike" dirty="0">
                          <a:solidFill>
                            <a:srgbClr val="000000"/>
                          </a:solidFill>
                          <a:effectLst/>
                          <a:latin typeface="Calibri" panose="020F0502020204030204" pitchFamily="34" charset="0"/>
                        </a:rPr>
                        <a:t>STRING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b"/>
                      <a:r>
                        <a:rPr lang="en-US" sz="1200" b="1" i="0" u="none" strike="noStrike" dirty="0">
                          <a:solidFill>
                            <a:srgbClr val="000000"/>
                          </a:solidFill>
                          <a:effectLst/>
                          <a:latin typeface="Calibri" panose="020F0502020204030204" pitchFamily="34" charset="0"/>
                        </a:rPr>
                        <a:t> Label Encode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410308430"/>
                  </a:ext>
                </a:extLst>
              </a:tr>
              <a:tr h="293868">
                <a:tc>
                  <a:txBody>
                    <a:bodyPr/>
                    <a:lstStyle/>
                    <a:p>
                      <a:pPr algn="ctr" fontAlgn="b"/>
                      <a:r>
                        <a:rPr lang="en-US" sz="1200" b="1" u="none" strike="noStrike" dirty="0">
                          <a:effectLst/>
                        </a:rPr>
                        <a:t>Construction Type (CT)</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b"/>
                      <a:r>
                        <a:rPr lang="en-US" sz="1200" u="none" strike="noStrike">
                          <a:effectLst/>
                        </a:rPr>
                        <a:t>New/Maintenance/Rehabilitation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2802797"/>
                  </a:ext>
                </a:extLst>
              </a:tr>
              <a:tr h="293868">
                <a:tc>
                  <a:txBody>
                    <a:bodyPr/>
                    <a:lstStyle/>
                    <a:p>
                      <a:pPr algn="ctr" fontAlgn="b"/>
                      <a:r>
                        <a:rPr lang="en-US" sz="1200" b="1" i="0" u="none" strike="noStrike" dirty="0">
                          <a:solidFill>
                            <a:srgbClr val="000000"/>
                          </a:solidFill>
                          <a:effectLst/>
                          <a:latin typeface="Calibri" panose="020F0502020204030204" pitchFamily="34" charset="0"/>
                        </a:rPr>
                        <a:t>Building Story (BS)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t"/>
                      <a:r>
                        <a:rPr lang="en-US" sz="1200" b="0" i="0" u="none" strike="noStrike" dirty="0">
                          <a:solidFill>
                            <a:srgbClr val="000000"/>
                          </a:solidFill>
                          <a:effectLst/>
                          <a:latin typeface="Calibri" panose="020F0502020204030204" pitchFamily="34" charset="0"/>
                        </a:rPr>
                        <a:t>1-10, &gt;10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u="none" strike="noStrike" dirty="0">
                          <a:solidFill>
                            <a:srgbClr val="000000"/>
                          </a:solidFill>
                          <a:effectLst/>
                          <a:latin typeface="Calibri" panose="020F0502020204030204" pitchFamily="34" charset="0"/>
                        </a:rPr>
                        <a:t>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6652632"/>
                  </a:ext>
                </a:extLst>
              </a:tr>
              <a:tr h="437072">
                <a:tc>
                  <a:txBody>
                    <a:bodyPr/>
                    <a:lstStyle/>
                    <a:p>
                      <a:pPr algn="ctr" fontAlgn="b"/>
                      <a:r>
                        <a:rPr lang="en-US" sz="1200" b="1" u="none" strike="noStrike" dirty="0">
                          <a:effectLst/>
                        </a:rPr>
                        <a:t>Nature of Injury (NI)</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t"/>
                      <a:r>
                        <a:rPr lang="en-US" sz="1200" u="none" strike="noStrike" dirty="0">
                          <a:effectLst/>
                        </a:rPr>
                        <a:t>Fracture, Broken Bones ; Serous Fall/Strike; </a:t>
                      </a:r>
                      <a:r>
                        <a:rPr lang="en-US" sz="1200" u="none" strike="noStrike" dirty="0" err="1">
                          <a:effectLst/>
                        </a:rPr>
                        <a:t>Buising,contusion</a:t>
                      </a:r>
                      <a:r>
                        <a:rPr lang="en-US" sz="1200" u="none" strike="noStrike" dirty="0">
                          <a:effectLst/>
                        </a:rPr>
                        <a:t> ,</a:t>
                      </a:r>
                      <a:r>
                        <a:rPr lang="en-US" sz="1200" u="none" strike="noStrike" dirty="0" err="1">
                          <a:effectLst/>
                        </a:rPr>
                        <a:t>etc</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b="0" i="0" u="none" strike="noStrike" dirty="0">
                          <a:solidFill>
                            <a:srgbClr val="000000"/>
                          </a:solidFill>
                          <a:effectLst/>
                          <a:latin typeface="Calibri" panose="020F0502020204030204" pitchFamily="34" charset="0"/>
                        </a:rPr>
                        <a:t>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50126414"/>
                  </a:ext>
                </a:extLst>
              </a:tr>
              <a:tr h="293868">
                <a:tc>
                  <a:txBody>
                    <a:bodyPr/>
                    <a:lstStyle/>
                    <a:p>
                      <a:pPr algn="ctr" fontAlgn="b"/>
                      <a:r>
                        <a:rPr lang="en-US" sz="1200" b="1" u="none" strike="noStrike" dirty="0">
                          <a:effectLst/>
                        </a:rPr>
                        <a:t>Part of body (PB)</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t"/>
                      <a:r>
                        <a:rPr lang="en-US" sz="1200" u="none" strike="noStrike">
                          <a:effectLst/>
                        </a:rPr>
                        <a:t>Head, Feet,Heart,Ribs,etc</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b="0" i="0" u="none" strike="noStrike" dirty="0">
                          <a:solidFill>
                            <a:srgbClr val="000000"/>
                          </a:solidFill>
                          <a:effectLst/>
                          <a:latin typeface="Calibri" panose="020F0502020204030204" pitchFamily="34" charset="0"/>
                        </a:rPr>
                        <a:t>0-31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111237488"/>
                  </a:ext>
                </a:extLst>
              </a:tr>
              <a:tr h="293868">
                <a:tc>
                  <a:txBody>
                    <a:bodyPr/>
                    <a:lstStyle/>
                    <a:p>
                      <a:pPr algn="ctr" fontAlgn="b"/>
                      <a:r>
                        <a:rPr lang="en-US" sz="1200" b="1" u="none" strike="noStrike" dirty="0">
                          <a:effectLst/>
                        </a:rPr>
                        <a:t>Event Type (ET)</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t"/>
                      <a:r>
                        <a:rPr lang="en-US" sz="1200" u="none" strike="noStrike" dirty="0">
                          <a:effectLst/>
                        </a:rPr>
                        <a:t>Fall, Struck-by, Caught in between, Other</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b="0" i="0" u="none" strike="noStrike" dirty="0">
                          <a:solidFill>
                            <a:srgbClr val="000000"/>
                          </a:solidFill>
                          <a:effectLst/>
                          <a:latin typeface="Calibri" panose="020F0502020204030204" pitchFamily="34" charset="0"/>
                        </a:rPr>
                        <a:t>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48918050"/>
                  </a:ext>
                </a:extLst>
              </a:tr>
              <a:tr h="437072">
                <a:tc>
                  <a:txBody>
                    <a:bodyPr/>
                    <a:lstStyle/>
                    <a:p>
                      <a:pPr algn="ctr" fontAlgn="b"/>
                      <a:r>
                        <a:rPr lang="en-US" sz="1200" b="1" u="none" strike="noStrike" dirty="0">
                          <a:effectLst/>
                        </a:rPr>
                        <a:t>TIME (T)</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b"/>
                      <a:r>
                        <a:rPr lang="en-US" sz="1200" u="none" strike="noStrike" dirty="0">
                          <a:effectLst/>
                        </a:rPr>
                        <a:t>AM or PM</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0" i="0" u="none" strike="noStrike" dirty="0">
                          <a:solidFill>
                            <a:srgbClr val="000000"/>
                          </a:solidFill>
                          <a:effectLst/>
                          <a:latin typeface="Calibri" panose="020F0502020204030204" pitchFamily="34" charset="0"/>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5890555"/>
                  </a:ext>
                </a:extLst>
              </a:tr>
              <a:tr h="239034">
                <a:tc>
                  <a:txBody>
                    <a:bodyPr/>
                    <a:lstStyle/>
                    <a:p>
                      <a:pPr algn="ctr" fontAlgn="b"/>
                      <a:r>
                        <a:rPr lang="en-US" sz="1200" b="1" u="none" strike="noStrike" dirty="0">
                          <a:effectLst/>
                        </a:rPr>
                        <a:t>MONTH (MO)</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b"/>
                      <a:r>
                        <a:rPr lang="en-US" sz="1200" u="none" strike="noStrike" dirty="0">
                          <a:effectLst/>
                        </a:rPr>
                        <a:t>January - December</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3281073"/>
                  </a:ext>
                </a:extLst>
              </a:tr>
              <a:tr h="257175">
                <a:tc>
                  <a:txBody>
                    <a:bodyPr/>
                    <a:lstStyle/>
                    <a:p>
                      <a:pPr algn="ctr" fontAlgn="b"/>
                      <a:r>
                        <a:rPr lang="en-US" sz="1200" b="1" u="none" strike="noStrike" dirty="0">
                          <a:effectLst/>
                        </a:rPr>
                        <a:t>Human Factor (HF)</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t"/>
                      <a:r>
                        <a:rPr lang="en-US" sz="1200" u="none" strike="noStrike" dirty="0">
                          <a:effectLst/>
                        </a:rPr>
                        <a:t>Misjudgment, Hazardous Situation; Safety Devices Removed/Inoperable; </a:t>
                      </a:r>
                      <a:r>
                        <a:rPr lang="en-US" sz="1200" u="none" strike="noStrike" dirty="0" err="1">
                          <a:effectLst/>
                        </a:rPr>
                        <a:t>etc</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t"/>
                      <a:r>
                        <a:rPr lang="en-US" sz="1200" b="0" i="0" u="none" strike="noStrike" dirty="0">
                          <a:solidFill>
                            <a:srgbClr val="000000"/>
                          </a:solidFill>
                          <a:effectLst/>
                          <a:latin typeface="Calibri" panose="020F0502020204030204" pitchFamily="34" charset="0"/>
                        </a:rPr>
                        <a:t>0-20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1923093"/>
                  </a:ext>
                </a:extLst>
              </a:tr>
              <a:tr h="294882">
                <a:tc>
                  <a:txBody>
                    <a:bodyPr/>
                    <a:lstStyle/>
                    <a:p>
                      <a:pPr algn="ctr" fontAlgn="b"/>
                      <a:r>
                        <a:rPr lang="en-US" sz="1200" b="1" u="none" strike="noStrike" dirty="0">
                          <a:effectLst/>
                        </a:rPr>
                        <a:t>Task Assignment (TA)</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t"/>
                      <a:r>
                        <a:rPr lang="en-US" sz="1200" u="none" strike="noStrike" dirty="0">
                          <a:effectLst/>
                        </a:rPr>
                        <a:t>Regularly Assigned, Not Regularly Assigned</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u="none" strike="noStrike" dirty="0">
                          <a:solidFill>
                            <a:srgbClr val="000000"/>
                          </a:solidFill>
                          <a:effectLst/>
                          <a:latin typeface="Calibri" panose="020F0502020204030204" pitchFamily="34" charset="0"/>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1017407"/>
                  </a:ext>
                </a:extLst>
              </a:tr>
              <a:tr h="293868">
                <a:tc>
                  <a:txBody>
                    <a:bodyPr/>
                    <a:lstStyle/>
                    <a:p>
                      <a:pPr algn="ctr" fontAlgn="b"/>
                      <a:r>
                        <a:rPr lang="en-US" sz="1200" b="1" u="none" strike="noStrike" dirty="0">
                          <a:effectLst/>
                        </a:rPr>
                        <a:t>Degree of Injury(DI)</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t"/>
                      <a:r>
                        <a:rPr lang="en-US" sz="1200" u="none" strike="noStrike" dirty="0">
                          <a:effectLst/>
                        </a:rPr>
                        <a:t>Fatal, Non-Fatal</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u="none" strike="noStrike" dirty="0">
                          <a:solidFill>
                            <a:srgbClr val="000000"/>
                          </a:solidFill>
                          <a:effectLst/>
                          <a:latin typeface="Calibri" panose="020F0502020204030204" pitchFamily="34" charset="0"/>
                        </a:rPr>
                        <a:t>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972220"/>
                  </a:ext>
                </a:extLst>
              </a:tr>
            </a:tbl>
          </a:graphicData>
        </a:graphic>
      </p:graphicFrame>
      <p:sp>
        <p:nvSpPr>
          <p:cNvPr id="3" name="Slide Number Placeholder 2">
            <a:extLst>
              <a:ext uri="{FF2B5EF4-FFF2-40B4-BE49-F238E27FC236}">
                <a16:creationId xmlns:a16="http://schemas.microsoft.com/office/drawing/2014/main" id="{EB8AC98C-D05F-83A7-AC8A-48EBB15B6DFA}"/>
              </a:ext>
            </a:extLst>
          </p:cNvPr>
          <p:cNvSpPr>
            <a:spLocks noGrp="1"/>
          </p:cNvSpPr>
          <p:nvPr>
            <p:ph type="sldNum" sz="quarter" idx="12"/>
          </p:nvPr>
        </p:nvSpPr>
        <p:spPr>
          <a:xfrm>
            <a:off x="8610600" y="6492875"/>
            <a:ext cx="2743200" cy="365125"/>
          </a:xfrm>
        </p:spPr>
        <p:txBody>
          <a:bodyPr/>
          <a:lstStyle/>
          <a:p>
            <a:fld id="{F4D06DFA-9516-486A-88A0-901F78D73B1C}" type="slidenum">
              <a:rPr lang="en-US" smtClean="0"/>
              <a:t>8</a:t>
            </a:fld>
            <a:endParaRPr lang="en-US" dirty="0"/>
          </a:p>
        </p:txBody>
      </p:sp>
      <p:sp>
        <p:nvSpPr>
          <p:cNvPr id="6" name="Left Brace 5">
            <a:extLst>
              <a:ext uri="{FF2B5EF4-FFF2-40B4-BE49-F238E27FC236}">
                <a16:creationId xmlns:a16="http://schemas.microsoft.com/office/drawing/2014/main" id="{8E4172A1-B13A-0614-4855-221CB1AE08CF}"/>
              </a:ext>
            </a:extLst>
          </p:cNvPr>
          <p:cNvSpPr/>
          <p:nvPr/>
        </p:nvSpPr>
        <p:spPr>
          <a:xfrm>
            <a:off x="6614498" y="1633053"/>
            <a:ext cx="190737" cy="691169"/>
          </a:xfrm>
          <a:prstGeom prst="lef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E47B4E35-8AA5-7D7F-B6E0-313A31D4B724}"/>
              </a:ext>
            </a:extLst>
          </p:cNvPr>
          <p:cNvSpPr/>
          <p:nvPr/>
        </p:nvSpPr>
        <p:spPr>
          <a:xfrm>
            <a:off x="6614496" y="2438522"/>
            <a:ext cx="190737" cy="1723374"/>
          </a:xfrm>
          <a:prstGeom prst="lef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5683A0DB-A483-516C-D80B-0FD50E7C97F7}"/>
              </a:ext>
            </a:extLst>
          </p:cNvPr>
          <p:cNvSpPr/>
          <p:nvPr/>
        </p:nvSpPr>
        <p:spPr>
          <a:xfrm>
            <a:off x="6614496" y="4258422"/>
            <a:ext cx="190739" cy="838378"/>
          </a:xfrm>
          <a:prstGeom prst="lef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A1C9093-C2DA-A198-7225-EAB54ADC6EFD}"/>
              </a:ext>
            </a:extLst>
          </p:cNvPr>
          <p:cNvSpPr txBox="1"/>
          <p:nvPr/>
        </p:nvSpPr>
        <p:spPr>
          <a:xfrm rot="16200000">
            <a:off x="5925123" y="1815706"/>
            <a:ext cx="876300" cy="369332"/>
          </a:xfrm>
          <a:prstGeom prst="rect">
            <a:avLst/>
          </a:prstGeom>
          <a:noFill/>
        </p:spPr>
        <p:txBody>
          <a:bodyPr wrap="square" rtlCol="0">
            <a:spAutoFit/>
          </a:bodyPr>
          <a:lstStyle/>
          <a:p>
            <a:r>
              <a:rPr lang="en-US" dirty="0"/>
              <a:t>Project </a:t>
            </a:r>
          </a:p>
        </p:txBody>
      </p:sp>
      <p:sp>
        <p:nvSpPr>
          <p:cNvPr id="12" name="TextBox 11">
            <a:extLst>
              <a:ext uri="{FF2B5EF4-FFF2-40B4-BE49-F238E27FC236}">
                <a16:creationId xmlns:a16="http://schemas.microsoft.com/office/drawing/2014/main" id="{AA2936F9-0542-D8CF-EB1A-A371C0A31320}"/>
              </a:ext>
            </a:extLst>
          </p:cNvPr>
          <p:cNvSpPr txBox="1"/>
          <p:nvPr/>
        </p:nvSpPr>
        <p:spPr>
          <a:xfrm rot="16200000">
            <a:off x="5966439" y="3115542"/>
            <a:ext cx="793669" cy="369332"/>
          </a:xfrm>
          <a:prstGeom prst="rect">
            <a:avLst/>
          </a:prstGeom>
          <a:noFill/>
        </p:spPr>
        <p:txBody>
          <a:bodyPr wrap="square" rtlCol="0">
            <a:spAutoFit/>
          </a:bodyPr>
          <a:lstStyle/>
          <a:p>
            <a:r>
              <a:rPr lang="en-US" dirty="0"/>
              <a:t>Event</a:t>
            </a:r>
          </a:p>
        </p:txBody>
      </p:sp>
      <p:sp>
        <p:nvSpPr>
          <p:cNvPr id="13" name="TextBox 12">
            <a:extLst>
              <a:ext uri="{FF2B5EF4-FFF2-40B4-BE49-F238E27FC236}">
                <a16:creationId xmlns:a16="http://schemas.microsoft.com/office/drawing/2014/main" id="{2BE3FA13-1295-2CBE-959D-3D8C2F658FC5}"/>
              </a:ext>
            </a:extLst>
          </p:cNvPr>
          <p:cNvSpPr txBox="1"/>
          <p:nvPr/>
        </p:nvSpPr>
        <p:spPr>
          <a:xfrm rot="16200000">
            <a:off x="5918176" y="4422327"/>
            <a:ext cx="890196" cy="369332"/>
          </a:xfrm>
          <a:prstGeom prst="rect">
            <a:avLst/>
          </a:prstGeom>
          <a:noFill/>
        </p:spPr>
        <p:txBody>
          <a:bodyPr wrap="square" rtlCol="0">
            <a:spAutoFit/>
          </a:bodyPr>
          <a:lstStyle/>
          <a:p>
            <a:r>
              <a:rPr lang="en-US" dirty="0"/>
              <a:t>Human</a:t>
            </a:r>
          </a:p>
        </p:txBody>
      </p:sp>
      <p:sp>
        <p:nvSpPr>
          <p:cNvPr id="14" name="TextBox 13">
            <a:extLst>
              <a:ext uri="{FF2B5EF4-FFF2-40B4-BE49-F238E27FC236}">
                <a16:creationId xmlns:a16="http://schemas.microsoft.com/office/drawing/2014/main" id="{D7962217-383B-B1FA-27EF-5FD6017D06B2}"/>
              </a:ext>
            </a:extLst>
          </p:cNvPr>
          <p:cNvSpPr txBox="1"/>
          <p:nvPr/>
        </p:nvSpPr>
        <p:spPr>
          <a:xfrm>
            <a:off x="548767" y="1279624"/>
            <a:ext cx="4155879" cy="185999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Accident time assumption with missing information</a:t>
            </a:r>
          </a:p>
          <a:p>
            <a:pPr marL="285750" indent="-228600">
              <a:lnSpc>
                <a:spcPct val="90000"/>
              </a:lnSpc>
              <a:spcAft>
                <a:spcPts val="600"/>
              </a:spcAft>
              <a:buFont typeface="Arial" panose="020B0604020202020204" pitchFamily="34" charset="0"/>
              <a:buChar char="•"/>
            </a:pPr>
            <a:r>
              <a:rPr lang="en-US" sz="1600" dirty="0"/>
              <a:t>Visualizer and remove Irrelevant variables such as Accident ID</a:t>
            </a:r>
          </a:p>
          <a:p>
            <a:pPr marL="285750" indent="-228600">
              <a:lnSpc>
                <a:spcPct val="90000"/>
              </a:lnSpc>
              <a:spcAft>
                <a:spcPts val="600"/>
              </a:spcAft>
              <a:buFont typeface="Arial" panose="020B0604020202020204" pitchFamily="34" charset="0"/>
              <a:buChar char="•"/>
            </a:pPr>
            <a:r>
              <a:rPr lang="en-US" sz="1600" dirty="0"/>
              <a:t>Rearrange the dataset</a:t>
            </a:r>
          </a:p>
        </p:txBody>
      </p:sp>
      <p:pic>
        <p:nvPicPr>
          <p:cNvPr id="15" name="Picture 14" descr="Table&#10;&#10;Description automatically generated with low confidence">
            <a:extLst>
              <a:ext uri="{FF2B5EF4-FFF2-40B4-BE49-F238E27FC236}">
                <a16:creationId xmlns:a16="http://schemas.microsoft.com/office/drawing/2014/main" id="{71F2F0A2-CBA5-DB05-D77B-1106A3D1F55D}"/>
              </a:ext>
            </a:extLst>
          </p:cNvPr>
          <p:cNvPicPr>
            <a:picLocks noChangeAspect="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693616" y="3092067"/>
            <a:ext cx="5418435" cy="2404056"/>
          </a:xfrm>
          <a:prstGeom prst="rect">
            <a:avLst/>
          </a:prstGeom>
          <a:ln>
            <a:solidFill>
              <a:schemeClr val="tx1"/>
            </a:solidFill>
          </a:ln>
        </p:spPr>
      </p:pic>
      <p:sp>
        <p:nvSpPr>
          <p:cNvPr id="16" name="Rectangle 15">
            <a:extLst>
              <a:ext uri="{FF2B5EF4-FFF2-40B4-BE49-F238E27FC236}">
                <a16:creationId xmlns:a16="http://schemas.microsoft.com/office/drawing/2014/main" id="{3B8E587B-170A-1E8C-37BA-D36AC9EED38B}"/>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070E59B-F308-3385-BBF5-9B84BE911612}"/>
              </a:ext>
            </a:extLst>
          </p:cNvPr>
          <p:cNvSpPr txBox="1"/>
          <p:nvPr/>
        </p:nvSpPr>
        <p:spPr>
          <a:xfrm>
            <a:off x="108872" y="321823"/>
            <a:ext cx="42726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4. DATA PREPROCESSING</a:t>
            </a:r>
          </a:p>
        </p:txBody>
      </p:sp>
      <p:grpSp>
        <p:nvGrpSpPr>
          <p:cNvPr id="22" name="Group 21">
            <a:extLst>
              <a:ext uri="{FF2B5EF4-FFF2-40B4-BE49-F238E27FC236}">
                <a16:creationId xmlns:a16="http://schemas.microsoft.com/office/drawing/2014/main" id="{6F57B29D-B5ED-DA13-B890-592E8910E249}"/>
              </a:ext>
            </a:extLst>
          </p:cNvPr>
          <p:cNvGrpSpPr/>
          <p:nvPr/>
        </p:nvGrpSpPr>
        <p:grpSpPr>
          <a:xfrm>
            <a:off x="317209" y="1057204"/>
            <a:ext cx="2339371" cy="369332"/>
            <a:chOff x="365729" y="1095776"/>
            <a:chExt cx="2339371" cy="369332"/>
          </a:xfrm>
        </p:grpSpPr>
        <p:sp>
          <p:nvSpPr>
            <p:cNvPr id="23" name="TextBox 22">
              <a:extLst>
                <a:ext uri="{FF2B5EF4-FFF2-40B4-BE49-F238E27FC236}">
                  <a16:creationId xmlns:a16="http://schemas.microsoft.com/office/drawing/2014/main" id="{C959DA67-94C9-97EE-6677-8C4FFE2DD716}"/>
                </a:ext>
              </a:extLst>
            </p:cNvPr>
            <p:cNvSpPr txBox="1"/>
            <p:nvPr/>
          </p:nvSpPr>
          <p:spPr>
            <a:xfrm>
              <a:off x="802377" y="1095776"/>
              <a:ext cx="1902723" cy="369332"/>
            </a:xfrm>
            <a:prstGeom prst="rect">
              <a:avLst/>
            </a:prstGeom>
            <a:noFill/>
          </p:spPr>
          <p:txBody>
            <a:bodyPr wrap="square">
              <a:spAutoFit/>
            </a:bodyPr>
            <a:lstStyle/>
            <a:p>
              <a:r>
                <a:rPr lang="en-US" b="1" dirty="0"/>
                <a:t>Data Encoding</a:t>
              </a:r>
            </a:p>
          </p:txBody>
        </p:sp>
        <p:sp>
          <p:nvSpPr>
            <p:cNvPr id="24" name="Arrow: Chevron 23">
              <a:extLst>
                <a:ext uri="{FF2B5EF4-FFF2-40B4-BE49-F238E27FC236}">
                  <a16:creationId xmlns:a16="http://schemas.microsoft.com/office/drawing/2014/main" id="{E2D6B1F8-3AFE-559B-5B10-D258BDCA19A9}"/>
                </a:ext>
              </a:extLst>
            </p:cNvPr>
            <p:cNvSpPr/>
            <p:nvPr/>
          </p:nvSpPr>
          <p:spPr>
            <a:xfrm>
              <a:off x="509817" y="1199697"/>
              <a:ext cx="174940" cy="161489"/>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Arrow: Chevron 24">
              <a:extLst>
                <a:ext uri="{FF2B5EF4-FFF2-40B4-BE49-F238E27FC236}">
                  <a16:creationId xmlns:a16="http://schemas.microsoft.com/office/drawing/2014/main" id="{F96510B7-0F57-2AE0-92E2-8DC116BE592E}"/>
                </a:ext>
              </a:extLst>
            </p:cNvPr>
            <p:cNvSpPr/>
            <p:nvPr/>
          </p:nvSpPr>
          <p:spPr>
            <a:xfrm>
              <a:off x="365729" y="1199697"/>
              <a:ext cx="174940" cy="161489"/>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55482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6D7662-620B-E0C5-0146-3F78A1DAAB8E}"/>
              </a:ext>
            </a:extLst>
          </p:cNvPr>
          <p:cNvSpPr txBox="1"/>
          <p:nvPr/>
        </p:nvSpPr>
        <p:spPr>
          <a:xfrm>
            <a:off x="838200" y="1700551"/>
            <a:ext cx="407901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Employ oversampling technique SMOTE to deal with class imbalance</a:t>
            </a:r>
          </a:p>
          <a:p>
            <a:pPr marL="285750" indent="-285750">
              <a:buFont typeface="Arial" panose="020B0604020202020204" pitchFamily="34" charset="0"/>
              <a:buChar char="•"/>
            </a:pPr>
            <a:r>
              <a:rPr lang="en-US" sz="1400" dirty="0"/>
              <a:t>Oversample generates artificial </a:t>
            </a:r>
            <a:r>
              <a:rPr lang="en-US" sz="1400" dirty="0" err="1"/>
              <a:t>datas</a:t>
            </a:r>
            <a:r>
              <a:rPr lang="en-US" sz="1400" dirty="0"/>
              <a:t> to balance the class in classification study.</a:t>
            </a:r>
          </a:p>
        </p:txBody>
      </p:sp>
      <p:pic>
        <p:nvPicPr>
          <p:cNvPr id="6" name="Picture 5" descr="Chart, bar chart&#10;&#10;Description automatically generated">
            <a:extLst>
              <a:ext uri="{FF2B5EF4-FFF2-40B4-BE49-F238E27FC236}">
                <a16:creationId xmlns:a16="http://schemas.microsoft.com/office/drawing/2014/main" id="{1156450C-3101-2300-4E2B-D13E236DC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4" y="3118333"/>
            <a:ext cx="2613189" cy="2314581"/>
          </a:xfrm>
          <a:prstGeom prst="rect">
            <a:avLst/>
          </a:prstGeom>
          <a:ln>
            <a:solidFill>
              <a:schemeClr val="tx1"/>
            </a:solidFill>
          </a:ln>
        </p:spPr>
      </p:pic>
      <p:pic>
        <p:nvPicPr>
          <p:cNvPr id="10" name="Picture 9" descr="Chart, bar chart&#10;&#10;Description automatically generated">
            <a:extLst>
              <a:ext uri="{FF2B5EF4-FFF2-40B4-BE49-F238E27FC236}">
                <a16:creationId xmlns:a16="http://schemas.microsoft.com/office/drawing/2014/main" id="{7ACD68A4-B1C9-4016-E538-2BB9DBB94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925" y="3115809"/>
            <a:ext cx="2600658" cy="2303481"/>
          </a:xfrm>
          <a:prstGeom prst="rect">
            <a:avLst/>
          </a:prstGeom>
          <a:ln>
            <a:solidFill>
              <a:schemeClr val="tx1"/>
            </a:solidFill>
          </a:ln>
        </p:spPr>
      </p:pic>
      <p:sp>
        <p:nvSpPr>
          <p:cNvPr id="11" name="TextBox 10">
            <a:extLst>
              <a:ext uri="{FF2B5EF4-FFF2-40B4-BE49-F238E27FC236}">
                <a16:creationId xmlns:a16="http://schemas.microsoft.com/office/drawing/2014/main" id="{D4E91FCA-D73A-D3E3-7A93-8233A35A8D18}"/>
              </a:ext>
            </a:extLst>
          </p:cNvPr>
          <p:cNvSpPr txBox="1"/>
          <p:nvPr/>
        </p:nvSpPr>
        <p:spPr>
          <a:xfrm>
            <a:off x="7863025" y="1621788"/>
            <a:ext cx="3302886"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Employ Recursive Feature Elimination (</a:t>
            </a:r>
            <a:r>
              <a:rPr lang="en-US" sz="1400" b="1" dirty="0"/>
              <a:t>RFE</a:t>
            </a:r>
            <a:r>
              <a:rPr lang="en-US" sz="1400" dirty="0"/>
              <a:t>) technique with Random Forest Estimator</a:t>
            </a:r>
          </a:p>
          <a:p>
            <a:pPr marL="285750" indent="-285750">
              <a:buFont typeface="Arial" panose="020B0604020202020204" pitchFamily="34" charset="0"/>
              <a:buChar char="•"/>
            </a:pPr>
            <a:r>
              <a:rPr lang="en-US" sz="1400" dirty="0"/>
              <a:t>Eliminate one variable and evaluating the model at a time</a:t>
            </a:r>
          </a:p>
        </p:txBody>
      </p:sp>
      <p:graphicFrame>
        <p:nvGraphicFramePr>
          <p:cNvPr id="12" name="Table 5">
            <a:extLst>
              <a:ext uri="{FF2B5EF4-FFF2-40B4-BE49-F238E27FC236}">
                <a16:creationId xmlns:a16="http://schemas.microsoft.com/office/drawing/2014/main" id="{B2517C3D-59CC-EF57-ACF4-C639521B41FE}"/>
              </a:ext>
            </a:extLst>
          </p:cNvPr>
          <p:cNvGraphicFramePr>
            <a:graphicFrameLocks noGrp="1"/>
          </p:cNvGraphicFramePr>
          <p:nvPr>
            <p:extLst>
              <p:ext uri="{D42A27DB-BD31-4B8C-83A1-F6EECF244321}">
                <p14:modId xmlns:p14="http://schemas.microsoft.com/office/powerpoint/2010/main" val="714792680"/>
              </p:ext>
            </p:extLst>
          </p:nvPr>
        </p:nvGraphicFramePr>
        <p:xfrm>
          <a:off x="8047774" y="3086903"/>
          <a:ext cx="2677327" cy="2377440"/>
        </p:xfrm>
        <a:graphic>
          <a:graphicData uri="http://schemas.openxmlformats.org/drawingml/2006/table">
            <a:tbl>
              <a:tblPr firstRow="1" bandRow="1">
                <a:tableStyleId>{F5AB1C69-6EDB-4FF4-983F-18BD219EF322}</a:tableStyleId>
              </a:tblPr>
              <a:tblGrid>
                <a:gridCol w="982062">
                  <a:extLst>
                    <a:ext uri="{9D8B030D-6E8A-4147-A177-3AD203B41FA5}">
                      <a16:colId xmlns:a16="http://schemas.microsoft.com/office/drawing/2014/main" val="3694326741"/>
                    </a:ext>
                  </a:extLst>
                </a:gridCol>
                <a:gridCol w="876611">
                  <a:extLst>
                    <a:ext uri="{9D8B030D-6E8A-4147-A177-3AD203B41FA5}">
                      <a16:colId xmlns:a16="http://schemas.microsoft.com/office/drawing/2014/main" val="3808264209"/>
                    </a:ext>
                  </a:extLst>
                </a:gridCol>
                <a:gridCol w="818654">
                  <a:extLst>
                    <a:ext uri="{9D8B030D-6E8A-4147-A177-3AD203B41FA5}">
                      <a16:colId xmlns:a16="http://schemas.microsoft.com/office/drawing/2014/main" val="2001501982"/>
                    </a:ext>
                  </a:extLst>
                </a:gridCol>
              </a:tblGrid>
              <a:tr h="442976">
                <a:tc>
                  <a:txBody>
                    <a:bodyPr/>
                    <a:lstStyle/>
                    <a:p>
                      <a:pPr algn="ctr"/>
                      <a:r>
                        <a:rPr lang="en-US" sz="1200" b="1" dirty="0">
                          <a:solidFill>
                            <a:schemeClr val="tx1"/>
                          </a:solidFill>
                        </a:rPr>
                        <a:t>Number of Variables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b="1" dirty="0">
                          <a:solidFill>
                            <a:schemeClr val="tx1"/>
                          </a:solidFill>
                        </a:rPr>
                        <a:t>Accuracy</a:t>
                      </a:r>
                    </a:p>
                  </a:txBody>
                  <a:tcPr anchor="ctr">
                    <a:lnT w="12700" cap="flat" cmpd="sng" algn="ctr">
                      <a:solidFill>
                        <a:schemeClr val="tx1"/>
                      </a:solidFill>
                      <a:prstDash val="solid"/>
                      <a:round/>
                      <a:headEnd type="none" w="med" len="med"/>
                      <a:tailEnd type="none" w="med" len="med"/>
                    </a:lnT>
                  </a:tcPr>
                </a:tc>
                <a:tc>
                  <a:txBody>
                    <a:bodyPr/>
                    <a:lstStyle/>
                    <a:p>
                      <a:pPr algn="ctr"/>
                      <a:r>
                        <a:rPr lang="en-US" sz="1200" b="1" dirty="0">
                          <a:solidFill>
                            <a:schemeClr val="tx1"/>
                          </a:solidFill>
                        </a:rPr>
                        <a:t>Recall</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39304572"/>
                  </a:ext>
                </a:extLst>
              </a:tr>
              <a:tr h="265786">
                <a:tc>
                  <a:txBody>
                    <a:bodyPr/>
                    <a:lstStyle/>
                    <a:p>
                      <a:pPr algn="ctr"/>
                      <a:r>
                        <a:rPr lang="en-US" sz="1200" dirty="0"/>
                        <a:t>3</a:t>
                      </a:r>
                    </a:p>
                  </a:txBody>
                  <a:tcPr>
                    <a:lnL w="12700" cap="flat" cmpd="sng" algn="ctr">
                      <a:solidFill>
                        <a:schemeClr val="tx1"/>
                      </a:solidFill>
                      <a:prstDash val="solid"/>
                      <a:round/>
                      <a:headEnd type="none" w="med" len="med"/>
                      <a:tailEnd type="none" w="med" len="med"/>
                    </a:lnL>
                  </a:tcPr>
                </a:tc>
                <a:tc>
                  <a:txBody>
                    <a:bodyPr/>
                    <a:lstStyle/>
                    <a:p>
                      <a:r>
                        <a:rPr lang="en-US" sz="1200" dirty="0"/>
                        <a:t>0.89</a:t>
                      </a:r>
                    </a:p>
                  </a:txBody>
                  <a:tcPr/>
                </a:tc>
                <a:tc>
                  <a:txBody>
                    <a:bodyPr/>
                    <a:lstStyle/>
                    <a:p>
                      <a:r>
                        <a:rPr lang="en-US" sz="1200" dirty="0"/>
                        <a:t>0.89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4448771"/>
                  </a:ext>
                </a:extLst>
              </a:tr>
              <a:tr h="265786">
                <a:tc>
                  <a:txBody>
                    <a:bodyPr/>
                    <a:lstStyle/>
                    <a:p>
                      <a:pPr algn="ctr"/>
                      <a:r>
                        <a:rPr lang="en-US" sz="1200" dirty="0"/>
                        <a:t>4</a:t>
                      </a:r>
                    </a:p>
                  </a:txBody>
                  <a:tcPr>
                    <a:lnL w="12700" cap="flat" cmpd="sng" algn="ctr">
                      <a:solidFill>
                        <a:schemeClr val="tx1"/>
                      </a:solidFill>
                      <a:prstDash val="solid"/>
                      <a:round/>
                      <a:headEnd type="none" w="med" len="med"/>
                      <a:tailEnd type="none" w="med" len="med"/>
                    </a:lnL>
                  </a:tcPr>
                </a:tc>
                <a:tc>
                  <a:txBody>
                    <a:bodyPr/>
                    <a:lstStyle/>
                    <a:p>
                      <a:r>
                        <a:rPr lang="en-US" sz="1200" dirty="0"/>
                        <a:t>0.89</a:t>
                      </a:r>
                    </a:p>
                  </a:txBody>
                  <a:tcPr/>
                </a:tc>
                <a:tc>
                  <a:txBody>
                    <a:bodyPr/>
                    <a:lstStyle/>
                    <a:p>
                      <a:r>
                        <a:rPr lang="en-US" sz="1200" dirty="0"/>
                        <a:t>0.88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2195678"/>
                  </a:ext>
                </a:extLst>
              </a:tr>
              <a:tr h="265786">
                <a:tc>
                  <a:txBody>
                    <a:bodyPr/>
                    <a:lstStyle/>
                    <a:p>
                      <a:pPr algn="ctr"/>
                      <a:r>
                        <a:rPr lang="en-US" sz="1200" dirty="0"/>
                        <a:t>5</a:t>
                      </a:r>
                    </a:p>
                  </a:txBody>
                  <a:tcPr>
                    <a:lnL w="12700" cap="flat" cmpd="sng" algn="ctr">
                      <a:solidFill>
                        <a:schemeClr val="tx1"/>
                      </a:solidFill>
                      <a:prstDash val="solid"/>
                      <a:round/>
                      <a:headEnd type="none" w="med" len="med"/>
                      <a:tailEnd type="none" w="med" len="med"/>
                    </a:lnL>
                  </a:tcPr>
                </a:tc>
                <a:tc>
                  <a:txBody>
                    <a:bodyPr/>
                    <a:lstStyle/>
                    <a:p>
                      <a:r>
                        <a:rPr lang="en-US" sz="1200" dirty="0"/>
                        <a:t>0.87</a:t>
                      </a:r>
                    </a:p>
                  </a:txBody>
                  <a:tcPr/>
                </a:tc>
                <a:tc>
                  <a:txBody>
                    <a:bodyPr/>
                    <a:lstStyle/>
                    <a:p>
                      <a:r>
                        <a:rPr lang="en-US" sz="1200" dirty="0"/>
                        <a:t>0.86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11839226"/>
                  </a:ext>
                </a:extLst>
              </a:tr>
              <a:tr h="265786">
                <a:tc>
                  <a:txBody>
                    <a:bodyPr/>
                    <a:lstStyle/>
                    <a:p>
                      <a:pPr algn="ctr"/>
                      <a:r>
                        <a:rPr lang="en-US" sz="1200" dirty="0"/>
                        <a:t>6</a:t>
                      </a:r>
                    </a:p>
                  </a:txBody>
                  <a:tcPr>
                    <a:lnL w="12700" cap="flat" cmpd="sng" algn="ctr">
                      <a:solidFill>
                        <a:schemeClr val="tx1"/>
                      </a:solidFill>
                      <a:prstDash val="solid"/>
                      <a:round/>
                      <a:headEnd type="none" w="med" len="med"/>
                      <a:tailEnd type="none" w="med" len="med"/>
                    </a:lnL>
                  </a:tcPr>
                </a:tc>
                <a:tc>
                  <a:txBody>
                    <a:bodyPr/>
                    <a:lstStyle/>
                    <a:p>
                      <a:r>
                        <a:rPr lang="en-US" sz="1200" dirty="0"/>
                        <a:t>0.88</a:t>
                      </a:r>
                    </a:p>
                  </a:txBody>
                  <a:tcPr/>
                </a:tc>
                <a:tc>
                  <a:txBody>
                    <a:bodyPr/>
                    <a:lstStyle/>
                    <a:p>
                      <a:r>
                        <a:rPr lang="en-US" sz="1200" dirty="0"/>
                        <a:t>0.86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2715792"/>
                  </a:ext>
                </a:extLst>
              </a:tr>
              <a:tr h="265786">
                <a:tc>
                  <a:txBody>
                    <a:bodyPr/>
                    <a:lstStyle/>
                    <a:p>
                      <a:pPr algn="ctr"/>
                      <a:r>
                        <a:rPr lang="en-US" sz="1200" dirty="0"/>
                        <a:t>7</a:t>
                      </a:r>
                    </a:p>
                  </a:txBody>
                  <a:tcPr>
                    <a:lnL w="12700" cap="flat" cmpd="sng" algn="ctr">
                      <a:solidFill>
                        <a:schemeClr val="tx1"/>
                      </a:solidFill>
                      <a:prstDash val="solid"/>
                      <a:round/>
                      <a:headEnd type="none" w="med" len="med"/>
                      <a:tailEnd type="none" w="med" len="med"/>
                    </a:lnL>
                  </a:tcPr>
                </a:tc>
                <a:tc>
                  <a:txBody>
                    <a:bodyPr/>
                    <a:lstStyle/>
                    <a:p>
                      <a:r>
                        <a:rPr lang="en-US" sz="1200" dirty="0"/>
                        <a:t>0.87</a:t>
                      </a:r>
                    </a:p>
                  </a:txBody>
                  <a:tcPr/>
                </a:tc>
                <a:tc>
                  <a:txBody>
                    <a:bodyPr/>
                    <a:lstStyle/>
                    <a:p>
                      <a:r>
                        <a:rPr lang="en-US" sz="1200" dirty="0"/>
                        <a:t>0.85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538286"/>
                  </a:ext>
                </a:extLst>
              </a:tr>
              <a:tr h="265786">
                <a:tc>
                  <a:txBody>
                    <a:bodyPr/>
                    <a:lstStyle/>
                    <a:p>
                      <a:pPr algn="ctr"/>
                      <a:r>
                        <a:rPr lang="en-US" sz="1200" dirty="0"/>
                        <a:t>8</a:t>
                      </a:r>
                    </a:p>
                  </a:txBody>
                  <a:tcPr>
                    <a:lnL w="12700" cap="flat" cmpd="sng" algn="ctr">
                      <a:solidFill>
                        <a:schemeClr val="tx1"/>
                      </a:solidFill>
                      <a:prstDash val="solid"/>
                      <a:round/>
                      <a:headEnd type="none" w="med" len="med"/>
                      <a:tailEnd type="none" w="med" len="med"/>
                    </a:lnL>
                  </a:tcPr>
                </a:tc>
                <a:tc>
                  <a:txBody>
                    <a:bodyPr/>
                    <a:lstStyle/>
                    <a:p>
                      <a:r>
                        <a:rPr lang="en-US" sz="1200" dirty="0"/>
                        <a:t>0.87</a:t>
                      </a:r>
                    </a:p>
                  </a:txBody>
                  <a:tcPr/>
                </a:tc>
                <a:tc>
                  <a:txBody>
                    <a:bodyPr/>
                    <a:lstStyle/>
                    <a:p>
                      <a:r>
                        <a:rPr lang="en-US" sz="1200" dirty="0"/>
                        <a:t>0.84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86540292"/>
                  </a:ext>
                </a:extLst>
              </a:tr>
              <a:tr h="265786">
                <a:tc>
                  <a:txBody>
                    <a:bodyPr/>
                    <a:lstStyle/>
                    <a:p>
                      <a:pPr algn="ctr"/>
                      <a:r>
                        <a:rPr lang="en-US" sz="12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200" dirty="0"/>
                        <a:t>0.87</a:t>
                      </a:r>
                    </a:p>
                  </a:txBody>
                  <a:tcPr>
                    <a:lnB w="12700" cap="flat" cmpd="sng" algn="ctr">
                      <a:solidFill>
                        <a:schemeClr val="tx1"/>
                      </a:solidFill>
                      <a:prstDash val="solid"/>
                      <a:round/>
                      <a:headEnd type="none" w="med" len="med"/>
                      <a:tailEnd type="none" w="med" len="med"/>
                    </a:lnB>
                  </a:tcPr>
                </a:tc>
                <a:tc>
                  <a:txBody>
                    <a:bodyPr/>
                    <a:lstStyle/>
                    <a:p>
                      <a:r>
                        <a:rPr lang="en-US" sz="1200" dirty="0"/>
                        <a:t>0.85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162969"/>
                  </a:ext>
                </a:extLst>
              </a:tr>
            </a:tbl>
          </a:graphicData>
        </a:graphic>
      </p:graphicFrame>
      <p:sp>
        <p:nvSpPr>
          <p:cNvPr id="5" name="Slide Number Placeholder 4">
            <a:extLst>
              <a:ext uri="{FF2B5EF4-FFF2-40B4-BE49-F238E27FC236}">
                <a16:creationId xmlns:a16="http://schemas.microsoft.com/office/drawing/2014/main" id="{448B11AA-7B8C-E5FB-246E-D6DD5BFA0982}"/>
              </a:ext>
            </a:extLst>
          </p:cNvPr>
          <p:cNvSpPr>
            <a:spLocks noGrp="1"/>
          </p:cNvSpPr>
          <p:nvPr>
            <p:ph type="sldNum" sz="quarter" idx="12"/>
          </p:nvPr>
        </p:nvSpPr>
        <p:spPr/>
        <p:txBody>
          <a:bodyPr/>
          <a:lstStyle/>
          <a:p>
            <a:fld id="{F4D06DFA-9516-486A-88A0-901F78D73B1C}" type="slidenum">
              <a:rPr lang="en-US" smtClean="0"/>
              <a:t>9</a:t>
            </a:fld>
            <a:endParaRPr lang="en-US"/>
          </a:p>
        </p:txBody>
      </p:sp>
      <p:sp>
        <p:nvSpPr>
          <p:cNvPr id="14" name="Rectangle 13">
            <a:extLst>
              <a:ext uri="{FF2B5EF4-FFF2-40B4-BE49-F238E27FC236}">
                <a16:creationId xmlns:a16="http://schemas.microsoft.com/office/drawing/2014/main" id="{64E8E3AF-7623-EC4F-E145-0DA276CBE97E}"/>
              </a:ext>
            </a:extLst>
          </p:cNvPr>
          <p:cNvSpPr/>
          <p:nvPr/>
        </p:nvSpPr>
        <p:spPr>
          <a:xfrm>
            <a:off x="0" y="243999"/>
            <a:ext cx="5410200" cy="521018"/>
          </a:xfrm>
          <a:prstGeom prst="rect">
            <a:avLst/>
          </a:prstGeom>
          <a:solidFill>
            <a:srgbClr val="4D4D4D"/>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88BBF9-F545-EA52-6C7C-A764538EF3D0}"/>
              </a:ext>
            </a:extLst>
          </p:cNvPr>
          <p:cNvSpPr txBox="1"/>
          <p:nvPr/>
        </p:nvSpPr>
        <p:spPr>
          <a:xfrm>
            <a:off x="108872" y="321823"/>
            <a:ext cx="4272628" cy="400110"/>
          </a:xfrm>
          <a:prstGeom prst="rect">
            <a:avLst/>
          </a:prstGeom>
          <a:noFill/>
        </p:spPr>
        <p:txBody>
          <a:bodyPr wrap="square" rtlCol="0">
            <a:spAutoFit/>
          </a:bodyPr>
          <a:lstStyle/>
          <a:p>
            <a:r>
              <a:rPr lang="en-US" sz="2000" b="1" dirty="0">
                <a:latin typeface="Arial Black" panose="020B0A04020102020204" pitchFamily="34" charset="0"/>
                <a:cs typeface="Aharoni" panose="02010803020104030203" pitchFamily="2" charset="-79"/>
              </a:rPr>
              <a:t>5. DATA PREPROCESSING </a:t>
            </a:r>
          </a:p>
        </p:txBody>
      </p:sp>
      <p:grpSp>
        <p:nvGrpSpPr>
          <p:cNvPr id="16" name="Group 15">
            <a:extLst>
              <a:ext uri="{FF2B5EF4-FFF2-40B4-BE49-F238E27FC236}">
                <a16:creationId xmlns:a16="http://schemas.microsoft.com/office/drawing/2014/main" id="{94603B43-4403-2EA6-B397-1F4863C7587C}"/>
              </a:ext>
            </a:extLst>
          </p:cNvPr>
          <p:cNvGrpSpPr/>
          <p:nvPr/>
        </p:nvGrpSpPr>
        <p:grpSpPr>
          <a:xfrm>
            <a:off x="7666352" y="1257229"/>
            <a:ext cx="1720086" cy="369332"/>
            <a:chOff x="365729" y="1095776"/>
            <a:chExt cx="2339371" cy="369332"/>
          </a:xfrm>
        </p:grpSpPr>
        <p:sp>
          <p:nvSpPr>
            <p:cNvPr id="17" name="TextBox 16">
              <a:extLst>
                <a:ext uri="{FF2B5EF4-FFF2-40B4-BE49-F238E27FC236}">
                  <a16:creationId xmlns:a16="http://schemas.microsoft.com/office/drawing/2014/main" id="{5A438849-FE39-1B5D-0CB7-485D1CDE31E2}"/>
                </a:ext>
              </a:extLst>
            </p:cNvPr>
            <p:cNvSpPr txBox="1"/>
            <p:nvPr/>
          </p:nvSpPr>
          <p:spPr>
            <a:xfrm>
              <a:off x="802377" y="1095776"/>
              <a:ext cx="1902723" cy="369332"/>
            </a:xfrm>
            <a:prstGeom prst="rect">
              <a:avLst/>
            </a:prstGeom>
            <a:noFill/>
          </p:spPr>
          <p:txBody>
            <a:bodyPr wrap="square">
              <a:spAutoFit/>
            </a:bodyPr>
            <a:lstStyle/>
            <a:p>
              <a:r>
                <a:rPr lang="en-US" b="1" dirty="0"/>
                <a:t>RFE analysis</a:t>
              </a:r>
            </a:p>
          </p:txBody>
        </p:sp>
        <p:sp>
          <p:nvSpPr>
            <p:cNvPr id="18" name="Arrow: Chevron 17">
              <a:extLst>
                <a:ext uri="{FF2B5EF4-FFF2-40B4-BE49-F238E27FC236}">
                  <a16:creationId xmlns:a16="http://schemas.microsoft.com/office/drawing/2014/main" id="{6763C700-B0E1-F0F4-E8E2-E6E7FEFB1789}"/>
                </a:ext>
              </a:extLst>
            </p:cNvPr>
            <p:cNvSpPr/>
            <p:nvPr/>
          </p:nvSpPr>
          <p:spPr>
            <a:xfrm>
              <a:off x="509817" y="1199697"/>
              <a:ext cx="174940" cy="161489"/>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Arrow: Chevron 18">
              <a:extLst>
                <a:ext uri="{FF2B5EF4-FFF2-40B4-BE49-F238E27FC236}">
                  <a16:creationId xmlns:a16="http://schemas.microsoft.com/office/drawing/2014/main" id="{C97E15D6-31B4-E38B-A380-77D15D170810}"/>
                </a:ext>
              </a:extLst>
            </p:cNvPr>
            <p:cNvSpPr/>
            <p:nvPr/>
          </p:nvSpPr>
          <p:spPr>
            <a:xfrm>
              <a:off x="365729" y="1199697"/>
              <a:ext cx="174940" cy="161489"/>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sp>
        <p:nvSpPr>
          <p:cNvPr id="8" name="Arrow: Right 7">
            <a:extLst>
              <a:ext uri="{FF2B5EF4-FFF2-40B4-BE49-F238E27FC236}">
                <a16:creationId xmlns:a16="http://schemas.microsoft.com/office/drawing/2014/main" id="{AEAA7749-FF3A-451F-9488-7E32D3819B71}"/>
              </a:ext>
            </a:extLst>
          </p:cNvPr>
          <p:cNvSpPr/>
          <p:nvPr/>
        </p:nvSpPr>
        <p:spPr>
          <a:xfrm>
            <a:off x="3684676" y="4095121"/>
            <a:ext cx="320505" cy="17242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4FB2EC1-64B5-1143-117E-D9AB22AA1FF6}"/>
              </a:ext>
            </a:extLst>
          </p:cNvPr>
          <p:cNvGrpSpPr/>
          <p:nvPr/>
        </p:nvGrpSpPr>
        <p:grpSpPr>
          <a:xfrm>
            <a:off x="711744" y="1255868"/>
            <a:ext cx="2339371" cy="369332"/>
            <a:chOff x="365729" y="1095776"/>
            <a:chExt cx="2339371" cy="369332"/>
          </a:xfrm>
        </p:grpSpPr>
        <p:sp>
          <p:nvSpPr>
            <p:cNvPr id="21" name="TextBox 20">
              <a:extLst>
                <a:ext uri="{FF2B5EF4-FFF2-40B4-BE49-F238E27FC236}">
                  <a16:creationId xmlns:a16="http://schemas.microsoft.com/office/drawing/2014/main" id="{95F5E785-B723-E67B-4772-560C42914B1A}"/>
                </a:ext>
              </a:extLst>
            </p:cNvPr>
            <p:cNvSpPr txBox="1"/>
            <p:nvPr/>
          </p:nvSpPr>
          <p:spPr>
            <a:xfrm>
              <a:off x="802377" y="1095776"/>
              <a:ext cx="1902723" cy="369332"/>
            </a:xfrm>
            <a:prstGeom prst="rect">
              <a:avLst/>
            </a:prstGeom>
            <a:noFill/>
          </p:spPr>
          <p:txBody>
            <a:bodyPr wrap="square">
              <a:spAutoFit/>
            </a:bodyPr>
            <a:lstStyle/>
            <a:p>
              <a:r>
                <a:rPr lang="en-US" b="1" dirty="0"/>
                <a:t>Oversampling</a:t>
              </a:r>
            </a:p>
          </p:txBody>
        </p:sp>
        <p:sp>
          <p:nvSpPr>
            <p:cNvPr id="22" name="Arrow: Chevron 21">
              <a:extLst>
                <a:ext uri="{FF2B5EF4-FFF2-40B4-BE49-F238E27FC236}">
                  <a16:creationId xmlns:a16="http://schemas.microsoft.com/office/drawing/2014/main" id="{395C8687-B892-9CE1-65EF-60EAD3E8E46F}"/>
                </a:ext>
              </a:extLst>
            </p:cNvPr>
            <p:cNvSpPr/>
            <p:nvPr/>
          </p:nvSpPr>
          <p:spPr>
            <a:xfrm>
              <a:off x="509817" y="1199697"/>
              <a:ext cx="174940" cy="161489"/>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3" name="Arrow: Chevron 22">
              <a:extLst>
                <a:ext uri="{FF2B5EF4-FFF2-40B4-BE49-F238E27FC236}">
                  <a16:creationId xmlns:a16="http://schemas.microsoft.com/office/drawing/2014/main" id="{4065DA79-D1A6-6CFB-21BE-44ACF8BC0740}"/>
                </a:ext>
              </a:extLst>
            </p:cNvPr>
            <p:cNvSpPr/>
            <p:nvPr/>
          </p:nvSpPr>
          <p:spPr>
            <a:xfrm>
              <a:off x="365729" y="1199697"/>
              <a:ext cx="174940" cy="161489"/>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483299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1979</TotalTime>
  <Words>1706</Words>
  <Application>Microsoft Office PowerPoint</Application>
  <PresentationFormat>Widescreen</PresentationFormat>
  <Paragraphs>274</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Unicode MS</vt:lpstr>
      <vt:lpstr>Malgun Gothic</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키앙</dc:creator>
  <cp:lastModifiedBy>키앙</cp:lastModifiedBy>
  <cp:revision>56</cp:revision>
  <dcterms:created xsi:type="dcterms:W3CDTF">2022-06-02T05:19:33Z</dcterms:created>
  <dcterms:modified xsi:type="dcterms:W3CDTF">2023-04-28T05:29:52Z</dcterms:modified>
</cp:coreProperties>
</file>