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3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79321"/>
    <a:srgbClr val="18B05A"/>
    <a:srgbClr val="285FA7"/>
    <a:srgbClr val="9AE332"/>
    <a:srgbClr val="F41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8" autoAdjust="0"/>
    <p:restoredTop sz="94660"/>
  </p:normalViewPr>
  <p:slideViewPr>
    <p:cSldViewPr snapToGrid="0" snapToObjects="1">
      <p:cViewPr>
        <p:scale>
          <a:sx n="135" d="100"/>
          <a:sy n="135" d="100"/>
        </p:scale>
        <p:origin x="-3888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AA007-96BF-104A-B7EC-CF78C992B4E3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9FC0-F17E-3E47-93D6-8811C8E7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79FC0-F17E-3E47-93D6-8811C8E736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lack"/>
                <a:cs typeface="Avenir Black"/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F20D1-02F0-914B-B7C3-85286104CC75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rgbClr val="FAC090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9DA05-0AE6-C542-9F5F-877D8F0CB8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-2813" y="1310097"/>
            <a:ext cx="7433015" cy="45719"/>
          </a:xfrm>
          <a:prstGeom prst="rect">
            <a:avLst/>
          </a:prstGeom>
          <a:gradFill flip="none" rotWithShape="1">
            <a:gsLst>
              <a:gs pos="0">
                <a:srgbClr val="A6A6A6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1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70093"/>
            <a:ext cx="5486400" cy="345748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ga-IE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2BB5F-44CC-3741-85C3-169FEF950B7C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4A13-5DF3-494B-B794-3F127AEF1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12" y="1310096"/>
            <a:ext cx="6022612" cy="680049"/>
          </a:xfrm>
          <a:prstGeom prst="rect">
            <a:avLst/>
          </a:prstGeo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32754-2A39-FE40-BC8A-9ACCACBB8116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9D8AA-3CA2-6542-9094-CDED93BA66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4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F54A4-D8AE-9647-B4E5-0693047683C2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CCE38-3E30-6548-B369-E1B429B667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8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522BE-2ADD-3F41-841D-896E60687054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51B2E-BCA8-D14A-87E1-9F6E3FCD6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2813" y="1310097"/>
            <a:ext cx="7433015" cy="45719"/>
          </a:xfrm>
          <a:prstGeom prst="rect">
            <a:avLst/>
          </a:prstGeom>
          <a:gradFill flip="none" rotWithShape="1">
            <a:gsLst>
              <a:gs pos="0">
                <a:srgbClr val="A6A6A6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algn="l">
              <a:defRPr b="1">
                <a:latin typeface="Avenir Book"/>
                <a:cs typeface="Avenir Book"/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7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D0771-4391-1D4C-9022-3BFB9D9BB91B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15823-E1E4-A240-8A11-FFE6E2122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-2812" y="1310096"/>
            <a:ext cx="6022612" cy="680049"/>
          </a:xfrm>
          <a:prstGeom prst="rect">
            <a:avLst/>
          </a:prstGeom>
          <a:solidFill>
            <a:srgbClr val="A6A6A6"/>
          </a:solidFill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Helvetica Neue"/>
                <a:ea typeface="ＭＳ Ｐゴシック" charset="0"/>
                <a:cs typeface="Helvetica Neu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9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4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0153"/>
            <a:ext cx="4038600" cy="40260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0153"/>
            <a:ext cx="4038600" cy="40260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4A64F-65C5-BC42-8E9E-E6533BBA4905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06892-F16A-984B-855B-88E7CA064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2812" y="1310096"/>
            <a:ext cx="6022612" cy="680049"/>
          </a:xfrm>
          <a:prstGeom prst="rect">
            <a:avLst/>
          </a:prstGeom>
          <a:solidFill>
            <a:srgbClr val="A6A6A6"/>
          </a:solidFill>
        </p:spPr>
        <p:txBody>
          <a:bodyPr/>
          <a:lstStyle>
            <a:lvl1pPr algn="l">
              <a:defRPr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9046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30227"/>
            <a:ext cx="4040188" cy="2995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49046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30227"/>
            <a:ext cx="4041775" cy="29959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F9A27-F773-4842-9AF1-D1567A6BB184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84C57-A478-BB4C-A57A-6C1FB5BAB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2812" y="1310096"/>
            <a:ext cx="6022612" cy="680049"/>
          </a:xfrm>
          <a:prstGeom prst="rect">
            <a:avLst/>
          </a:prstGeom>
          <a:solidFill>
            <a:srgbClr val="A6A6A6"/>
          </a:solidFill>
        </p:spPr>
        <p:txBody>
          <a:bodyPr/>
          <a:lstStyle>
            <a:lvl1pPr algn="l">
              <a:defRPr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12" y="1310096"/>
            <a:ext cx="6022612" cy="680049"/>
          </a:xfrm>
          <a:prstGeom prst="rect">
            <a:avLst/>
          </a:prstGeo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13A25-8738-CD4E-8C86-1BBE16882B84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0C27C-972F-AF40-A20A-775941E722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6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90488" y="1270000"/>
            <a:ext cx="6400801" cy="720725"/>
          </a:xfrm>
          <a:prstGeom prst="roundRect">
            <a:avLst>
              <a:gd name="adj" fmla="val 15277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ga-IE" sz="3600" dirty="0">
                <a:solidFill>
                  <a:schemeClr val="tx1"/>
                </a:solidFill>
              </a:rPr>
              <a:t>Master title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70093"/>
            <a:ext cx="5486400" cy="345748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ga-IE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D0F14-A815-7540-B9FD-9389A41D3B1E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A32E6-E8B7-D44E-819C-736D51A76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3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C6009-6D7D-A348-B025-75F57CF97882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07E00-DCFE-D34A-B18E-1014CDECA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2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C78B5-226F-D348-90B2-2ABC35E24276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69E01-1D9C-024F-BDBD-65A1C1486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20888"/>
            <a:ext cx="82296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270E9A9-95D0-6E4E-9148-1280D41A131C}" type="datetimeFigureOut">
              <a:rPr lang="en-US"/>
              <a:pPr>
                <a:defRPr/>
              </a:pPr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547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E45EDD-307A-7D4D-B0DA-B095A6748B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3" r:id="rId2"/>
    <p:sldLayoutId id="2147483674" r:id="rId3"/>
    <p:sldLayoutId id="2147483675" r:id="rId4"/>
    <p:sldLayoutId id="2147483676" r:id="rId5"/>
    <p:sldLayoutId id="2147483667" r:id="rId6"/>
    <p:sldLayoutId id="214748367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Neue"/>
          <a:ea typeface="ＭＳ Ｐゴシック" charset="0"/>
          <a:cs typeface="Helvetica Neue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venir Book"/>
          <a:ea typeface="ＭＳ Ｐゴシック" charset="0"/>
          <a:cs typeface="Avenir Book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venir Book"/>
          <a:ea typeface="ＭＳ Ｐゴシック" charset="0"/>
          <a:cs typeface="Avenir Book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venir Book"/>
          <a:ea typeface="ＭＳ Ｐゴシック" charset="0"/>
          <a:cs typeface="Avenir Book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venir Book"/>
          <a:ea typeface="ＭＳ Ｐゴシック" charset="0"/>
          <a:cs typeface="Avenir Book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venir Book"/>
          <a:ea typeface="ＭＳ Ｐゴシック" charset="0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3" descr="Screen Shot 2015-06-10 at 11.43.39.png"/>
          <p:cNvPicPr>
            <a:picLocks noChangeAspect="1"/>
          </p:cNvPicPr>
          <p:nvPr/>
        </p:nvPicPr>
        <p:blipFill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t="17575" r="3577" b="51196"/>
          <a:stretch>
            <a:fillRect/>
          </a:stretch>
        </p:blipFill>
        <p:spPr bwMode="auto">
          <a:xfrm>
            <a:off x="11113" y="0"/>
            <a:ext cx="4595812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4" descr="Screen Shot 2015-06-10 at 11.43.39.png"/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75" r="13486"/>
          <a:stretch>
            <a:fillRect/>
          </a:stretch>
        </p:blipFill>
        <p:spPr bwMode="auto">
          <a:xfrm>
            <a:off x="4541838" y="0"/>
            <a:ext cx="4602162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" descr="Screen Shot 2015-06-10 at 12.14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3" y="6061075"/>
            <a:ext cx="103663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8019" y="4111799"/>
            <a:ext cx="2167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venir Book"/>
                <a:cs typeface="Avenir Book"/>
              </a:rPr>
              <a:t>Keith T. Butler</a:t>
            </a:r>
            <a:endParaRPr lang="en-US" sz="2400" dirty="0">
              <a:latin typeface="Avenir Book"/>
              <a:cs typeface="Avenir Book"/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9851" y="2267186"/>
            <a:ext cx="5729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Race to the bottom:</a:t>
            </a:r>
          </a:p>
          <a:p>
            <a:pPr algn="ctr"/>
            <a:r>
              <a:rPr lang="en-US" sz="2800" dirty="0" smtClean="0"/>
              <a:t>Comparing </a:t>
            </a:r>
            <a:r>
              <a:rPr lang="en-US" sz="2800" dirty="0" err="1" smtClean="0"/>
              <a:t>optimisation</a:t>
            </a:r>
            <a:r>
              <a:rPr lang="en-US" sz="2800" dirty="0" smtClean="0"/>
              <a:t> routes for different materials classes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cases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736" y="2699926"/>
            <a:ext cx="5740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BaO</a:t>
            </a:r>
            <a:endParaRPr lang="en-US" dirty="0"/>
          </a:p>
          <a:p>
            <a:r>
              <a:rPr lang="en-US" dirty="0" err="1" smtClean="0"/>
              <a:t>CdS</a:t>
            </a:r>
            <a:endParaRPr lang="en-US" dirty="0" smtClean="0"/>
          </a:p>
          <a:p>
            <a:r>
              <a:rPr lang="en-US" dirty="0" err="1" smtClean="0"/>
              <a:t>CsCl</a:t>
            </a:r>
            <a:endParaRPr lang="en-US" dirty="0" smtClean="0"/>
          </a:p>
          <a:p>
            <a:r>
              <a:rPr lang="en-US" dirty="0" err="1" smtClean="0"/>
              <a:t>PbS</a:t>
            </a:r>
            <a:endParaRPr lang="en-US" dirty="0" smtClean="0"/>
          </a:p>
          <a:p>
            <a:r>
              <a:rPr lang="en-US" dirty="0" err="1" smtClean="0"/>
              <a:t>SrO</a:t>
            </a:r>
            <a:endParaRPr lang="en-US" dirty="0" smtClean="0"/>
          </a:p>
          <a:p>
            <a:r>
              <a:rPr lang="en-US" dirty="0" err="1" smtClean="0"/>
              <a:t>ZnO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5482" y="2699926"/>
            <a:ext cx="1574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AlCl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BeF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MoO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Si</a:t>
            </a:r>
            <a:r>
              <a:rPr lang="en-US" baseline="-25000" dirty="0" smtClean="0"/>
              <a:t>3</a:t>
            </a:r>
            <a:r>
              <a:rPr lang="en-US" dirty="0" smtClean="0"/>
              <a:t>N</a:t>
            </a:r>
            <a:r>
              <a:rPr lang="en-US" baseline="-25000" dirty="0" smtClean="0"/>
              <a:t>4</a:t>
            </a:r>
          </a:p>
          <a:p>
            <a:r>
              <a:rPr lang="en-US" dirty="0" smtClean="0"/>
              <a:t>TiO</a:t>
            </a:r>
            <a:r>
              <a:rPr lang="en-US" baseline="-25000" dirty="0" smtClean="0"/>
              <a:t>2</a:t>
            </a:r>
            <a:r>
              <a:rPr lang="en-US" dirty="0" smtClean="0"/>
              <a:t> – rutile</a:t>
            </a:r>
          </a:p>
          <a:p>
            <a:r>
              <a:rPr lang="en-US" dirty="0" smtClean="0"/>
              <a:t>TiO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en-US" dirty="0" err="1" smtClean="0"/>
              <a:t>anatase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33" y="2699926"/>
            <a:ext cx="91120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BeSiN</a:t>
            </a:r>
            <a:r>
              <a:rPr lang="en-US" baseline="-25000" dirty="0" smtClean="0"/>
              <a:t>2</a:t>
            </a:r>
          </a:p>
          <a:p>
            <a:r>
              <a:rPr lang="en-US" dirty="0" err="1" smtClean="0"/>
              <a:t>BiTeI</a:t>
            </a:r>
            <a:endParaRPr lang="en-US" dirty="0" smtClean="0"/>
          </a:p>
          <a:p>
            <a:r>
              <a:rPr lang="en-US" dirty="0" err="1" smtClean="0"/>
              <a:t>SbSI</a:t>
            </a:r>
            <a:endParaRPr lang="en-US" dirty="0" smtClean="0"/>
          </a:p>
          <a:p>
            <a:r>
              <a:rPr lang="en-US" dirty="0" smtClean="0"/>
              <a:t>SrTiO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ZnSnO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ZnSnP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898444" y="2812815"/>
            <a:ext cx="20880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(NH</a:t>
            </a:r>
            <a:r>
              <a:rPr lang="en-US" baseline="-25000" dirty="0" smtClean="0"/>
              <a:t>3</a:t>
            </a:r>
            <a:r>
              <a:rPr lang="en-US" dirty="0" smtClean="0"/>
              <a:t>NH</a:t>
            </a:r>
            <a:r>
              <a:rPr lang="en-US" baseline="-25000" dirty="0" smtClean="0"/>
              <a:t>2</a:t>
            </a:r>
            <a:r>
              <a:rPr lang="en-US" dirty="0" smtClean="0"/>
              <a:t>)Co(CHO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-25000" dirty="0" smtClean="0"/>
              <a:t>3</a:t>
            </a:r>
          </a:p>
          <a:p>
            <a:r>
              <a:rPr lang="en-US" dirty="0"/>
              <a:t>(NH</a:t>
            </a:r>
            <a:r>
              <a:rPr lang="en-US" baseline="-25000" dirty="0"/>
              <a:t>3</a:t>
            </a:r>
            <a:r>
              <a:rPr lang="en-US" dirty="0"/>
              <a:t>NH</a:t>
            </a:r>
            <a:r>
              <a:rPr lang="en-US" baseline="-25000" dirty="0"/>
              <a:t>2</a:t>
            </a:r>
            <a:r>
              <a:rPr lang="en-US" dirty="0" smtClean="0"/>
              <a:t>)Mg(</a:t>
            </a:r>
            <a:r>
              <a:rPr lang="en-US" dirty="0"/>
              <a:t>CHO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MIL-53</a:t>
            </a:r>
          </a:p>
          <a:p>
            <a:endParaRPr lang="en-US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5437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ISIF 3 sometimes hangs when using newer compilations of VASP</a:t>
            </a:r>
          </a:p>
          <a:p>
            <a:r>
              <a:rPr lang="en-US" dirty="0" smtClean="0"/>
              <a:t>Using an older compilation seemed to stop this from happening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2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binaries</a:t>
            </a:r>
            <a:endParaRPr lang="en-US" dirty="0"/>
          </a:p>
        </p:txBody>
      </p:sp>
      <p:pic>
        <p:nvPicPr>
          <p:cNvPr id="5" name="Picture 4" descr="Simple_bina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6" y="2333978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7111" y="2841037"/>
            <a:ext cx="18646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ISIF 2 -&gt; 7 -&gt; 3</a:t>
            </a:r>
          </a:p>
          <a:p>
            <a:pPr marL="342900" indent="-342900">
              <a:buAutoNum type="arabicParenBoth"/>
            </a:pPr>
            <a:r>
              <a:rPr lang="en-US" dirty="0" smtClean="0"/>
              <a:t>ISIF 3 (6 steps)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0845" y="4314799"/>
            <a:ext cx="24092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Routine 2 much quicker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0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binaries</a:t>
            </a:r>
            <a:endParaRPr lang="en-US" dirty="0"/>
          </a:p>
        </p:txBody>
      </p:sp>
      <p:pic>
        <p:nvPicPr>
          <p:cNvPr id="6" name="Picture 5" descr="Complex_bina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8" y="2324570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7111" y="2841037"/>
            <a:ext cx="18646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ISIF 2 -&gt; 7 -&gt; 3</a:t>
            </a:r>
          </a:p>
          <a:p>
            <a:pPr marL="342900" indent="-342900">
              <a:buAutoNum type="arabicParenBoth"/>
            </a:pPr>
            <a:r>
              <a:rPr lang="en-US" dirty="0" smtClean="0"/>
              <a:t>ISIF 3 (6 steps)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0845" y="4314799"/>
            <a:ext cx="24092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Routine 2 much quicker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0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Ternaries</a:t>
            </a:r>
            <a:endParaRPr lang="en-US" dirty="0"/>
          </a:p>
        </p:txBody>
      </p:sp>
      <p:pic>
        <p:nvPicPr>
          <p:cNvPr id="4" name="Picture 3" descr="Terna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2352793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7111" y="2841037"/>
            <a:ext cx="18646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ISIF 2 -&gt; 7 -&gt; 3</a:t>
            </a:r>
          </a:p>
          <a:p>
            <a:pPr marL="342900" indent="-342900">
              <a:buAutoNum type="arabicParenBoth"/>
            </a:pPr>
            <a:r>
              <a:rPr lang="en-US" dirty="0" smtClean="0"/>
              <a:t>ISIF 3 (6 steps)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0846" y="4314799"/>
            <a:ext cx="221826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First instance where routine 1 is quicker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577630" y="3487368"/>
            <a:ext cx="3473216" cy="1150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9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Quaternatries</a:t>
            </a:r>
            <a:endParaRPr lang="en-US" dirty="0"/>
          </a:p>
        </p:txBody>
      </p:sp>
      <p:pic>
        <p:nvPicPr>
          <p:cNvPr id="4" name="Picture 3" descr="Quarterna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6" y="2286941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5166" y="2859852"/>
            <a:ext cx="30700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ISIF 2 -&gt; 7 -&gt; 3</a:t>
            </a:r>
          </a:p>
          <a:p>
            <a:pPr marL="342900" indent="-342900">
              <a:buAutoNum type="arabicParenBoth"/>
            </a:pPr>
            <a:r>
              <a:rPr lang="en-US" dirty="0" smtClean="0"/>
              <a:t>ISIF 2 (6 steps)-&gt; 3 (6 steps)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0846" y="4314799"/>
            <a:ext cx="2218266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Two garnet type structures.</a:t>
            </a:r>
          </a:p>
          <a:p>
            <a:endParaRPr lang="en-US" dirty="0"/>
          </a:p>
          <a:p>
            <a:r>
              <a:rPr lang="en-US" dirty="0" smtClean="0"/>
              <a:t>Pure ISIF = 3 routine resulted in systems not converging.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9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Hybrids</a:t>
            </a:r>
            <a:endParaRPr lang="en-US" dirty="0"/>
          </a:p>
        </p:txBody>
      </p:sp>
      <p:pic>
        <p:nvPicPr>
          <p:cNvPr id="4" name="Picture 3" descr="Hybri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5163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5166" y="2859852"/>
            <a:ext cx="30700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ISIF 2 -&gt; 7 -&gt; 3</a:t>
            </a:r>
          </a:p>
          <a:p>
            <a:pPr marL="342900" indent="-342900">
              <a:buAutoNum type="arabicParenBoth"/>
            </a:pPr>
            <a:r>
              <a:rPr lang="en-US" dirty="0" smtClean="0"/>
              <a:t>ISIF 2 (6 steps)-&gt; 3 (6 steps)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0846" y="4314799"/>
            <a:ext cx="221826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Pure ISIF = 3 routine resulted in systems not converging.</a:t>
            </a:r>
          </a:p>
          <a:p>
            <a:endParaRPr lang="en-US" dirty="0"/>
          </a:p>
          <a:p>
            <a:r>
              <a:rPr lang="en-US" dirty="0" smtClean="0"/>
              <a:t>Routine 1 also finds a lower energy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3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Straight up ISIF=3 seems to be safe enough for simple, symmetric structures – as long as one restarts the </a:t>
            </a:r>
            <a:r>
              <a:rPr lang="en-US" sz="2400" dirty="0" err="1" smtClean="0"/>
              <a:t>optimiser</a:t>
            </a:r>
            <a:r>
              <a:rPr lang="en-US" sz="2400" dirty="0" smtClean="0"/>
              <a:t> regularly (NSW = 6 </a:t>
            </a:r>
            <a:r>
              <a:rPr lang="en-US" sz="2400" dirty="0" err="1" smtClean="0"/>
              <a:t>ish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As systems get more complex straight ISIF = 3 leads to divergence, it is necessary to include an ionic routine too (NSW = 6ish for both)</a:t>
            </a:r>
          </a:p>
          <a:p>
            <a:r>
              <a:rPr lang="en-US" sz="2400" dirty="0" smtClean="0"/>
              <a:t>For hybrid systems simple routines no longer work best. ISIF 2 – 7 – 4 – 3 is quicker and also finds a lower energy structure.</a:t>
            </a:r>
          </a:p>
          <a:p>
            <a:r>
              <a:rPr lang="en-US" sz="2400" dirty="0" smtClean="0"/>
              <a:t>For ISIF 7 use NSW = 4.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9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Optimisation</a:t>
            </a:r>
            <a:r>
              <a:rPr lang="en-US" dirty="0" smtClean="0"/>
              <a:t> strategies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8006" y="2577630"/>
            <a:ext cx="2639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ISIF problem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17677" y="360327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10448" y="338634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71589" y="429133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0952" y="447600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93973" y="3679476"/>
            <a:ext cx="144874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8335" y="4064941"/>
            <a:ext cx="613254" cy="41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2"/>
          </p:cNvCxnSpPr>
          <p:nvPr/>
        </p:nvCxnSpPr>
        <p:spPr>
          <a:xfrm flipV="1">
            <a:off x="3997194" y="3848009"/>
            <a:ext cx="783583" cy="574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49594" y="4575273"/>
            <a:ext cx="1079861" cy="17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H="1" flipV="1">
            <a:off x="4951106" y="3831876"/>
            <a:ext cx="520175" cy="644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7363" y="5194771"/>
            <a:ext cx="500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unique route to the </a:t>
            </a:r>
            <a:r>
              <a:rPr lang="en-US" dirty="0" err="1" smtClean="0"/>
              <a:t>optimised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Is there possibly a quickest route?</a:t>
            </a:r>
          </a:p>
          <a:p>
            <a:r>
              <a:rPr lang="en-US" dirty="0" smtClean="0"/>
              <a:t>Does it depend on system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possible recipes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852" y="2944519"/>
            <a:ext cx="7921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full </a:t>
            </a:r>
            <a:r>
              <a:rPr lang="en-US" dirty="0" err="1" smtClean="0"/>
              <a:t>optimisation</a:t>
            </a:r>
            <a:r>
              <a:rPr lang="en-US" dirty="0" smtClean="0"/>
              <a:t> (cell + coordinates): ISIF = 3</a:t>
            </a:r>
          </a:p>
          <a:p>
            <a:r>
              <a:rPr lang="en-US" dirty="0" smtClean="0"/>
              <a:t>Pre-</a:t>
            </a:r>
            <a:r>
              <a:rPr lang="en-US" dirty="0" err="1" smtClean="0"/>
              <a:t>optimise</a:t>
            </a:r>
            <a:r>
              <a:rPr lang="en-US" dirty="0" smtClean="0"/>
              <a:t> coordinates then full </a:t>
            </a:r>
            <a:r>
              <a:rPr lang="en-US" dirty="0" err="1" smtClean="0"/>
              <a:t>optimisation</a:t>
            </a:r>
            <a:r>
              <a:rPr lang="en-US" dirty="0" smtClean="0"/>
              <a:t>: ISIF = 2 -&gt; ISIF = 3</a:t>
            </a:r>
          </a:p>
          <a:p>
            <a:r>
              <a:rPr lang="en-US" dirty="0" smtClean="0"/>
              <a:t>Pre-</a:t>
            </a:r>
            <a:r>
              <a:rPr lang="en-US" dirty="0" err="1" smtClean="0"/>
              <a:t>optimise</a:t>
            </a:r>
            <a:r>
              <a:rPr lang="en-US" dirty="0" smtClean="0"/>
              <a:t> coordinates, then volume, then full: ISIF = 2 -&gt; ISIF = 7 -&gt; ISIF = 3</a:t>
            </a:r>
          </a:p>
          <a:p>
            <a:r>
              <a:rPr lang="en-US" dirty="0" smtClean="0"/>
              <a:t>Pre-</a:t>
            </a:r>
            <a:r>
              <a:rPr lang="en-US" dirty="0" err="1" smtClean="0"/>
              <a:t>optimise</a:t>
            </a:r>
            <a:r>
              <a:rPr lang="en-US" dirty="0" smtClean="0"/>
              <a:t> coordinates, then volume, then shape, then full: ISIF: 2 -&gt; 7 -&gt; 4 -&gt; 3</a:t>
            </a:r>
          </a:p>
          <a:p>
            <a:endParaRPr lang="en-US" dirty="0"/>
          </a:p>
          <a:p>
            <a:r>
              <a:rPr lang="en-US" dirty="0" smtClean="0"/>
              <a:t>Possible inclusion of rough </a:t>
            </a:r>
            <a:r>
              <a:rPr lang="en-US" dirty="0" err="1" smtClean="0"/>
              <a:t>optimisation</a:t>
            </a:r>
            <a:r>
              <a:rPr lang="en-US" dirty="0" smtClean="0"/>
              <a:t> before these using gamma point version, reduced cutoffs, light k-mesh etc… </a:t>
            </a:r>
          </a:p>
        </p:txBody>
      </p:sp>
    </p:spTree>
    <p:extLst>
      <p:ext uri="{BB962C8B-B14F-4D97-AF65-F5344CB8AC3E}">
        <p14:creationId xmlns:p14="http://schemas.microsoft.com/office/powerpoint/2010/main" val="358194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ISIF = 3 caveat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852" y="2210734"/>
            <a:ext cx="7921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possible the VASP can think that a structure is fully </a:t>
            </a:r>
            <a:r>
              <a:rPr lang="en-US" dirty="0" err="1" smtClean="0"/>
              <a:t>optimised</a:t>
            </a:r>
            <a:r>
              <a:rPr lang="en-US" dirty="0" smtClean="0"/>
              <a:t> (cell + positions) and will terminate your ISIF = 3 run. Yet, if you restart from the CONTCAR it will start </a:t>
            </a:r>
            <a:r>
              <a:rPr lang="en-US" dirty="0" err="1" smtClean="0"/>
              <a:t>optimise</a:t>
            </a:r>
            <a:r>
              <a:rPr lang="en-US" dirty="0" smtClean="0"/>
              <a:t> the energy again.</a:t>
            </a:r>
          </a:p>
          <a:p>
            <a:endParaRPr lang="en-US" dirty="0"/>
          </a:p>
          <a:p>
            <a:r>
              <a:rPr lang="en-US" dirty="0" smtClean="0"/>
              <a:t>It is strongly advised to repeat an ISIF = 3 calculation on the structure that you obtain from an ISIF = 3 and to iterate until the test ISIF = 3 calculation takes only 1 step.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2817" y="5277556"/>
            <a:ext cx="1166519" cy="90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Optimise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5140" y="5279438"/>
            <a:ext cx="1166519" cy="90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ISIF = 3 check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713111" y="5058364"/>
            <a:ext cx="1552223" cy="13452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 == 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4291659" y="5730994"/>
            <a:ext cx="421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09336" y="5730994"/>
            <a:ext cx="421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5" idx="0"/>
          </p:cNvCxnSpPr>
          <p:nvPr/>
        </p:nvCxnSpPr>
        <p:spPr>
          <a:xfrm rot="10800000" flipV="1">
            <a:off x="2126078" y="5074358"/>
            <a:ext cx="3374435" cy="2031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65334" y="5730994"/>
            <a:ext cx="421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1589" y="4660669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5334" y="53616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86786" y="5371069"/>
            <a:ext cx="1081852" cy="6873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a workflow</a:t>
            </a:r>
            <a:endParaRPr lang="en-US" dirty="0"/>
          </a:p>
        </p:txBody>
      </p:sp>
      <p:pic>
        <p:nvPicPr>
          <p:cNvPr id="11" name="Picture 10" descr="Screen Shot 2016-11-10 at 15.49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1" y="2152017"/>
            <a:ext cx="7450667" cy="28088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29556" y="5625630"/>
            <a:ext cx="469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function is defined for each </a:t>
            </a:r>
            <a:r>
              <a:rPr lang="en-US" dirty="0" err="1" smtClean="0"/>
              <a:t>optimisation</a:t>
            </a:r>
            <a:r>
              <a:rPr lang="en-US" dirty="0" smtClean="0"/>
              <a:t> type.</a:t>
            </a:r>
          </a:p>
          <a:p>
            <a:r>
              <a:rPr lang="en-US" dirty="0" smtClean="0"/>
              <a:t>You can change the max steps in the workflow.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5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ISIF = 7 step</a:t>
            </a:r>
            <a:endParaRPr lang="en-US" dirty="0"/>
          </a:p>
        </p:txBody>
      </p:sp>
      <p:pic>
        <p:nvPicPr>
          <p:cNvPr id="4" name="Picture 3" descr="Screen Shot 2016-11-10 at 15.52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5" y="1950062"/>
            <a:ext cx="7478889" cy="2760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6148" y="5211704"/>
            <a:ext cx="520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shape </a:t>
            </a:r>
            <a:r>
              <a:rPr lang="en-US" dirty="0" err="1" smtClean="0"/>
              <a:t>optimisation</a:t>
            </a:r>
            <a:r>
              <a:rPr lang="en-US" dirty="0" smtClean="0"/>
              <a:t> can get stuck – never finding a minimum.</a:t>
            </a:r>
          </a:p>
          <a:p>
            <a:r>
              <a:rPr lang="en-US" dirty="0" smtClean="0"/>
              <a:t>BUT: It should, in principle, have done all that it can do within 4 steps.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7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ISIF = 3 step</a:t>
            </a:r>
            <a:endParaRPr lang="en-US" dirty="0"/>
          </a:p>
        </p:txBody>
      </p:sp>
      <p:pic>
        <p:nvPicPr>
          <p:cNvPr id="4" name="Picture 3" descr="Screen Shot 2016-11-10 at 15.56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5" y="2003777"/>
            <a:ext cx="8048813" cy="2782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6148" y="5211704"/>
            <a:ext cx="5200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Generally, the greater the number of steps at ISIF = 3, the greater the chances of encountering the ISIF = 3 caveat.</a:t>
            </a:r>
          </a:p>
          <a:p>
            <a:r>
              <a:rPr lang="en-US" dirty="0" smtClean="0"/>
              <a:t>It is, therefore a good idea to limit the number of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completion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6148" y="5211704"/>
            <a:ext cx="520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simply loos for the line in the requested OUTCAR that means the job is done</a:t>
            </a:r>
            <a:endParaRPr lang="en-US" dirty="0"/>
          </a:p>
        </p:txBody>
      </p:sp>
      <p:pic>
        <p:nvPicPr>
          <p:cNvPr id="6" name="Picture 5" descr="Screen Shot 2016-11-10 at 15.5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4" y="2553149"/>
            <a:ext cx="7949259" cy="17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workflow</a:t>
            </a:r>
            <a:endParaRPr lang="en-US" dirty="0"/>
          </a:p>
        </p:txBody>
      </p:sp>
      <p:pic>
        <p:nvPicPr>
          <p:cNvPr id="5" name="Picture 4" descr="Screen Shot 2016-11-11 at 12.54.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" r="20130"/>
          <a:stretch/>
        </p:blipFill>
        <p:spPr>
          <a:xfrm>
            <a:off x="272815" y="2088444"/>
            <a:ext cx="5785555" cy="3757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1037" y="2229561"/>
            <a:ext cx="1479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Ion relaxation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1037" y="2908778"/>
            <a:ext cx="1521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Cell relaxation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1037" y="3506807"/>
            <a:ext cx="1652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Total relaxation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1037" y="4129578"/>
            <a:ext cx="15728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Test relaxation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2351852" y="2414227"/>
            <a:ext cx="4299185" cy="379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35481" y="3088223"/>
            <a:ext cx="4515557" cy="91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038593" y="3574815"/>
            <a:ext cx="3612445" cy="11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038593" y="4026370"/>
            <a:ext cx="3612445" cy="316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51038" y="4683583"/>
            <a:ext cx="16865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Completion test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4139259" y="4270963"/>
            <a:ext cx="2511779" cy="597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26405"/>
      </p:ext>
    </p:extLst>
  </p:cSld>
  <p:clrMapOvr>
    <a:masterClrMapping/>
  </p:clrMapOvr>
</p:sld>
</file>

<file path=ppt/theme/theme1.xml><?xml version="1.0" encoding="utf-8"?>
<a:theme xmlns:a="http://schemas.openxmlformats.org/drawingml/2006/main" name="Lin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Linus.potx</Template>
  <TotalTime>17045</TotalTime>
  <Words>686</Words>
  <Application>Microsoft Macintosh PowerPoint</Application>
  <PresentationFormat>On-screen Show (4:3)</PresentationFormat>
  <Paragraphs>101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Linus</vt:lpstr>
      <vt:lpstr>PowerPoint Presentation</vt:lpstr>
      <vt:lpstr>Optimisation strategies </vt:lpstr>
      <vt:lpstr>Some possible recipes</vt:lpstr>
      <vt:lpstr>The ISIF = 3 caveat</vt:lpstr>
      <vt:lpstr>Automating a workflow</vt:lpstr>
      <vt:lpstr>The ISIF = 7 step</vt:lpstr>
      <vt:lpstr>The ISIF = 3 step</vt:lpstr>
      <vt:lpstr>Checking for completion</vt:lpstr>
      <vt:lpstr>The workflow</vt:lpstr>
      <vt:lpstr>The test cases </vt:lpstr>
      <vt:lpstr>Notes</vt:lpstr>
      <vt:lpstr>Simple binaries</vt:lpstr>
      <vt:lpstr>Complex binaries</vt:lpstr>
      <vt:lpstr>Ternaries</vt:lpstr>
      <vt:lpstr>Quaternatries</vt:lpstr>
      <vt:lpstr>Hybrids</vt:lpstr>
      <vt:lpstr>General observations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Butler</dc:creator>
  <cp:lastModifiedBy>Keith Butler</cp:lastModifiedBy>
  <cp:revision>102</cp:revision>
  <cp:lastPrinted>2015-06-10T11:26:36Z</cp:lastPrinted>
  <dcterms:created xsi:type="dcterms:W3CDTF">2015-06-10T10:50:48Z</dcterms:created>
  <dcterms:modified xsi:type="dcterms:W3CDTF">2016-11-14T09:02:03Z</dcterms:modified>
</cp:coreProperties>
</file>