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Work Sans"/>
      <p:regular r:id="rId26"/>
      <p:bold r:id="rId27"/>
      <p:italic r:id="rId28"/>
      <p:boldItalic r:id="rId29"/>
    </p:embeddedFont>
    <p:embeddedFont>
      <p:font typeface="Work Sans Regula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regular.fntdata"/><Relationship Id="rId25" Type="http://schemas.openxmlformats.org/officeDocument/2006/relationships/slide" Target="slides/slide21.xml"/><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Regular-bold.fntdata"/><Relationship Id="rId30" Type="http://schemas.openxmlformats.org/officeDocument/2006/relationships/font" Target="fonts/WorkSansRegular-regular.fntdata"/><Relationship Id="rId11" Type="http://schemas.openxmlformats.org/officeDocument/2006/relationships/slide" Target="slides/slide7.xml"/><Relationship Id="rId33" Type="http://schemas.openxmlformats.org/officeDocument/2006/relationships/font" Target="fonts/WorkSansRegular-boldItalic.fntdata"/><Relationship Id="rId10" Type="http://schemas.openxmlformats.org/officeDocument/2006/relationships/slide" Target="slides/slide6.xml"/><Relationship Id="rId32" Type="http://schemas.openxmlformats.org/officeDocument/2006/relationships/font" Target="fonts/WorkSansRegular-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ebe92361e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ebe9236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be92361e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be92361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ebe92361e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ebe9236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ebe92361e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ebe92361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ebe92361e_3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ebe92361e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be92361e_3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ebe92361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ebe92361e_3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ebe92361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ebe92361e_3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ebe92361e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ebe92361e_3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ebe92361e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ebe92361e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ebe923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ebe92361e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ebe9236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ebe92361e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ebe9236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ebe92361e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ebe92361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048725" y="3058625"/>
            <a:ext cx="49140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everse">
  <p:cSld name="BLANK_1">
    <p:bg>
      <p:bgPr>
        <a:solidFill>
          <a:srgbClr val="000000"/>
        </a:solidFill>
      </p:bgPr>
    </p:bg>
    <p:spTree>
      <p:nvGrpSpPr>
        <p:cNvPr id="5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fmla="val 4126"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804525" y="854775"/>
            <a:ext cx="5152200" cy="3505200"/>
          </a:xfrm>
          <a:prstGeom prst="rect">
            <a:avLst/>
          </a:prstGeom>
        </p:spPr>
        <p:txBody>
          <a:bodyPr anchorCtr="0" anchor="t" bIns="91425" lIns="91425" spcFirstLastPara="1" rIns="91425" wrap="square" tIns="91425">
            <a:noAutofit/>
          </a:bodyPr>
          <a:lstStyle>
            <a:lvl1pPr indent="-431800" lvl="0" marL="457200" rtl="0">
              <a:lnSpc>
                <a:spcPct val="115000"/>
              </a:lnSpc>
              <a:spcBef>
                <a:spcPts val="600"/>
              </a:spcBef>
              <a:spcAft>
                <a:spcPts val="0"/>
              </a:spcAft>
              <a:buSzPts val="3200"/>
              <a:buChar char="▪"/>
              <a:defRPr i="1" sz="3200"/>
            </a:lvl1pPr>
            <a:lvl2pPr indent="-431800" lvl="1" marL="914400" rtl="0">
              <a:lnSpc>
                <a:spcPct val="115000"/>
              </a:lnSpc>
              <a:spcBef>
                <a:spcPts val="0"/>
              </a:spcBef>
              <a:spcAft>
                <a:spcPts val="0"/>
              </a:spcAft>
              <a:buSzPts val="3200"/>
              <a:buChar char="□"/>
              <a:defRPr i="1" sz="3200"/>
            </a:lvl2pPr>
            <a:lvl3pPr indent="-431800" lvl="2" marL="1371600" rtl="0">
              <a:lnSpc>
                <a:spcPct val="115000"/>
              </a:lnSpc>
              <a:spcBef>
                <a:spcPts val="0"/>
              </a:spcBef>
              <a:spcAft>
                <a:spcPts val="0"/>
              </a:spcAft>
              <a:buSzPts val="3200"/>
              <a:buChar char="□"/>
              <a:defRPr i="1" sz="3200"/>
            </a:lvl3pPr>
            <a:lvl4pPr indent="-431800" lvl="3" marL="1828800" rtl="0">
              <a:lnSpc>
                <a:spcPct val="115000"/>
              </a:lnSpc>
              <a:spcBef>
                <a:spcPts val="0"/>
              </a:spcBef>
              <a:spcAft>
                <a:spcPts val="0"/>
              </a:spcAft>
              <a:buSzPts val="3200"/>
              <a:buChar char="□"/>
              <a:defRPr i="1" sz="3200"/>
            </a:lvl4pPr>
            <a:lvl5pPr indent="-431800" lvl="4" marL="2286000" rtl="0">
              <a:lnSpc>
                <a:spcPct val="115000"/>
              </a:lnSpc>
              <a:spcBef>
                <a:spcPts val="0"/>
              </a:spcBef>
              <a:spcAft>
                <a:spcPts val="0"/>
              </a:spcAft>
              <a:buSzPts val="3200"/>
              <a:buChar char="○"/>
              <a:defRPr i="1" sz="3200"/>
            </a:lvl5pPr>
            <a:lvl6pPr indent="-431800" lvl="5" marL="2743200" rtl="0">
              <a:lnSpc>
                <a:spcPct val="115000"/>
              </a:lnSpc>
              <a:spcBef>
                <a:spcPts val="0"/>
              </a:spcBef>
              <a:spcAft>
                <a:spcPts val="0"/>
              </a:spcAft>
              <a:buSzPts val="3200"/>
              <a:buChar char="■"/>
              <a:defRPr i="1" sz="3200"/>
            </a:lvl6pPr>
            <a:lvl7pPr indent="-431800" lvl="6" marL="3200400" rtl="0">
              <a:lnSpc>
                <a:spcPct val="115000"/>
              </a:lnSpc>
              <a:spcBef>
                <a:spcPts val="0"/>
              </a:spcBef>
              <a:spcAft>
                <a:spcPts val="0"/>
              </a:spcAft>
              <a:buSzPts val="3200"/>
              <a:buChar char="●"/>
              <a:defRPr i="1" sz="3200"/>
            </a:lvl7pPr>
            <a:lvl8pPr indent="-431800" lvl="7" marL="3657600" rtl="0">
              <a:lnSpc>
                <a:spcPct val="115000"/>
              </a:lnSpc>
              <a:spcBef>
                <a:spcPts val="0"/>
              </a:spcBef>
              <a:spcAft>
                <a:spcPts val="0"/>
              </a:spcAft>
              <a:buSzPts val="3200"/>
              <a:buChar char="○"/>
              <a:defRPr i="1" sz="3200"/>
            </a:lvl8pPr>
            <a:lvl9pPr indent="-431800" lvl="8" marL="4114800">
              <a:lnSpc>
                <a:spcPct val="115000"/>
              </a:lnSpc>
              <a:spcBef>
                <a:spcPts val="0"/>
              </a:spcBef>
              <a:spcAft>
                <a:spcPts val="0"/>
              </a:spcAft>
              <a:buSzPts val="3200"/>
              <a:buChar char="■"/>
              <a:defRPr i="1" sz="3200"/>
            </a:lvl9pPr>
          </a:lstStyle>
          <a:p/>
        </p:txBody>
      </p:sp>
      <p:sp>
        <p:nvSpPr>
          <p:cNvPr id="19" name="Google Shape;19;p4"/>
          <p:cNvSpPr/>
          <p:nvPr/>
        </p:nvSpPr>
        <p:spPr>
          <a:xfrm>
            <a:off x="617750" y="603375"/>
            <a:ext cx="948000" cy="948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809196" y="854775"/>
            <a:ext cx="565108" cy="445200"/>
          </a:xfrm>
          <a:prstGeom prst="rect">
            <a:avLst/>
          </a:prstGeom>
        </p:spPr>
        <p:txBody>
          <a:bodyPr>
            <a:prstTxWarp prst="textPlain"/>
          </a:bodyPr>
          <a:lstStyle/>
          <a:p>
            <a:pPr lvl="0" algn="ctr"/>
            <a:r>
              <a:rPr b="1" i="0">
                <a:ln>
                  <a:noFill/>
                </a:ln>
                <a:solidFill>
                  <a:srgbClr val="FFFFFF"/>
                </a:solidFill>
                <a:latin typeface="Arial"/>
              </a:rPr>
              <a:t>“</a:t>
            </a:r>
          </a:p>
        </p:txBody>
      </p:sp>
      <p:sp>
        <p:nvSpPr>
          <p:cNvPr id="21" name="Google Shape;21;p4"/>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5" name="Google Shape;25;p5"/>
          <p:cNvSpPr txBox="1"/>
          <p:nvPr>
            <p:ph idx="1" type="body"/>
          </p:nvPr>
        </p:nvSpPr>
        <p:spPr>
          <a:xfrm>
            <a:off x="869150" y="2312925"/>
            <a:ext cx="7405800" cy="2004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6" name="Google Shape;26;p5"/>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6"/>
          <p:cNvSpPr txBox="1"/>
          <p:nvPr>
            <p:ph idx="1" type="body"/>
          </p:nvPr>
        </p:nvSpPr>
        <p:spPr>
          <a:xfrm>
            <a:off x="869150" y="2312925"/>
            <a:ext cx="3594600" cy="21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6"/>
          <p:cNvSpPr txBox="1"/>
          <p:nvPr>
            <p:ph idx="2" type="body"/>
          </p:nvPr>
        </p:nvSpPr>
        <p:spPr>
          <a:xfrm>
            <a:off x="4680228" y="2312925"/>
            <a:ext cx="3594600" cy="21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p6"/>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6" name="Google Shape;36;p7"/>
          <p:cNvSpPr txBox="1"/>
          <p:nvPr>
            <p:ph idx="1" type="body"/>
          </p:nvPr>
        </p:nvSpPr>
        <p:spPr>
          <a:xfrm>
            <a:off x="869150" y="2312925"/>
            <a:ext cx="23664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2" type="body"/>
          </p:nvPr>
        </p:nvSpPr>
        <p:spPr>
          <a:xfrm>
            <a:off x="3356739" y="2312925"/>
            <a:ext cx="23664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3" type="body"/>
          </p:nvPr>
        </p:nvSpPr>
        <p:spPr>
          <a:xfrm>
            <a:off x="5844329" y="2312925"/>
            <a:ext cx="2366400" cy="2040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9" name="Google Shape;39;p7"/>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3" name="Google Shape;43;p8"/>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body"/>
          </p:nvPr>
        </p:nvSpPr>
        <p:spPr>
          <a:xfrm>
            <a:off x="840425" y="3949100"/>
            <a:ext cx="74631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Font typeface="Work Sans"/>
              <a:buNone/>
              <a:defRPr b="1" sz="1800">
                <a:latin typeface="Work Sans"/>
                <a:ea typeface="Work Sans"/>
                <a:cs typeface="Work Sans"/>
                <a:sym typeface="Work Sans"/>
              </a:defRPr>
            </a:lvl1pPr>
          </a:lstStyle>
          <a:p/>
        </p:txBody>
      </p:sp>
      <p:sp>
        <p:nvSpPr>
          <p:cNvPr id="47" name="Google Shape;47;p9"/>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9150" y="847600"/>
            <a:ext cx="5092200" cy="1360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b="1" sz="4000">
                <a:solidFill>
                  <a:schemeClr val="dk1"/>
                </a:solidFill>
                <a:latin typeface="Work Sans"/>
                <a:ea typeface="Work Sans"/>
                <a:cs typeface="Work Sans"/>
                <a:sym typeface="Work Sans"/>
              </a:defRPr>
            </a:lvl9pPr>
          </a:lstStyle>
          <a:p/>
        </p:txBody>
      </p:sp>
      <p:sp>
        <p:nvSpPr>
          <p:cNvPr id="7" name="Google Shape;7;p1"/>
          <p:cNvSpPr txBox="1"/>
          <p:nvPr>
            <p:ph idx="1" type="body"/>
          </p:nvPr>
        </p:nvSpPr>
        <p:spPr>
          <a:xfrm>
            <a:off x="869150" y="2312925"/>
            <a:ext cx="7405800" cy="20040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1pPr>
            <a:lvl2pPr indent="-355600" lvl="1" marL="9144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2pPr>
            <a:lvl3pPr indent="-355600" lvl="2" marL="1371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3pPr>
            <a:lvl4pPr indent="-355600" lvl="3" marL="18288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4pPr>
            <a:lvl5pPr indent="-355600" lvl="4" marL="22860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5pPr>
            <a:lvl6pPr indent="-355600" lvl="5" marL="27432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6pPr>
            <a:lvl7pPr indent="-355600" lvl="6" marL="32004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7pPr>
            <a:lvl8pPr indent="-355600" lvl="7" marL="3657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8pPr>
            <a:lvl9pPr indent="-355600" lvl="8" marL="41148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9pPr>
          </a:lstStyle>
          <a:p/>
        </p:txBody>
      </p:sp>
      <p:sp>
        <p:nvSpPr>
          <p:cNvPr id="8" name="Google Shape;8;p1"/>
          <p:cNvSpPr txBox="1"/>
          <p:nvPr>
            <p:ph idx="12" type="sldNum"/>
          </p:nvPr>
        </p:nvSpPr>
        <p:spPr>
          <a:xfrm>
            <a:off x="8159499" y="4393278"/>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chemeClr val="dk1"/>
                </a:solidFill>
                <a:latin typeface="Work Sans"/>
                <a:ea typeface="Work Sans"/>
                <a:cs typeface="Work Sans"/>
                <a:sym typeface="Work Sans"/>
              </a:defRPr>
            </a:lvl1pPr>
            <a:lvl2pPr lvl="1" algn="r">
              <a:buNone/>
              <a:defRPr b="1" sz="1300">
                <a:solidFill>
                  <a:schemeClr val="dk1"/>
                </a:solidFill>
                <a:latin typeface="Work Sans"/>
                <a:ea typeface="Work Sans"/>
                <a:cs typeface="Work Sans"/>
                <a:sym typeface="Work Sans"/>
              </a:defRPr>
            </a:lvl2pPr>
            <a:lvl3pPr lvl="2" algn="r">
              <a:buNone/>
              <a:defRPr b="1" sz="1300">
                <a:solidFill>
                  <a:schemeClr val="dk1"/>
                </a:solidFill>
                <a:latin typeface="Work Sans"/>
                <a:ea typeface="Work Sans"/>
                <a:cs typeface="Work Sans"/>
                <a:sym typeface="Work Sans"/>
              </a:defRPr>
            </a:lvl3pPr>
            <a:lvl4pPr lvl="3" algn="r">
              <a:buNone/>
              <a:defRPr b="1" sz="1300">
                <a:solidFill>
                  <a:schemeClr val="dk1"/>
                </a:solidFill>
                <a:latin typeface="Work Sans"/>
                <a:ea typeface="Work Sans"/>
                <a:cs typeface="Work Sans"/>
                <a:sym typeface="Work Sans"/>
              </a:defRPr>
            </a:lvl4pPr>
            <a:lvl5pPr lvl="4" algn="r">
              <a:buNone/>
              <a:defRPr b="1" sz="1300">
                <a:solidFill>
                  <a:schemeClr val="dk1"/>
                </a:solidFill>
                <a:latin typeface="Work Sans"/>
                <a:ea typeface="Work Sans"/>
                <a:cs typeface="Work Sans"/>
                <a:sym typeface="Work Sans"/>
              </a:defRPr>
            </a:lvl5pPr>
            <a:lvl6pPr lvl="5" algn="r">
              <a:buNone/>
              <a:defRPr b="1" sz="1300">
                <a:solidFill>
                  <a:schemeClr val="dk1"/>
                </a:solidFill>
                <a:latin typeface="Work Sans"/>
                <a:ea typeface="Work Sans"/>
                <a:cs typeface="Work Sans"/>
                <a:sym typeface="Work Sans"/>
              </a:defRPr>
            </a:lvl6pPr>
            <a:lvl7pPr lvl="6" algn="r">
              <a:buNone/>
              <a:defRPr b="1" sz="1300">
                <a:solidFill>
                  <a:schemeClr val="dk1"/>
                </a:solidFill>
                <a:latin typeface="Work Sans"/>
                <a:ea typeface="Work Sans"/>
                <a:cs typeface="Work Sans"/>
                <a:sym typeface="Work Sans"/>
              </a:defRPr>
            </a:lvl7pPr>
            <a:lvl8pPr lvl="7" algn="r">
              <a:buNone/>
              <a:defRPr b="1" sz="1300">
                <a:solidFill>
                  <a:schemeClr val="dk1"/>
                </a:solidFill>
                <a:latin typeface="Work Sans"/>
                <a:ea typeface="Work Sans"/>
                <a:cs typeface="Work Sans"/>
                <a:sym typeface="Work Sans"/>
              </a:defRPr>
            </a:lvl8pPr>
            <a:lvl9pPr lvl="8" algn="r">
              <a:buNone/>
              <a:defRPr b="1" sz="1300">
                <a:solidFill>
                  <a:schemeClr val="dk1"/>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ctrTitle"/>
          </p:nvPr>
        </p:nvSpPr>
        <p:spPr>
          <a:xfrm>
            <a:off x="1083250" y="2248250"/>
            <a:ext cx="5989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300"/>
              <a:t>CATALOG MUSIC CO.</a:t>
            </a:r>
            <a:endParaRPr sz="7300"/>
          </a:p>
          <a:p>
            <a:pPr indent="0" lvl="0" marL="0" rtl="0" algn="l">
              <a:spcBef>
                <a:spcPts val="0"/>
              </a:spcBef>
              <a:spcAft>
                <a:spcPts val="0"/>
              </a:spcAft>
              <a:buNone/>
            </a:pPr>
            <a:r>
              <a:rPr lang="en">
                <a:solidFill>
                  <a:srgbClr val="FFFFFF"/>
                </a:solidFill>
                <a:highlight>
                  <a:srgbClr val="000000"/>
                </a:highlight>
              </a:rPr>
              <a:t> d</a:t>
            </a:r>
            <a:r>
              <a:rPr lang="en">
                <a:solidFill>
                  <a:srgbClr val="FFFFFF"/>
                </a:solidFill>
                <a:highlight>
                  <a:srgbClr val="000000"/>
                </a:highlight>
              </a:rPr>
              <a:t>igital shopfront</a:t>
            </a:r>
            <a:r>
              <a:rPr lang="en">
                <a:solidFill>
                  <a:srgbClr val="000000"/>
                </a:solidFill>
                <a:highlight>
                  <a:srgbClr val="000000"/>
                </a:highlight>
              </a:rPr>
              <a:t>.</a:t>
            </a:r>
            <a:r>
              <a:rPr lang="en">
                <a:solidFill>
                  <a:srgbClr val="FFFFFF"/>
                </a:solidFill>
                <a:highlight>
                  <a:srgbClr val="000000"/>
                </a:highlight>
              </a:rPr>
              <a:t> </a:t>
            </a:r>
            <a:endParaRPr>
              <a:solidFill>
                <a:srgbClr val="FFFFFF"/>
              </a:solidFill>
              <a:highlight>
                <a:srgbClr val="000000"/>
              </a:highlight>
            </a:endParaRPr>
          </a:p>
        </p:txBody>
      </p:sp>
      <p:sp>
        <p:nvSpPr>
          <p:cNvPr id="59" name="Google Shape;59;p12"/>
          <p:cNvSpPr txBox="1"/>
          <p:nvPr/>
        </p:nvSpPr>
        <p:spPr>
          <a:xfrm>
            <a:off x="1900500" y="3964275"/>
            <a:ext cx="5343000" cy="51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Work Sans Regular"/>
                <a:ea typeface="Work Sans Regular"/>
                <a:cs typeface="Work Sans Regular"/>
                <a:sym typeface="Work Sans Regular"/>
              </a:rPr>
              <a:t>--- DEVELOPED BY ROB DIRKEN AND DANIEL KEEFER ---</a:t>
            </a:r>
            <a:endParaRPr>
              <a:latin typeface="Work Sans Regular"/>
              <a:ea typeface="Work Sans Regular"/>
              <a:cs typeface="Work Sans Regular"/>
              <a:sym typeface="Work Sans Regular"/>
            </a:endParaRPr>
          </a:p>
        </p:txBody>
      </p:sp>
      <p:pic>
        <p:nvPicPr>
          <p:cNvPr id="60" name="Google Shape;60;p12"/>
          <p:cNvPicPr preferRelativeResize="0"/>
          <p:nvPr/>
        </p:nvPicPr>
        <p:blipFill>
          <a:blip r:embed="rId3">
            <a:alphaModFix/>
          </a:blip>
          <a:stretch>
            <a:fillRect/>
          </a:stretch>
        </p:blipFill>
        <p:spPr>
          <a:xfrm>
            <a:off x="6568350" y="619375"/>
            <a:ext cx="1965450" cy="1965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61975" y="3366050"/>
            <a:ext cx="81462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BLOGPOSTS &amp; NEWSLETTERS</a:t>
            </a:r>
            <a:endParaRPr/>
          </a:p>
        </p:txBody>
      </p:sp>
      <p:sp>
        <p:nvSpPr>
          <p:cNvPr id="134" name="Google Shape;134;p21"/>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rotWithShape="1">
          <a:blip r:embed="rId3">
            <a:alphaModFix/>
          </a:blip>
          <a:srcRect b="19225" l="4005" r="4116" t="70668"/>
          <a:stretch/>
        </p:blipFill>
        <p:spPr>
          <a:xfrm>
            <a:off x="3988350" y="773563"/>
            <a:ext cx="4662700" cy="2691854"/>
          </a:xfrm>
          <a:prstGeom prst="rect">
            <a:avLst/>
          </a:prstGeom>
          <a:noFill/>
          <a:ln>
            <a:noFill/>
          </a:ln>
        </p:spPr>
      </p:pic>
      <p:pic>
        <p:nvPicPr>
          <p:cNvPr id="136" name="Google Shape;136;p21"/>
          <p:cNvPicPr preferRelativeResize="0"/>
          <p:nvPr/>
        </p:nvPicPr>
        <p:blipFill rotWithShape="1">
          <a:blip r:embed="rId3">
            <a:alphaModFix/>
          </a:blip>
          <a:srcRect b="5420" l="2613" r="2366" t="80956"/>
          <a:stretch/>
        </p:blipFill>
        <p:spPr>
          <a:xfrm>
            <a:off x="397675" y="801475"/>
            <a:ext cx="3502800" cy="26360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940575" y="714375"/>
            <a:ext cx="7374900" cy="75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INVENTORY MANAGEMENT</a:t>
            </a:r>
            <a:endParaRPr/>
          </a:p>
        </p:txBody>
      </p:sp>
      <p:sp>
        <p:nvSpPr>
          <p:cNvPr id="142" name="Google Shape;142;p22"/>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rotWithShape="1">
          <a:blip r:embed="rId3">
            <a:alphaModFix/>
          </a:blip>
          <a:srcRect b="0" l="0" r="0" t="94546"/>
          <a:stretch/>
        </p:blipFill>
        <p:spPr>
          <a:xfrm>
            <a:off x="919800" y="1950247"/>
            <a:ext cx="7239701" cy="20722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WIREFRAMES</a:t>
            </a:r>
            <a:endParaRPr/>
          </a:p>
        </p:txBody>
      </p:sp>
      <p:sp>
        <p:nvSpPr>
          <p:cNvPr id="149" name="Google Shape;149;p23"/>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let’s go over the look and feel.</a:t>
            </a:r>
            <a:endParaRPr/>
          </a:p>
        </p:txBody>
      </p:sp>
      <p:sp>
        <p:nvSpPr>
          <p:cNvPr id="150" name="Google Shape;150;p23"/>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3</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801825" y="1615125"/>
            <a:ext cx="3594600" cy="21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Work Sans"/>
                <a:ea typeface="Work Sans"/>
                <a:cs typeface="Work Sans"/>
                <a:sym typeface="Work Sans"/>
              </a:rPr>
              <a:t>Isaac already had branding created for the store with a strong black and white, minimalist theme. This contrasts well with the colourful record covers, allowing them to take centre stage. </a:t>
            </a:r>
            <a:endParaRPr>
              <a:latin typeface="Work Sans"/>
              <a:ea typeface="Work Sans"/>
              <a:cs typeface="Work Sans"/>
              <a:sym typeface="Work Sans"/>
            </a:endParaRPr>
          </a:p>
        </p:txBody>
      </p:sp>
      <p:sp>
        <p:nvSpPr>
          <p:cNvPr id="156" name="Google Shape;156;p24"/>
          <p:cNvSpPr txBox="1"/>
          <p:nvPr>
            <p:ph type="title"/>
          </p:nvPr>
        </p:nvSpPr>
        <p:spPr>
          <a:xfrm>
            <a:off x="801825" y="711700"/>
            <a:ext cx="5092200" cy="59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Styling Brief</a:t>
            </a:r>
            <a:endParaRPr/>
          </a:p>
        </p:txBody>
      </p:sp>
      <p:sp>
        <p:nvSpPr>
          <p:cNvPr id="157" name="Google Shape;157;p24"/>
          <p:cNvSpPr txBox="1"/>
          <p:nvPr>
            <p:ph idx="2" type="body"/>
          </p:nvPr>
        </p:nvSpPr>
        <p:spPr>
          <a:xfrm>
            <a:off x="4639828" y="2207925"/>
            <a:ext cx="3594600" cy="21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Work Sans"/>
                <a:ea typeface="Work Sans"/>
                <a:cs typeface="Work Sans"/>
                <a:sym typeface="Work Sans"/>
              </a:rPr>
              <a:t>He asked that we follow this clean black and white theme, while adding touches of animation to give some interactivity and authenticity to the website.</a:t>
            </a:r>
            <a:endParaRPr>
              <a:latin typeface="Work Sans"/>
              <a:ea typeface="Work Sans"/>
              <a:cs typeface="Work Sans"/>
              <a:sym typeface="Work Sans"/>
            </a:endParaRPr>
          </a:p>
        </p:txBody>
      </p:sp>
      <p:sp>
        <p:nvSpPr>
          <p:cNvPr id="158" name="Google Shape;158;p24"/>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p:nvPr/>
        </p:nvSpPr>
        <p:spPr>
          <a:xfrm rot="747232">
            <a:off x="7265459" y="572386"/>
            <a:ext cx="1218032" cy="116305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5"/>
          <p:cNvPicPr preferRelativeResize="0"/>
          <p:nvPr/>
        </p:nvPicPr>
        <p:blipFill>
          <a:blip r:embed="rId3">
            <a:alphaModFix/>
          </a:blip>
          <a:stretch>
            <a:fillRect/>
          </a:stretch>
        </p:blipFill>
        <p:spPr>
          <a:xfrm>
            <a:off x="704388" y="767490"/>
            <a:ext cx="7735225" cy="344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6"/>
          <p:cNvPicPr preferRelativeResize="0"/>
          <p:nvPr/>
        </p:nvPicPr>
        <p:blipFill>
          <a:blip r:embed="rId3">
            <a:alphaModFix/>
          </a:blip>
          <a:stretch>
            <a:fillRect/>
          </a:stretch>
        </p:blipFill>
        <p:spPr>
          <a:xfrm>
            <a:off x="919000" y="544915"/>
            <a:ext cx="7305999" cy="40536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7"/>
          <p:cNvPicPr preferRelativeResize="0"/>
          <p:nvPr/>
        </p:nvPicPr>
        <p:blipFill>
          <a:blip r:embed="rId3">
            <a:alphaModFix/>
          </a:blip>
          <a:stretch>
            <a:fillRect/>
          </a:stretch>
        </p:blipFill>
        <p:spPr>
          <a:xfrm>
            <a:off x="1699438" y="497125"/>
            <a:ext cx="5745123" cy="414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8"/>
          <p:cNvPicPr preferRelativeResize="0"/>
          <p:nvPr/>
        </p:nvPicPr>
        <p:blipFill>
          <a:blip r:embed="rId3">
            <a:alphaModFix/>
          </a:blip>
          <a:stretch>
            <a:fillRect/>
          </a:stretch>
        </p:blipFill>
        <p:spPr>
          <a:xfrm>
            <a:off x="1631013" y="426275"/>
            <a:ext cx="5881975" cy="4290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9"/>
          <p:cNvPicPr preferRelativeResize="0"/>
          <p:nvPr/>
        </p:nvPicPr>
        <p:blipFill>
          <a:blip r:embed="rId3">
            <a:alphaModFix/>
          </a:blip>
          <a:stretch>
            <a:fillRect/>
          </a:stretch>
        </p:blipFill>
        <p:spPr>
          <a:xfrm>
            <a:off x="1719638" y="487338"/>
            <a:ext cx="5704724" cy="4168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30"/>
          <p:cNvPicPr preferRelativeResize="0"/>
          <p:nvPr/>
        </p:nvPicPr>
        <p:blipFill>
          <a:blip r:embed="rId3">
            <a:alphaModFix/>
          </a:blip>
          <a:stretch>
            <a:fillRect/>
          </a:stretch>
        </p:blipFill>
        <p:spPr>
          <a:xfrm>
            <a:off x="1578263" y="459475"/>
            <a:ext cx="5987476" cy="422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title"/>
          </p:nvPr>
        </p:nvSpPr>
        <p:spPr>
          <a:xfrm>
            <a:off x="869150" y="847600"/>
            <a:ext cx="50922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WHAT? WHY?</a:t>
            </a:r>
            <a:endParaRPr/>
          </a:p>
        </p:txBody>
      </p:sp>
      <p:sp>
        <p:nvSpPr>
          <p:cNvPr id="66" name="Google Shape;66;p13"/>
          <p:cNvSpPr txBox="1"/>
          <p:nvPr>
            <p:ph idx="1" type="body"/>
          </p:nvPr>
        </p:nvSpPr>
        <p:spPr>
          <a:xfrm>
            <a:off x="814200" y="2410175"/>
            <a:ext cx="2392800" cy="203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solidFill>
                  <a:srgbClr val="000000"/>
                </a:solidFill>
                <a:latin typeface="Work Sans Regular"/>
                <a:ea typeface="Work Sans Regular"/>
                <a:cs typeface="Work Sans Regular"/>
                <a:sym typeface="Work Sans Regular"/>
              </a:rPr>
              <a:t>MEET ISSAC, RECORD STORE OWNER.</a:t>
            </a:r>
            <a:endParaRPr sz="1000">
              <a:solidFill>
                <a:srgbClr val="000000"/>
              </a:solidFill>
              <a:latin typeface="Work Sans Regular"/>
              <a:ea typeface="Work Sans Regular"/>
              <a:cs typeface="Work Sans Regular"/>
              <a:sym typeface="Work Sans Regular"/>
            </a:endParaRPr>
          </a:p>
          <a:p>
            <a:pPr indent="0" lvl="0" marL="0" rtl="0" algn="l">
              <a:spcBef>
                <a:spcPts val="1000"/>
              </a:spcBef>
              <a:spcAft>
                <a:spcPts val="1000"/>
              </a:spcAft>
              <a:buNone/>
            </a:pPr>
            <a:r>
              <a:rPr lang="en" sz="1000">
                <a:solidFill>
                  <a:srgbClr val="000000"/>
                </a:solidFill>
              </a:rPr>
              <a:t>Issac is a music lover and business owner with a new record store just opened in fortitude valley. It is a boutique music shop dealing in new and preloved vinyl that really wants to connect with the local electronic music scene.</a:t>
            </a:r>
            <a:endParaRPr sz="1000">
              <a:solidFill>
                <a:srgbClr val="000000"/>
              </a:solidFill>
              <a:latin typeface="Work Sans Regular"/>
              <a:ea typeface="Work Sans Regular"/>
              <a:cs typeface="Work Sans Regular"/>
              <a:sym typeface="Work Sans Regular"/>
            </a:endParaRPr>
          </a:p>
        </p:txBody>
      </p:sp>
      <p:sp>
        <p:nvSpPr>
          <p:cNvPr id="67" name="Google Shape;67;p13"/>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3"/>
          <p:cNvSpPr txBox="1"/>
          <p:nvPr>
            <p:ph idx="1" type="body"/>
          </p:nvPr>
        </p:nvSpPr>
        <p:spPr>
          <a:xfrm>
            <a:off x="3301450" y="2410175"/>
            <a:ext cx="2392800" cy="203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solidFill>
                  <a:srgbClr val="000000"/>
                </a:solidFill>
                <a:latin typeface="Work Sans Regular"/>
                <a:ea typeface="Work Sans Regular"/>
                <a:cs typeface="Work Sans Regular"/>
                <a:sym typeface="Work Sans Regular"/>
              </a:rPr>
              <a:t>ISSAC IS LOOKING FOR A DIGITAL SOLUTION TO SELL HIS STOCK.</a:t>
            </a:r>
            <a:endParaRPr sz="1000">
              <a:solidFill>
                <a:srgbClr val="000000"/>
              </a:solidFill>
              <a:latin typeface="Work Sans Regular"/>
              <a:ea typeface="Work Sans Regular"/>
              <a:cs typeface="Work Sans Regular"/>
              <a:sym typeface="Work Sans Regular"/>
            </a:endParaRPr>
          </a:p>
          <a:p>
            <a:pPr indent="0" lvl="0" marL="0" rtl="0" algn="l">
              <a:spcBef>
                <a:spcPts val="1000"/>
              </a:spcBef>
              <a:spcAft>
                <a:spcPts val="1000"/>
              </a:spcAft>
              <a:buNone/>
            </a:pPr>
            <a:r>
              <a:rPr lang="en" sz="1000">
                <a:solidFill>
                  <a:srgbClr val="000000"/>
                </a:solidFill>
              </a:rPr>
              <a:t>Catalog Music Co. is a brick and mortar store in the heart of Brisbane. Issac processes his sales by using his Square reader to sell to customer that physically come into store and browse the vinyl. He wants to be able to expand his customer base by getting his business online.</a:t>
            </a:r>
            <a:endParaRPr sz="1000">
              <a:solidFill>
                <a:srgbClr val="000000"/>
              </a:solidFill>
              <a:latin typeface="Work Sans Regular"/>
              <a:ea typeface="Work Sans Regular"/>
              <a:cs typeface="Work Sans Regular"/>
              <a:sym typeface="Work Sans Regular"/>
            </a:endParaRPr>
          </a:p>
        </p:txBody>
      </p:sp>
      <p:sp>
        <p:nvSpPr>
          <p:cNvPr id="69" name="Google Shape;69;p13"/>
          <p:cNvSpPr txBox="1"/>
          <p:nvPr>
            <p:ph idx="1" type="body"/>
          </p:nvPr>
        </p:nvSpPr>
        <p:spPr>
          <a:xfrm>
            <a:off x="5851500" y="2410175"/>
            <a:ext cx="2392800" cy="203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solidFill>
                  <a:srgbClr val="000000"/>
                </a:solidFill>
                <a:latin typeface="Work Sans Regular"/>
                <a:ea typeface="Work Sans Regular"/>
                <a:cs typeface="Work Sans Regular"/>
                <a:sym typeface="Work Sans Regular"/>
              </a:rPr>
              <a:t>DIGITAL PRESENCE </a:t>
            </a:r>
            <a:r>
              <a:rPr lang="en" sz="1000">
                <a:solidFill>
                  <a:srgbClr val="000000"/>
                </a:solidFill>
                <a:latin typeface="Work Sans Regular"/>
                <a:ea typeface="Work Sans Regular"/>
                <a:cs typeface="Work Sans Regular"/>
                <a:sym typeface="Work Sans Regular"/>
              </a:rPr>
              <a:t>REACHES</a:t>
            </a:r>
            <a:r>
              <a:rPr lang="en" sz="1000">
                <a:solidFill>
                  <a:srgbClr val="000000"/>
                </a:solidFill>
                <a:latin typeface="Work Sans Regular"/>
                <a:ea typeface="Work Sans Regular"/>
                <a:cs typeface="Work Sans Regular"/>
                <a:sym typeface="Work Sans Regular"/>
              </a:rPr>
              <a:t> PEOPLE NOT IN STORE AND STREAMLINES SALES PIPELINE.</a:t>
            </a:r>
            <a:endParaRPr sz="1000">
              <a:solidFill>
                <a:srgbClr val="000000"/>
              </a:solidFill>
              <a:latin typeface="Work Sans Regular"/>
              <a:ea typeface="Work Sans Regular"/>
              <a:cs typeface="Work Sans Regular"/>
              <a:sym typeface="Work Sans Regular"/>
            </a:endParaRPr>
          </a:p>
          <a:p>
            <a:pPr indent="0" lvl="0" marL="0" rtl="0" algn="l">
              <a:spcBef>
                <a:spcPts val="1000"/>
              </a:spcBef>
              <a:spcAft>
                <a:spcPts val="1000"/>
              </a:spcAft>
              <a:buNone/>
            </a:pPr>
            <a:r>
              <a:rPr lang="en" sz="1000">
                <a:solidFill>
                  <a:srgbClr val="000000"/>
                </a:solidFill>
              </a:rPr>
              <a:t>Issac wants to be able to review music and provide editorials to his customers as online blog and info card attached to stock. He also wants a simple way for his consumers to organise a click and collect encouraging more sales throughput.</a:t>
            </a:r>
            <a:endParaRPr sz="1000">
              <a:solidFill>
                <a:srgbClr val="000000"/>
              </a:solidFill>
              <a:latin typeface="Work Sans Regular"/>
              <a:ea typeface="Work Sans Regular"/>
              <a:cs typeface="Work Sans Regular"/>
              <a:sym typeface="Work Sans Regular"/>
            </a:endParaRPr>
          </a:p>
        </p:txBody>
      </p:sp>
      <p:grpSp>
        <p:nvGrpSpPr>
          <p:cNvPr id="70" name="Google Shape;70;p13"/>
          <p:cNvGrpSpPr/>
          <p:nvPr/>
        </p:nvGrpSpPr>
        <p:grpSpPr>
          <a:xfrm>
            <a:off x="6768660" y="604676"/>
            <a:ext cx="1475628" cy="1572321"/>
            <a:chOff x="5970800" y="1619250"/>
            <a:chExt cx="428650" cy="456725"/>
          </a:xfrm>
        </p:grpSpPr>
        <p:sp>
          <p:nvSpPr>
            <p:cNvPr id="71" name="Google Shape;71;p13"/>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1" name="Google Shape;201;p31"/>
          <p:cNvPicPr preferRelativeResize="0"/>
          <p:nvPr/>
        </p:nvPicPr>
        <p:blipFill>
          <a:blip r:embed="rId3">
            <a:alphaModFix/>
          </a:blip>
          <a:stretch>
            <a:fillRect/>
          </a:stretch>
        </p:blipFill>
        <p:spPr>
          <a:xfrm>
            <a:off x="1618650" y="439863"/>
            <a:ext cx="5906701" cy="426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4294967295" type="ctrTitle"/>
          </p:nvPr>
        </p:nvSpPr>
        <p:spPr>
          <a:xfrm>
            <a:off x="685800" y="1811950"/>
            <a:ext cx="4286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THANKS!</a:t>
            </a:r>
            <a:endParaRPr sz="7200"/>
          </a:p>
        </p:txBody>
      </p:sp>
      <p:sp>
        <p:nvSpPr>
          <p:cNvPr id="207" name="Google Shape;207;p32"/>
          <p:cNvSpPr txBox="1"/>
          <p:nvPr>
            <p:ph idx="4294967295" type="subTitle"/>
          </p:nvPr>
        </p:nvSpPr>
        <p:spPr>
          <a:xfrm>
            <a:off x="685800" y="2491573"/>
            <a:ext cx="4286100" cy="2015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latin typeface="Work Sans"/>
                <a:ea typeface="Work Sans"/>
                <a:cs typeface="Work Sans"/>
                <a:sym typeface="Work Sans"/>
              </a:rPr>
              <a:t>Any questions?</a:t>
            </a:r>
            <a:endParaRPr b="1">
              <a:latin typeface="Work Sans"/>
              <a:ea typeface="Work Sans"/>
              <a:cs typeface="Work Sans"/>
              <a:sym typeface="Work Sans"/>
            </a:endParaRPr>
          </a:p>
          <a:p>
            <a:pPr indent="0" lvl="0" marL="0" rtl="0" algn="l">
              <a:spcBef>
                <a:spcPts val="600"/>
              </a:spcBef>
              <a:spcAft>
                <a:spcPts val="0"/>
              </a:spcAft>
              <a:buNone/>
            </a:pPr>
            <a:r>
              <a:rPr lang="en"/>
              <a:t>That’s too bad. We have probably run out on our 5 minutes.</a:t>
            </a:r>
            <a:endParaRPr/>
          </a:p>
          <a:p>
            <a:pPr indent="0" lvl="0" marL="0" rtl="0" algn="l">
              <a:spcBef>
                <a:spcPts val="600"/>
              </a:spcBef>
              <a:spcAft>
                <a:spcPts val="0"/>
              </a:spcAft>
              <a:buNone/>
            </a:pPr>
            <a:r>
              <a:rPr lang="en"/>
              <a:t>But hit us up later. :D</a:t>
            </a:r>
            <a:endParaRPr/>
          </a:p>
        </p:txBody>
      </p:sp>
      <p:sp>
        <p:nvSpPr>
          <p:cNvPr id="208" name="Google Shape;208;p32"/>
          <p:cNvSpPr/>
          <p:nvPr/>
        </p:nvSpPr>
        <p:spPr>
          <a:xfrm>
            <a:off x="6543431" y="805362"/>
            <a:ext cx="1752310" cy="1752310"/>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4"/>
          <p:cNvPicPr preferRelativeResize="0"/>
          <p:nvPr/>
        </p:nvPicPr>
        <p:blipFill rotWithShape="1">
          <a:blip r:embed="rId3">
            <a:alphaModFix/>
          </a:blip>
          <a:srcRect b="477" l="0" r="1912" t="0"/>
          <a:stretch/>
        </p:blipFill>
        <p:spPr>
          <a:xfrm>
            <a:off x="4260525" y="392875"/>
            <a:ext cx="4498525" cy="4372925"/>
          </a:xfrm>
          <a:prstGeom prst="rect">
            <a:avLst/>
          </a:prstGeom>
          <a:noFill/>
          <a:ln>
            <a:noFill/>
          </a:ln>
        </p:spPr>
      </p:pic>
      <p:sp>
        <p:nvSpPr>
          <p:cNvPr id="81" name="Google Shape;81;p14"/>
          <p:cNvSpPr txBox="1"/>
          <p:nvPr>
            <p:ph idx="4294967295" type="ctrTitle"/>
          </p:nvPr>
        </p:nvSpPr>
        <p:spPr>
          <a:xfrm>
            <a:off x="685800" y="882225"/>
            <a:ext cx="347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Hello!</a:t>
            </a:r>
            <a:endParaRPr sz="7200"/>
          </a:p>
        </p:txBody>
      </p:sp>
      <p:sp>
        <p:nvSpPr>
          <p:cNvPr id="82" name="Google Shape;82;p14"/>
          <p:cNvSpPr txBox="1"/>
          <p:nvPr>
            <p:ph idx="4294967295" type="subTitle"/>
          </p:nvPr>
        </p:nvSpPr>
        <p:spPr>
          <a:xfrm>
            <a:off x="685800" y="2415372"/>
            <a:ext cx="3470400" cy="20157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latin typeface="Work Sans"/>
                <a:ea typeface="Work Sans"/>
                <a:cs typeface="Work Sans"/>
                <a:sym typeface="Work Sans"/>
              </a:rPr>
              <a:t>We are Rob and Keef.</a:t>
            </a:r>
            <a:endParaRPr b="1">
              <a:latin typeface="Work Sans"/>
              <a:ea typeface="Work Sans"/>
              <a:cs typeface="Work Sans"/>
              <a:sym typeface="Work Sans"/>
            </a:endParaRPr>
          </a:p>
          <a:p>
            <a:pPr indent="0" lvl="0" marL="0" rtl="0" algn="l">
              <a:spcBef>
                <a:spcPts val="600"/>
              </a:spcBef>
              <a:spcAft>
                <a:spcPts val="0"/>
              </a:spcAft>
              <a:buClr>
                <a:schemeClr val="dk1"/>
              </a:buClr>
              <a:buSzPts val="1100"/>
              <a:buFont typeface="Arial"/>
              <a:buNone/>
            </a:pPr>
            <a:r>
              <a:rPr lang="en"/>
              <a:t>We’re here because this presentation is a requirement of the assignment.</a:t>
            </a:r>
            <a:r>
              <a:rPr lang="en"/>
              <a:t> </a:t>
            </a:r>
            <a:endParaRPr/>
          </a:p>
          <a:p>
            <a:pPr indent="0" lvl="0" marL="0" rtl="0" algn="l">
              <a:spcBef>
                <a:spcPts val="600"/>
              </a:spcBef>
              <a:spcAft>
                <a:spcPts val="0"/>
              </a:spcAft>
              <a:buClr>
                <a:schemeClr val="dk1"/>
              </a:buClr>
              <a:buSzPts val="1100"/>
              <a:buFont typeface="Arial"/>
              <a:buNone/>
            </a:pPr>
            <a:r>
              <a:rPr lang="en"/>
              <a:t>Find us @_rdrkn and @xxKeefer, respectively</a:t>
            </a:r>
            <a:endParaRPr b="1"/>
          </a:p>
        </p:txBody>
      </p:sp>
      <p:sp>
        <p:nvSpPr>
          <p:cNvPr id="83" name="Google Shape;83;p14"/>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a:t>
            </a:r>
            <a:r>
              <a:rPr lang="en"/>
              <a:t>ARCHITECTURE</a:t>
            </a:r>
            <a:endParaRPr/>
          </a:p>
        </p:txBody>
      </p:sp>
      <p:sp>
        <p:nvSpPr>
          <p:cNvPr id="89" name="Google Shape;89;p15"/>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a high level view.</a:t>
            </a:r>
            <a:endParaRPr/>
          </a:p>
        </p:txBody>
      </p:sp>
      <p:sp>
        <p:nvSpPr>
          <p:cNvPr id="90" name="Google Shape;90;p15"/>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1</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663125" y="626775"/>
            <a:ext cx="3222900" cy="376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IN ADDITION TO THE MERN STACK, WE UTILISE THIRD PARTY APIS LIKE SQUARE TO PROCESS SALES.</a:t>
            </a:r>
            <a:endParaRPr sz="3000"/>
          </a:p>
        </p:txBody>
      </p:sp>
      <p:sp>
        <p:nvSpPr>
          <p:cNvPr id="96" name="Google Shape;96;p16"/>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6"/>
          <p:cNvPicPr preferRelativeResize="0"/>
          <p:nvPr/>
        </p:nvPicPr>
        <p:blipFill>
          <a:blip r:embed="rId3">
            <a:alphaModFix/>
          </a:blip>
          <a:stretch>
            <a:fillRect/>
          </a:stretch>
        </p:blipFill>
        <p:spPr>
          <a:xfrm>
            <a:off x="4024700" y="582463"/>
            <a:ext cx="4371568" cy="40884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ctrTitle"/>
          </p:nvPr>
        </p:nvSpPr>
        <p:spPr>
          <a:xfrm>
            <a:off x="1012800" y="2497750"/>
            <a:ext cx="49500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FLOW DIAGRAMS</a:t>
            </a:r>
            <a:endParaRPr/>
          </a:p>
        </p:txBody>
      </p:sp>
      <p:sp>
        <p:nvSpPr>
          <p:cNvPr id="103" name="Google Shape;103;p17"/>
          <p:cNvSpPr txBox="1"/>
          <p:nvPr>
            <p:ph idx="1" type="subTitle"/>
          </p:nvPr>
        </p:nvSpPr>
        <p:spPr>
          <a:xfrm>
            <a:off x="1012800" y="3678252"/>
            <a:ext cx="49500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a:t>
            </a:r>
            <a:r>
              <a:rPr lang="en"/>
              <a:t>et’s dive into the nitty gritty.</a:t>
            </a:r>
            <a:endParaRPr/>
          </a:p>
        </p:txBody>
      </p:sp>
      <p:sp>
        <p:nvSpPr>
          <p:cNvPr id="104" name="Google Shape;104;p17"/>
          <p:cNvSpPr txBox="1"/>
          <p:nvPr/>
        </p:nvSpPr>
        <p:spPr>
          <a:xfrm>
            <a:off x="6219050" y="337750"/>
            <a:ext cx="2232000" cy="193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0">
                <a:solidFill>
                  <a:schemeClr val="dk1"/>
                </a:solidFill>
                <a:latin typeface="Work Sans"/>
                <a:ea typeface="Work Sans"/>
                <a:cs typeface="Work Sans"/>
                <a:sym typeface="Work Sans"/>
              </a:rPr>
              <a:t>2</a:t>
            </a:r>
            <a:r>
              <a:rPr b="1" lang="en" sz="9600">
                <a:solidFill>
                  <a:schemeClr val="dk1"/>
                </a:solidFill>
                <a:latin typeface="Work Sans"/>
                <a:ea typeface="Work Sans"/>
                <a:cs typeface="Work Sans"/>
                <a:sym typeface="Work Sans"/>
              </a:rPr>
              <a:t>.</a:t>
            </a:r>
            <a:endParaRPr b="1" sz="9600">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869150" y="3051725"/>
            <a:ext cx="32229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ACTIONS</a:t>
            </a:r>
            <a:endParaRPr/>
          </a:p>
        </p:txBody>
      </p:sp>
      <p:sp>
        <p:nvSpPr>
          <p:cNvPr id="110" name="Google Shape;110;p18"/>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8"/>
          <p:cNvPicPr preferRelativeResize="0"/>
          <p:nvPr/>
        </p:nvPicPr>
        <p:blipFill rotWithShape="1">
          <a:blip r:embed="rId3">
            <a:alphaModFix/>
          </a:blip>
          <a:srcRect b="86260" l="0" r="0" t="0"/>
          <a:stretch/>
        </p:blipFill>
        <p:spPr>
          <a:xfrm>
            <a:off x="3736250" y="444514"/>
            <a:ext cx="4827724" cy="34817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731800" y="3065450"/>
            <a:ext cx="3222900" cy="13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AUTH FLOW</a:t>
            </a:r>
            <a:endParaRPr/>
          </a:p>
        </p:txBody>
      </p:sp>
      <p:sp>
        <p:nvSpPr>
          <p:cNvPr id="117" name="Google Shape;117;p19"/>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9"/>
          <p:cNvPicPr preferRelativeResize="0"/>
          <p:nvPr/>
        </p:nvPicPr>
        <p:blipFill rotWithShape="1">
          <a:blip r:embed="rId3">
            <a:alphaModFix/>
          </a:blip>
          <a:srcRect b="67809" l="2978" r="0" t="13882"/>
          <a:stretch/>
        </p:blipFill>
        <p:spPr>
          <a:xfrm>
            <a:off x="4106825" y="418899"/>
            <a:ext cx="4338074" cy="4296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b="29068" l="2439" r="0" t="58055"/>
          <a:stretch/>
        </p:blipFill>
        <p:spPr>
          <a:xfrm>
            <a:off x="4801375" y="2021702"/>
            <a:ext cx="3849900" cy="2667154"/>
          </a:xfrm>
          <a:prstGeom prst="rect">
            <a:avLst/>
          </a:prstGeom>
          <a:noFill/>
          <a:ln>
            <a:noFill/>
          </a:ln>
        </p:spPr>
      </p:pic>
      <p:sp>
        <p:nvSpPr>
          <p:cNvPr id="124" name="Google Shape;124;p20"/>
          <p:cNvSpPr txBox="1"/>
          <p:nvPr>
            <p:ph type="title"/>
          </p:nvPr>
        </p:nvSpPr>
        <p:spPr>
          <a:xfrm flipH="1" rot="-5400000">
            <a:off x="-2211700" y="1437025"/>
            <a:ext cx="5098500" cy="150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BROWSE STORE</a:t>
            </a:r>
            <a:endParaRPr/>
          </a:p>
        </p:txBody>
      </p:sp>
      <p:sp>
        <p:nvSpPr>
          <p:cNvPr id="125" name="Google Shape;125;p20"/>
          <p:cNvSpPr txBox="1"/>
          <p:nvPr>
            <p:ph idx="12" type="sldNum"/>
          </p:nvPr>
        </p:nvSpPr>
        <p:spPr>
          <a:xfrm>
            <a:off x="8159499" y="439327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rotWithShape="1">
          <a:blip r:embed="rId3">
            <a:alphaModFix/>
          </a:blip>
          <a:srcRect b="42345" l="2439" r="0" t="44969"/>
          <a:stretch/>
        </p:blipFill>
        <p:spPr>
          <a:xfrm>
            <a:off x="1004375" y="2044828"/>
            <a:ext cx="3797001" cy="2591501"/>
          </a:xfrm>
          <a:prstGeom prst="rect">
            <a:avLst/>
          </a:prstGeom>
          <a:noFill/>
          <a:ln>
            <a:noFill/>
          </a:ln>
        </p:spPr>
      </p:pic>
      <p:pic>
        <p:nvPicPr>
          <p:cNvPr id="127" name="Google Shape;127;p20"/>
          <p:cNvPicPr preferRelativeResize="0"/>
          <p:nvPr/>
        </p:nvPicPr>
        <p:blipFill rotWithShape="1">
          <a:blip r:embed="rId3">
            <a:alphaModFix/>
          </a:blip>
          <a:srcRect b="55039" l="2481" r="1336" t="38687"/>
          <a:stretch/>
        </p:blipFill>
        <p:spPr>
          <a:xfrm>
            <a:off x="977925" y="655150"/>
            <a:ext cx="3797001" cy="1299978"/>
          </a:xfrm>
          <a:prstGeom prst="rect">
            <a:avLst/>
          </a:prstGeom>
          <a:noFill/>
          <a:ln>
            <a:noFill/>
          </a:ln>
        </p:spPr>
      </p:pic>
      <p:pic>
        <p:nvPicPr>
          <p:cNvPr id="128" name="Google Shape;128;p20"/>
          <p:cNvPicPr preferRelativeResize="0"/>
          <p:nvPr/>
        </p:nvPicPr>
        <p:blipFill rotWithShape="1">
          <a:blip r:embed="rId3">
            <a:alphaModFix/>
          </a:blip>
          <a:srcRect b="61434" l="3502" r="0" t="32382"/>
          <a:stretch/>
        </p:blipFill>
        <p:spPr>
          <a:xfrm>
            <a:off x="4850625" y="697125"/>
            <a:ext cx="3797001" cy="1277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