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4"/>
  </p:sldMasterIdLst>
  <p:notesMasterIdLst>
    <p:notesMasterId r:id="rId6"/>
  </p:notesMasterIdLst>
  <p:sldIdLst>
    <p:sldId id="337" r:id="rId5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9" autoAdjust="0"/>
    <p:restoredTop sz="73995" autoAdjust="0"/>
  </p:normalViewPr>
  <p:slideViewPr>
    <p:cSldViewPr>
      <p:cViewPr>
        <p:scale>
          <a:sx n="18" d="100"/>
          <a:sy n="18" d="100"/>
        </p:scale>
        <p:origin x="1555" y="96"/>
      </p:cViewPr>
      <p:guideLst>
        <p:guide orient="horz" pos="10368"/>
        <p:guide pos="13824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25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50A07-45C9-41BA-AB15-E363C3181FF5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2CDE3-406A-4903-B46A-E49C147002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2CDE3-406A-4903-B46A-E49C147002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5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1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5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4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8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3859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771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157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5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928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314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700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086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2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3859" indent="0">
              <a:buNone/>
              <a:defRPr sz="9600" b="1"/>
            </a:lvl2pPr>
            <a:lvl3pPr marL="4387718" indent="0">
              <a:buNone/>
              <a:defRPr sz="8600" b="1"/>
            </a:lvl3pPr>
            <a:lvl4pPr marL="6581578" indent="0">
              <a:buNone/>
              <a:defRPr sz="7700" b="1"/>
            </a:lvl4pPr>
            <a:lvl5pPr marL="8775432" indent="0">
              <a:buNone/>
              <a:defRPr sz="7700" b="1"/>
            </a:lvl5pPr>
            <a:lvl6pPr marL="10969286" indent="0">
              <a:buNone/>
              <a:defRPr sz="7700" b="1"/>
            </a:lvl6pPr>
            <a:lvl7pPr marL="13163146" indent="0">
              <a:buNone/>
              <a:defRPr sz="7700" b="1"/>
            </a:lvl7pPr>
            <a:lvl8pPr marL="15357005" indent="0">
              <a:buNone/>
              <a:defRPr sz="7700" b="1"/>
            </a:lvl8pPr>
            <a:lvl9pPr marL="1755086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3859" indent="0">
              <a:buNone/>
              <a:defRPr sz="9600" b="1"/>
            </a:lvl2pPr>
            <a:lvl3pPr marL="4387718" indent="0">
              <a:buNone/>
              <a:defRPr sz="8600" b="1"/>
            </a:lvl3pPr>
            <a:lvl4pPr marL="6581578" indent="0">
              <a:buNone/>
              <a:defRPr sz="7700" b="1"/>
            </a:lvl4pPr>
            <a:lvl5pPr marL="8775432" indent="0">
              <a:buNone/>
              <a:defRPr sz="7700" b="1"/>
            </a:lvl5pPr>
            <a:lvl6pPr marL="10969286" indent="0">
              <a:buNone/>
              <a:defRPr sz="7700" b="1"/>
            </a:lvl6pPr>
            <a:lvl7pPr marL="13163146" indent="0">
              <a:buNone/>
              <a:defRPr sz="7700" b="1"/>
            </a:lvl7pPr>
            <a:lvl8pPr marL="15357005" indent="0">
              <a:buNone/>
              <a:defRPr sz="7700" b="1"/>
            </a:lvl8pPr>
            <a:lvl9pPr marL="1755086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8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1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3859" indent="0">
              <a:buNone/>
              <a:defRPr sz="5800"/>
            </a:lvl2pPr>
            <a:lvl3pPr marL="4387718" indent="0">
              <a:buNone/>
              <a:defRPr sz="4800"/>
            </a:lvl3pPr>
            <a:lvl4pPr marL="6581578" indent="0">
              <a:buNone/>
              <a:defRPr sz="4300"/>
            </a:lvl4pPr>
            <a:lvl5pPr marL="8775432" indent="0">
              <a:buNone/>
              <a:defRPr sz="4300"/>
            </a:lvl5pPr>
            <a:lvl6pPr marL="10969286" indent="0">
              <a:buNone/>
              <a:defRPr sz="4300"/>
            </a:lvl6pPr>
            <a:lvl7pPr marL="13163146" indent="0">
              <a:buNone/>
              <a:defRPr sz="4300"/>
            </a:lvl7pPr>
            <a:lvl8pPr marL="15357005" indent="0">
              <a:buNone/>
              <a:defRPr sz="4300"/>
            </a:lvl8pPr>
            <a:lvl9pPr marL="1755086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0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3859" indent="0">
              <a:buNone/>
              <a:defRPr sz="13400"/>
            </a:lvl2pPr>
            <a:lvl3pPr marL="4387718" indent="0">
              <a:buNone/>
              <a:defRPr sz="11500"/>
            </a:lvl3pPr>
            <a:lvl4pPr marL="6581578" indent="0">
              <a:buNone/>
              <a:defRPr sz="9600"/>
            </a:lvl4pPr>
            <a:lvl5pPr marL="8775432" indent="0">
              <a:buNone/>
              <a:defRPr sz="9600"/>
            </a:lvl5pPr>
            <a:lvl6pPr marL="10969286" indent="0">
              <a:buNone/>
              <a:defRPr sz="9600"/>
            </a:lvl6pPr>
            <a:lvl7pPr marL="13163146" indent="0">
              <a:buNone/>
              <a:defRPr sz="9600"/>
            </a:lvl7pPr>
            <a:lvl8pPr marL="15357005" indent="0">
              <a:buNone/>
              <a:defRPr sz="9600"/>
            </a:lvl8pPr>
            <a:lvl9pPr marL="1755086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3859" indent="0">
              <a:buNone/>
              <a:defRPr sz="5800"/>
            </a:lvl2pPr>
            <a:lvl3pPr marL="4387718" indent="0">
              <a:buNone/>
              <a:defRPr sz="4800"/>
            </a:lvl3pPr>
            <a:lvl4pPr marL="6581578" indent="0">
              <a:buNone/>
              <a:defRPr sz="4300"/>
            </a:lvl4pPr>
            <a:lvl5pPr marL="8775432" indent="0">
              <a:buNone/>
              <a:defRPr sz="4300"/>
            </a:lvl5pPr>
            <a:lvl6pPr marL="10969286" indent="0">
              <a:buNone/>
              <a:defRPr sz="4300"/>
            </a:lvl6pPr>
            <a:lvl7pPr marL="13163146" indent="0">
              <a:buNone/>
              <a:defRPr sz="4300"/>
            </a:lvl7pPr>
            <a:lvl8pPr marL="15357005" indent="0">
              <a:buNone/>
              <a:defRPr sz="4300"/>
            </a:lvl8pPr>
            <a:lvl9pPr marL="1755086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768" tIns="219389" rIns="438768" bIns="2193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768" tIns="219389" rIns="438768" bIns="2193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387718"/>
            <a:fld id="{D32FB862-634A-4022-92DC-402599C93D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387718"/>
              <a:t>12/13/2022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768" tIns="219389" rIns="438768" bIns="219389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387718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387718"/>
            <a:fld id="{D0CBAA5B-3E85-4051-AE25-726B5BEE62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387718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38771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392" indent="-1645392" algn="l" defTabSz="438771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018" indent="-1371158" algn="l" defTabSz="438771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643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8502" indent="-1096925" algn="l" defTabSz="4387718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2362" indent="-1096925" algn="l" defTabSz="4387718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6221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0080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3930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7789" indent="-1096925" algn="l" defTabSz="4387718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59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7718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78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5432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86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146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7005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864" algn="l" defTabSz="4387718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914399"/>
            <a:ext cx="31165800" cy="4571999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794" tIns="274190" rIns="182794" bIns="274190"/>
          <a:lstStyle/>
          <a:p>
            <a:pPr algn="ctr" defTabSz="4387018">
              <a:lnSpc>
                <a:spcPts val="12000"/>
              </a:lnSpc>
              <a:defRPr/>
            </a:pPr>
            <a:r>
              <a:rPr lang="en-US" sz="10000" b="1" dirty="0">
                <a:solidFill>
                  <a:srgbClr val="C32D2E"/>
                </a:solidFill>
                <a:latin typeface="Georgia" panose="02040502050405020303" pitchFamily="18" charset="0"/>
              </a:rPr>
              <a:t>Esports </a:t>
            </a:r>
          </a:p>
          <a:p>
            <a:pPr algn="ctr" defTabSz="4387018">
              <a:lnSpc>
                <a:spcPts val="12000"/>
              </a:lnSpc>
              <a:defRPr/>
            </a:pPr>
            <a:r>
              <a:rPr lang="en-US" sz="6000" dirty="0">
                <a:solidFill>
                  <a:prstClr val="black"/>
                </a:solidFill>
                <a:latin typeface="Georgia" panose="02040502050405020303" pitchFamily="18" charset="0"/>
              </a:rPr>
              <a:t>SENG4400: Data Science– Fall 2022</a:t>
            </a:r>
          </a:p>
          <a:p>
            <a:pPr algn="ctr" defTabSz="4387018">
              <a:spcBef>
                <a:spcPts val="3000"/>
              </a:spcBef>
              <a:defRPr/>
            </a:pPr>
            <a:r>
              <a:rPr lang="en-US" sz="6000" dirty="0">
                <a:solidFill>
                  <a:prstClr val="black"/>
                </a:solidFill>
                <a:latin typeface="Georgia" panose="02040502050405020303" pitchFamily="18" charset="0"/>
              </a:rPr>
              <a:t>Keegan Gunkel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83461" y="6417599"/>
            <a:ext cx="41148000" cy="5561998"/>
            <a:chOff x="1371600" y="5943600"/>
            <a:chExt cx="12801600" cy="5410988"/>
          </a:xfrm>
        </p:grpSpPr>
        <p:sp>
          <p:nvSpPr>
            <p:cNvPr id="5" name="Rectangle 682"/>
            <p:cNvSpPr>
              <a:spLocks noChangeArrowheads="1"/>
            </p:cNvSpPr>
            <p:nvPr/>
          </p:nvSpPr>
          <p:spPr bwMode="auto">
            <a:xfrm>
              <a:off x="1371600" y="5943600"/>
              <a:ext cx="12801600" cy="15544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91397" tIns="45696" rIns="91397" bIns="45696" anchor="ctr">
              <a:normAutofit/>
            </a:bodyPr>
            <a:lstStyle/>
            <a:p>
              <a:pPr algn="ctr" defTabSz="4387018">
                <a:defRPr/>
              </a:pPr>
              <a:r>
                <a:rPr lang="en-US" altLang="ko-KR" sz="8800" kern="500" spc="-101" dirty="0">
                  <a:solidFill>
                    <a:srgbClr val="C32D2E"/>
                  </a:solidFill>
                  <a:latin typeface="Lucida Sans" panose="020B0602030504020204" pitchFamily="34" charset="0"/>
                  <a:ea typeface="굴림" pitchFamily="34" charset="-127"/>
                </a:rPr>
                <a:t>Data Visualization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1600" y="7477476"/>
              <a:ext cx="12801600" cy="387711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2794" tIns="365587" rIns="182794" bIns="182794"/>
            <a:lstStyle/>
            <a:p>
              <a:pPr defTabSz="4387018">
                <a:spcBef>
                  <a:spcPts val="1200"/>
                </a:spcBef>
              </a:pPr>
              <a:endParaRPr lang="en-US" altLang="ko-KR" sz="4800" b="1" dirty="0">
                <a:solidFill>
                  <a:prstClr val="black"/>
                </a:solidFill>
                <a:latin typeface="Lucida Sans" panose="020B0602030504020204" pitchFamily="34" charset="0"/>
                <a:ea typeface="굴림" pitchFamily="34" charset="-127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93372" y="17314283"/>
            <a:ext cx="20073985" cy="10226717"/>
            <a:chOff x="29718000" y="12905513"/>
            <a:chExt cx="14630400" cy="14069287"/>
          </a:xfrm>
        </p:grpSpPr>
        <p:sp>
          <p:nvSpPr>
            <p:cNvPr id="27" name="Rectangle 682"/>
            <p:cNvSpPr>
              <a:spLocks noChangeAspect="1" noChangeArrowheads="1"/>
            </p:cNvSpPr>
            <p:nvPr/>
          </p:nvSpPr>
          <p:spPr bwMode="auto">
            <a:xfrm>
              <a:off x="29718000" y="12905513"/>
              <a:ext cx="14630400" cy="21323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 defTabSz="4387018">
                <a:defRPr/>
              </a:pPr>
              <a:r>
                <a:rPr lang="en-US" altLang="ko-KR" sz="8800" kern="500" spc="-21" dirty="0">
                  <a:solidFill>
                    <a:srgbClr val="C00000"/>
                  </a:solidFill>
                  <a:latin typeface="Lucida Sans" panose="020B0602030504020204" pitchFamily="34" charset="0"/>
                  <a:ea typeface="굴림" pitchFamily="34" charset="-127"/>
                </a:rPr>
                <a:t>Density Map of Pro Players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000" y="15037869"/>
              <a:ext cx="14630400" cy="11936931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2880" tIns="365760" rIns="182880" bIns="182880"/>
            <a:lstStyle/>
            <a:p>
              <a:pPr defTabSz="4387018">
                <a:spcBef>
                  <a:spcPts val="1200"/>
                </a:spcBef>
              </a:pPr>
              <a:endParaRPr lang="en-US" altLang="ko-KR" sz="5300" b="1" dirty="0">
                <a:solidFill>
                  <a:srgbClr val="336600"/>
                </a:solidFill>
                <a:latin typeface="Lucida Sans" panose="020B0602030504020204" pitchFamily="34" charset="0"/>
                <a:ea typeface="굴림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AAAA0C-644A-4EC1-91CF-E11854661067}"/>
              </a:ext>
            </a:extLst>
          </p:cNvPr>
          <p:cNvGrpSpPr/>
          <p:nvPr/>
        </p:nvGrpSpPr>
        <p:grpSpPr>
          <a:xfrm>
            <a:off x="33756600" y="914400"/>
            <a:ext cx="8763000" cy="4572000"/>
            <a:chOff x="33528000" y="914400"/>
            <a:chExt cx="8763000" cy="45720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C1777E-0508-4103-A495-3B385316B2A2}"/>
                </a:ext>
              </a:extLst>
            </p:cNvPr>
            <p:cNvSpPr txBox="1"/>
            <p:nvPr/>
          </p:nvSpPr>
          <p:spPr>
            <a:xfrm>
              <a:off x="33585150" y="914400"/>
              <a:ext cx="8648700" cy="45720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82794" tIns="274190" rIns="182794" bIns="274190"/>
            <a:lstStyle/>
            <a:p>
              <a:pPr algn="ctr" defTabSz="4387018">
                <a:lnSpc>
                  <a:spcPts val="12000"/>
                </a:lnSpc>
                <a:defRPr/>
              </a:pPr>
              <a:endParaRPr lang="en-US" sz="11500" dirty="0">
                <a:solidFill>
                  <a:prstClr val="blac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0" y="3085710"/>
              <a:ext cx="8763000" cy="2074414"/>
            </a:xfrm>
            <a:prstGeom prst="rect">
              <a:avLst/>
            </a:prstGeom>
            <a:noFill/>
          </p:spPr>
          <p:txBody>
            <a:bodyPr wrap="square" lIns="438912" tIns="219456" rIns="438912" bIns="219456" rtlCol="0">
              <a:spAutoFit/>
            </a:bodyPr>
            <a:lstStyle/>
            <a:p>
              <a:pPr algn="ctr" defTabSz="4388419"/>
              <a:r>
                <a:rPr lang="en-US" sz="5300" dirty="0">
                  <a:solidFill>
                    <a:prstClr val="black"/>
                  </a:solidFill>
                  <a:latin typeface="Lucida Sans" panose="020B0602030504020204" pitchFamily="34" charset="0"/>
                </a:rPr>
                <a:t>School of Engineering</a:t>
              </a:r>
            </a:p>
            <a:p>
              <a:pPr algn="ctr" defTabSz="4388419"/>
              <a:r>
                <a:rPr lang="en-US" sz="5300" dirty="0">
                  <a:solidFill>
                    <a:prstClr val="black"/>
                  </a:solidFill>
                  <a:latin typeface="Lucida Sans" panose="020B0602030504020204" pitchFamily="34" charset="0"/>
                </a:rPr>
                <a:t>Software Engineering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60E857F-80FB-4803-A013-0E28D8AC9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9500" y="1209681"/>
              <a:ext cx="7620000" cy="1695451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C2FB37-E9DB-17D2-BD75-E19048EA2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7400" y="7994282"/>
            <a:ext cx="9994061" cy="8497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2ABDE3-A8E1-AADA-126B-A22FE3056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3614" y="8009207"/>
            <a:ext cx="15573375" cy="84826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40C65E3-2649-F3BF-7668-566123A57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817" y="7994282"/>
            <a:ext cx="15573376" cy="849757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F82DDA9-40C7-234F-62C7-642AC94CD672}"/>
              </a:ext>
            </a:extLst>
          </p:cNvPr>
          <p:cNvGrpSpPr/>
          <p:nvPr/>
        </p:nvGrpSpPr>
        <p:grpSpPr>
          <a:xfrm>
            <a:off x="22915404" y="17314283"/>
            <a:ext cx="19757571" cy="10226717"/>
            <a:chOff x="29718000" y="12905513"/>
            <a:chExt cx="14630400" cy="14069287"/>
          </a:xfrm>
        </p:grpSpPr>
        <p:sp>
          <p:nvSpPr>
            <p:cNvPr id="53" name="Rectangle 682">
              <a:extLst>
                <a:ext uri="{FF2B5EF4-FFF2-40B4-BE49-F238E27FC236}">
                  <a16:creationId xmlns:a16="http://schemas.microsoft.com/office/drawing/2014/main" id="{3CB36FBA-1F6F-F145-8E8B-F7CE6E1CBF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18000" y="12905513"/>
              <a:ext cx="14630400" cy="21323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 defTabSz="4387018">
                <a:defRPr/>
              </a:pPr>
              <a:r>
                <a:rPr lang="en-US" altLang="ko-KR" sz="8800" kern="500" spc="-21" dirty="0">
                  <a:solidFill>
                    <a:srgbClr val="C32D2E"/>
                  </a:solidFill>
                  <a:latin typeface="Lucida Sans" panose="020B0602030504020204" pitchFamily="34" charset="0"/>
                  <a:ea typeface="굴림" pitchFamily="34" charset="-127"/>
                </a:rPr>
                <a:t>Linear Regression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945944-6D96-6C86-44F2-BFCB7365A5D9}"/>
                </a:ext>
              </a:extLst>
            </p:cNvPr>
            <p:cNvSpPr txBox="1"/>
            <p:nvPr/>
          </p:nvSpPr>
          <p:spPr>
            <a:xfrm>
              <a:off x="29718000" y="15037869"/>
              <a:ext cx="14630400" cy="11936931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2880" tIns="365760" rIns="182880" bIns="182880"/>
            <a:lstStyle/>
            <a:p>
              <a:pPr defTabSz="4387018">
                <a:spcBef>
                  <a:spcPts val="1200"/>
                </a:spcBef>
              </a:pPr>
              <a:endParaRPr lang="en-US" altLang="ko-KR" sz="5300" b="1" dirty="0">
                <a:solidFill>
                  <a:srgbClr val="336600"/>
                </a:solidFill>
                <a:latin typeface="Lucida Sans" panose="020B0602030504020204" pitchFamily="34" charset="0"/>
                <a:ea typeface="굴림" pitchFamily="34" charset="-127"/>
              </a:endParaRP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79CF9DF4-8B31-E836-7EB3-CE8A85089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15404" y="18952780"/>
            <a:ext cx="19692259" cy="1065492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46AFF35-BEDB-80D7-3F58-35A6F6F35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1817" y="18821400"/>
            <a:ext cx="20073985" cy="1078630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7B62B6-D624-76E3-E6BC-97E7B765948C}"/>
              </a:ext>
            </a:extLst>
          </p:cNvPr>
          <p:cNvSpPr txBox="1"/>
          <p:nvPr/>
        </p:nvSpPr>
        <p:spPr>
          <a:xfrm>
            <a:off x="1371600" y="29957349"/>
            <a:ext cx="41301375" cy="24006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C00000"/>
                </a:solidFill>
                <a:latin typeface="Lucida Sans" panose="020B0602030504020204" pitchFamily="34" charset="0"/>
              </a:rPr>
              <a:t>Conclusion: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rgbClr val="C00000"/>
                </a:solidFill>
                <a:latin typeface="Lucida Sans" panose="020B0602030504020204" pitchFamily="34" charset="0"/>
              </a:rPr>
              <a:t>Dota 2 and multiplayer battle arena games are the highest grossing game and genre.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rgbClr val="C00000"/>
                </a:solidFill>
                <a:latin typeface="Lucida Sans" panose="020B0602030504020204" pitchFamily="34" charset="0"/>
              </a:rPr>
              <a:t>Even though China has the highest density of pro players, not a single Chinese pro player is in the top 10 highest earning players.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0B91E8-AFA1-DB2E-3B00-BF7AC987FE17}"/>
              </a:ext>
            </a:extLst>
          </p:cNvPr>
          <p:cNvSpPr txBox="1"/>
          <p:nvPr/>
        </p:nvSpPr>
        <p:spPr>
          <a:xfrm>
            <a:off x="1328057" y="32453021"/>
            <a:ext cx="2572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Sans" panose="020B0602030504020204" pitchFamily="34" charset="0"/>
              </a:rPr>
              <a:t>Source: Kaggle - esports earnings analysis and regression model - https://www.kaggle.com/code/joshuagoetz/esports-earnings-analysis-and-regression-model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5FD125-378E-E6D1-C550-E0F1B00EA679}"/>
              </a:ext>
            </a:extLst>
          </p:cNvPr>
          <p:cNvSpPr txBox="1"/>
          <p:nvPr/>
        </p:nvSpPr>
        <p:spPr>
          <a:xfrm>
            <a:off x="31165800" y="20626214"/>
            <a:ext cx="10439400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Lucida Sans" panose="020B0602030504020204" pitchFamily="34" charset="0"/>
              </a:rPr>
              <a:t>With my linear regression model, we can predict a team with 450 tournaments will earn about half a million dollars.</a:t>
            </a:r>
          </a:p>
          <a:p>
            <a:pPr algn="ctr"/>
            <a:r>
              <a:rPr lang="en-US" sz="3000" dirty="0">
                <a:solidFill>
                  <a:srgbClr val="C00000"/>
                </a:solidFill>
                <a:latin typeface="Lucida Sans" panose="020B0602030504020204" pitchFamily="34" charset="0"/>
              </a:rPr>
              <a:t>**side note**</a:t>
            </a:r>
          </a:p>
          <a:p>
            <a:r>
              <a:rPr lang="en-US" sz="3000" dirty="0">
                <a:solidFill>
                  <a:srgbClr val="C00000"/>
                </a:solidFill>
                <a:latin typeface="Lucida Sans" panose="020B0602030504020204" pitchFamily="34" charset="0"/>
              </a:rPr>
              <a:t>Money gained is highly based on the game</a:t>
            </a:r>
          </a:p>
        </p:txBody>
      </p:sp>
    </p:spTree>
    <p:extLst>
      <p:ext uri="{BB962C8B-B14F-4D97-AF65-F5344CB8AC3E}">
        <p14:creationId xmlns:p14="http://schemas.microsoft.com/office/powerpoint/2010/main" val="157180690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3D9A906F8BB4280DB08E1708C1328" ma:contentTypeVersion="0" ma:contentTypeDescription="Create a new document." ma:contentTypeScope="" ma:versionID="a7236abce927480771994794a6438f2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3B794A9-AF16-4CCB-AF2C-CA63116D98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808FA-59A5-4C9B-A5D6-2FEB83700A5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0CD25B5-30D8-459D-9755-741F4C4F06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</TotalTime>
  <Words>126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Lucida Sans</vt:lpstr>
      <vt:lpstr>2_Office Theme</vt:lpstr>
      <vt:lpstr>PowerPoint Presentation</vt:lpstr>
    </vt:vector>
  </TitlesOfParts>
  <Company>Dunwoody College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 Integrated Information Systems</dc:title>
  <dc:creator>Dunwoody College</dc:creator>
  <cp:lastModifiedBy>Gunkel, Keegan Clark</cp:lastModifiedBy>
  <cp:revision>232</cp:revision>
  <dcterms:created xsi:type="dcterms:W3CDTF">2009-08-13T17:39:57Z</dcterms:created>
  <dcterms:modified xsi:type="dcterms:W3CDTF">2022-12-14T23:17:08Z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0x0101007A03D9A906F8BB4280DB08E1708C1328</vt:lpwstr>
  </property>
</Properties>
</file>