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 Black"/>
      <p:bold r:id="rId16"/>
      <p:boldItalic r:id="rId17"/>
    </p:embeddedFont>
    <p:embeddedFont>
      <p:font typeface="Montserrat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Black-boldItalic.fntdata"/><Relationship Id="rId16" Type="http://schemas.openxmlformats.org/officeDocument/2006/relationships/font" Target="fonts/MontserratBlack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.fntdata"/><Relationship Id="rId6" Type="http://schemas.openxmlformats.org/officeDocument/2006/relationships/slide" Target="slides/slide1.xml"/><Relationship Id="rId18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3eac62386b_1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3eac62386b_1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ec0e2b3178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ec0e2b317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3eac62386b_5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3eac62386b_5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3eac62386b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3eac62386b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3eac6238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3eac6238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eac62386b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3eac62386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c0e2b317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c0e2b317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eac62386b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3eac62386b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ec0e2b317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ec0e2b317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ec0e2b317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ec0e2b317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11041" l="0" r="0" t="32708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971550" y="526200"/>
            <a:ext cx="7200900" cy="40911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876300" y="933675"/>
            <a:ext cx="73914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3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Кейс: </a:t>
            </a:r>
            <a:r>
              <a:rPr lang="ru" sz="4300">
                <a:solidFill>
                  <a:srgbClr val="B0C4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“</a:t>
            </a:r>
            <a:r>
              <a:rPr lang="ru" sz="43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Поднятие JFOOD с колен</a:t>
            </a:r>
            <a:r>
              <a:rPr lang="ru" sz="4300">
                <a:solidFill>
                  <a:srgbClr val="B0C4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”</a:t>
            </a:r>
            <a:endParaRPr sz="4300">
              <a:solidFill>
                <a:srgbClr val="B0C4FF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solidFill>
                  <a:srgbClr val="B0C4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Команда </a:t>
            </a:r>
            <a:r>
              <a:rPr lang="ru" sz="36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“</a:t>
            </a:r>
            <a:r>
              <a:rPr lang="ru" sz="3600">
                <a:solidFill>
                  <a:srgbClr val="B0C4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Без Леши</a:t>
            </a:r>
            <a:r>
              <a:rPr lang="ru" sz="36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”</a:t>
            </a:r>
            <a:r>
              <a:rPr lang="ru" sz="3600">
                <a:solidFill>
                  <a:srgbClr val="B0C4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endParaRPr sz="3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447350" y="3687825"/>
            <a:ext cx="6249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Александр Яннаев, Дамир Масумов,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Журавлев Константин, Воронов Александр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500" y="4249825"/>
            <a:ext cx="570400" cy="57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 rotWithShape="1">
          <a:blip r:embed="rId5">
            <a:alphaModFix/>
          </a:blip>
          <a:srcRect b="21654" l="0" r="0" t="0"/>
          <a:stretch/>
        </p:blipFill>
        <p:spPr>
          <a:xfrm rot="3156435">
            <a:off x="8371123" y="4182335"/>
            <a:ext cx="900327" cy="7053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2"/>
          <p:cNvPicPr preferRelativeResize="0"/>
          <p:nvPr/>
        </p:nvPicPr>
        <p:blipFill rotWithShape="1">
          <a:blip r:embed="rId3">
            <a:alphaModFix/>
          </a:blip>
          <a:srcRect b="11041" l="0" r="0" t="32708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2"/>
          <p:cNvSpPr/>
          <p:nvPr/>
        </p:nvSpPr>
        <p:spPr>
          <a:xfrm>
            <a:off x="971550" y="526200"/>
            <a:ext cx="7200900" cy="40911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2"/>
          <p:cNvSpPr txBox="1"/>
          <p:nvPr/>
        </p:nvSpPr>
        <p:spPr>
          <a:xfrm>
            <a:off x="876300" y="1371150"/>
            <a:ext cx="73914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3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Спасибо за внимание!</a:t>
            </a:r>
            <a:endParaRPr sz="3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8" name="Google Shape;16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500" y="4249825"/>
            <a:ext cx="570400" cy="57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2"/>
          <p:cNvPicPr preferRelativeResize="0"/>
          <p:nvPr/>
        </p:nvPicPr>
        <p:blipFill rotWithShape="1">
          <a:blip r:embed="rId5">
            <a:alphaModFix/>
          </a:blip>
          <a:srcRect b="21654" l="0" r="0" t="0"/>
          <a:stretch/>
        </p:blipFill>
        <p:spPr>
          <a:xfrm rot="3156435">
            <a:off x="8371123" y="4182335"/>
            <a:ext cx="900327" cy="7053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5582275" y="1845950"/>
            <a:ext cx="3088200" cy="1767300"/>
          </a:xfrm>
          <a:prstGeom prst="roundRect">
            <a:avLst>
              <a:gd fmla="val 16667" name="adj"/>
            </a:avLst>
          </a:prstGeom>
          <a:solidFill>
            <a:srgbClr val="5C0F8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257100" y="271500"/>
            <a:ext cx="8629800" cy="46005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B0C4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228025" y="188350"/>
            <a:ext cx="8629800" cy="10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Что мы застали, когда пришли?</a:t>
            </a:r>
            <a:endParaRPr sz="2700">
              <a:solidFill>
                <a:schemeClr val="dk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453975" y="1042100"/>
            <a:ext cx="8083800" cy="43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600">
                <a:solidFill>
                  <a:srgbClr val="181818"/>
                </a:solidFill>
                <a:latin typeface="Montserrat"/>
                <a:ea typeface="Montserrat"/>
                <a:cs typeface="Montserrat"/>
                <a:sym typeface="Montserrat"/>
              </a:rPr>
              <a:t>JFOOD </a:t>
            </a:r>
            <a:r>
              <a:rPr lang="ru" sz="1600">
                <a:solidFill>
                  <a:srgbClr val="181818"/>
                </a:solidFill>
                <a:latin typeface="Montserrat"/>
                <a:ea typeface="Montserrat"/>
                <a:cs typeface="Montserrat"/>
                <a:sym typeface="Montserrat"/>
              </a:rPr>
              <a:t>- сервис по доставке еды с клиентской базой 3400 человек.</a:t>
            </a:r>
            <a:endParaRPr sz="1600">
              <a:solidFill>
                <a:srgbClr val="18181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181818"/>
                </a:solidFill>
                <a:latin typeface="Montserrat"/>
                <a:ea typeface="Montserrat"/>
                <a:cs typeface="Montserrat"/>
                <a:sym typeface="Montserrat"/>
              </a:rPr>
              <a:t>Несколько фактов:</a:t>
            </a:r>
            <a:endParaRPr sz="1600">
              <a:solidFill>
                <a:srgbClr val="18181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0C4FF"/>
              </a:buClr>
              <a:buSzPts val="1600"/>
              <a:buFont typeface="Montserrat"/>
              <a:buChar char="●"/>
            </a:pPr>
            <a:r>
              <a:rPr lang="ru" sz="1600">
                <a:solidFill>
                  <a:srgbClr val="181818"/>
                </a:solidFill>
                <a:latin typeface="Montserrat"/>
                <a:ea typeface="Montserrat"/>
                <a:cs typeface="Montserrat"/>
                <a:sym typeface="Montserrat"/>
              </a:rPr>
              <a:t>Выручка - </a:t>
            </a:r>
            <a:r>
              <a:rPr b="1" lang="ru" sz="1600">
                <a:solidFill>
                  <a:srgbClr val="181818"/>
                </a:solidFill>
                <a:latin typeface="Montserrat"/>
                <a:ea typeface="Montserrat"/>
                <a:cs typeface="Montserrat"/>
                <a:sym typeface="Montserrat"/>
              </a:rPr>
              <a:t>330 </a:t>
            </a:r>
            <a:r>
              <a:rPr lang="ru" sz="1600">
                <a:solidFill>
                  <a:srgbClr val="181818"/>
                </a:solidFill>
                <a:latin typeface="Montserrat"/>
                <a:ea typeface="Montserrat"/>
                <a:cs typeface="Montserrat"/>
                <a:sym typeface="Montserrat"/>
              </a:rPr>
              <a:t>млн. руб.</a:t>
            </a:r>
            <a:endParaRPr sz="1600">
              <a:solidFill>
                <a:srgbClr val="18181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0C4FF"/>
              </a:buClr>
              <a:buSzPts val="1600"/>
              <a:buFont typeface="Montserrat"/>
              <a:buChar char="●"/>
            </a:pPr>
            <a:r>
              <a:rPr lang="ru" sz="1600">
                <a:solidFill>
                  <a:srgbClr val="181818"/>
                </a:solidFill>
                <a:latin typeface="Montserrat"/>
                <a:ea typeface="Montserrat"/>
                <a:cs typeface="Montserrat"/>
                <a:sym typeface="Montserrat"/>
              </a:rPr>
              <a:t>ЦА - люди возраста </a:t>
            </a:r>
            <a:r>
              <a:rPr b="1" lang="ru" sz="1600">
                <a:solidFill>
                  <a:srgbClr val="181818"/>
                </a:solidFill>
                <a:latin typeface="Montserrat"/>
                <a:ea typeface="Montserrat"/>
                <a:cs typeface="Montserrat"/>
                <a:sym typeface="Montserrat"/>
              </a:rPr>
              <a:t>35</a:t>
            </a:r>
            <a:r>
              <a:rPr lang="ru" sz="1600">
                <a:solidFill>
                  <a:srgbClr val="181818"/>
                </a:solidFill>
                <a:latin typeface="Montserrat"/>
                <a:ea typeface="Montserrat"/>
                <a:cs typeface="Montserrat"/>
                <a:sym typeface="Montserrat"/>
              </a:rPr>
              <a:t>-</a:t>
            </a:r>
            <a:r>
              <a:rPr b="1" lang="ru" sz="1600">
                <a:solidFill>
                  <a:srgbClr val="181818"/>
                </a:solidFill>
                <a:latin typeface="Montserrat"/>
                <a:ea typeface="Montserrat"/>
                <a:cs typeface="Montserrat"/>
                <a:sym typeface="Montserrat"/>
              </a:rPr>
              <a:t>65</a:t>
            </a:r>
            <a:r>
              <a:rPr lang="ru" sz="1600">
                <a:solidFill>
                  <a:srgbClr val="181818"/>
                </a:solidFill>
                <a:latin typeface="Montserrat"/>
                <a:ea typeface="Montserrat"/>
                <a:cs typeface="Montserrat"/>
                <a:sym typeface="Montserrat"/>
              </a:rPr>
              <a:t> лет, без детей; Средний заработок - </a:t>
            </a:r>
            <a:r>
              <a:rPr b="1" lang="ru" sz="1600">
                <a:solidFill>
                  <a:srgbClr val="181818"/>
                </a:solidFill>
                <a:latin typeface="Montserrat"/>
                <a:ea typeface="Montserrat"/>
                <a:cs typeface="Montserrat"/>
                <a:sym typeface="Montserrat"/>
              </a:rPr>
              <a:t>50 000 </a:t>
            </a:r>
            <a:r>
              <a:rPr lang="ru" sz="1600">
                <a:solidFill>
                  <a:srgbClr val="181818"/>
                </a:solidFill>
                <a:latin typeface="Montserrat"/>
                <a:ea typeface="Montserrat"/>
                <a:cs typeface="Montserrat"/>
                <a:sym typeface="Montserrat"/>
              </a:rPr>
              <a:t>рублей - </a:t>
            </a:r>
            <a:r>
              <a:rPr b="1" lang="ru" sz="1600">
                <a:solidFill>
                  <a:srgbClr val="181818"/>
                </a:solidFill>
                <a:latin typeface="Montserrat"/>
                <a:ea typeface="Montserrat"/>
                <a:cs typeface="Montserrat"/>
                <a:sym typeface="Montserrat"/>
              </a:rPr>
              <a:t>150 000 </a:t>
            </a:r>
            <a:r>
              <a:rPr lang="ru" sz="1600">
                <a:solidFill>
                  <a:srgbClr val="181818"/>
                </a:solidFill>
                <a:latin typeface="Montserrat"/>
                <a:ea typeface="Montserrat"/>
                <a:cs typeface="Montserrat"/>
                <a:sym typeface="Montserrat"/>
              </a:rPr>
              <a:t>рублей</a:t>
            </a:r>
            <a:endParaRPr sz="1600">
              <a:solidFill>
                <a:srgbClr val="18181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0C4FF"/>
              </a:buClr>
              <a:buSzPts val="1600"/>
              <a:buFont typeface="Montserrat"/>
              <a:buChar char="●"/>
            </a:pPr>
            <a:r>
              <a:rPr lang="ru" sz="1600">
                <a:solidFill>
                  <a:srgbClr val="181818"/>
                </a:solidFill>
                <a:latin typeface="Montserrat"/>
                <a:ea typeface="Montserrat"/>
                <a:cs typeface="Montserrat"/>
                <a:sym typeface="Montserrat"/>
              </a:rPr>
              <a:t>Средний чек - </a:t>
            </a:r>
            <a:r>
              <a:rPr b="1" lang="ru" sz="1600">
                <a:solidFill>
                  <a:srgbClr val="181818"/>
                </a:solidFill>
                <a:latin typeface="Montserrat"/>
                <a:ea typeface="Montserrat"/>
                <a:cs typeface="Montserrat"/>
                <a:sym typeface="Montserrat"/>
              </a:rPr>
              <a:t>3400 </a:t>
            </a:r>
            <a:r>
              <a:rPr lang="ru" sz="1600">
                <a:solidFill>
                  <a:srgbClr val="181818"/>
                </a:solidFill>
                <a:latin typeface="Montserrat"/>
                <a:ea typeface="Montserrat"/>
                <a:cs typeface="Montserrat"/>
                <a:sym typeface="Montserrat"/>
              </a:rPr>
              <a:t>рублей</a:t>
            </a:r>
            <a:endParaRPr sz="1600">
              <a:solidFill>
                <a:srgbClr val="18181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0C4FF"/>
              </a:buClr>
              <a:buSzPts val="1600"/>
              <a:buFont typeface="Montserrat"/>
              <a:buChar char="●"/>
            </a:pPr>
            <a:r>
              <a:rPr lang="ru" sz="1600">
                <a:solidFill>
                  <a:srgbClr val="181818"/>
                </a:solidFill>
                <a:latin typeface="Montserrat"/>
                <a:ea typeface="Montserrat"/>
                <a:cs typeface="Montserrat"/>
                <a:sym typeface="Montserrat"/>
              </a:rPr>
              <a:t>Бизнес имеет оффлайн магазин, интернет магазин и мобильное приложение в качестве каналов продаж</a:t>
            </a:r>
            <a:endParaRPr sz="1600">
              <a:solidFill>
                <a:srgbClr val="18181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0C4FF"/>
              </a:buClr>
              <a:buSzPts val="1600"/>
              <a:buFont typeface="Montserrat"/>
              <a:buChar char="●"/>
            </a:pPr>
            <a:r>
              <a:rPr lang="ru" sz="1600">
                <a:solidFill>
                  <a:srgbClr val="181818"/>
                </a:solidFill>
                <a:latin typeface="Montserrat"/>
                <a:ea typeface="Montserrat"/>
                <a:cs typeface="Montserrat"/>
                <a:sym typeface="Montserrat"/>
              </a:rPr>
              <a:t>Основной из них - мобильное приложение</a:t>
            </a:r>
            <a:endParaRPr sz="1600">
              <a:solidFill>
                <a:srgbClr val="18181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0C4FF"/>
              </a:buClr>
              <a:buSzPts val="1600"/>
              <a:buFont typeface="Montserrat"/>
              <a:buChar char="●"/>
            </a:pPr>
            <a:r>
              <a:rPr lang="ru" sz="1600">
                <a:solidFill>
                  <a:srgbClr val="181818"/>
                </a:solidFill>
                <a:latin typeface="Montserrat"/>
                <a:ea typeface="Montserrat"/>
                <a:cs typeface="Montserrat"/>
                <a:sym typeface="Montserrat"/>
              </a:rPr>
              <a:t>Бизнес работает себе в убыток</a:t>
            </a:r>
            <a:endParaRPr sz="1600">
              <a:solidFill>
                <a:srgbClr val="18181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8181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8181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453975" y="4867200"/>
            <a:ext cx="7368600" cy="1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18181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700" y="4430850"/>
            <a:ext cx="403099" cy="403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 rotWithShape="1">
          <a:blip r:embed="rId4">
            <a:alphaModFix/>
          </a:blip>
          <a:srcRect b="21654" l="0" r="0" t="0"/>
          <a:stretch/>
        </p:blipFill>
        <p:spPr>
          <a:xfrm rot="3156435">
            <a:off x="8140248" y="4162210"/>
            <a:ext cx="900327" cy="7053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11" y="1594450"/>
            <a:ext cx="3183670" cy="322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 rotWithShape="1">
          <a:blip r:embed="rId4">
            <a:alphaModFix/>
          </a:blip>
          <a:srcRect b="52784" l="53375" r="37846" t="5186"/>
          <a:stretch/>
        </p:blipFill>
        <p:spPr>
          <a:xfrm rot="-5400000">
            <a:off x="7718187" y="-556863"/>
            <a:ext cx="398326" cy="19070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 cap="flat" cmpd="sng" w="114300">
            <a:solidFill>
              <a:srgbClr val="B0C4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3215900" y="1456600"/>
            <a:ext cx="6003300" cy="35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Разглядывая данные более подробно можно заметить, что наш основной поток - рыба, а покупка мяса вовсе уменьшает чек.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К сожалению или к счастью, Джейкоб оказался не прав по поводу эффективности рекламы и она тут вовсе </a:t>
            </a: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не причем. Однако основной приток клиентов в основном вызван скидками, а наш основной поток - мобильное приложение и онлайн-каталоги.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3905476" y="197475"/>
            <a:ext cx="5103300" cy="1278600"/>
          </a:xfrm>
          <a:prstGeom prst="roundRect">
            <a:avLst>
              <a:gd fmla="val 16667" name="adj"/>
            </a:avLst>
          </a:prstGeom>
          <a:solidFill>
            <a:srgbClr val="B0C4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3809932" y="315858"/>
            <a:ext cx="5103300" cy="1278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3856834" y="419948"/>
            <a:ext cx="5056500" cy="10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Подробный анализ данных</a:t>
            </a:r>
            <a:endParaRPr sz="250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75" y="4666100"/>
            <a:ext cx="403099" cy="403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 rotWithShape="1">
          <a:blip r:embed="rId6">
            <a:alphaModFix/>
          </a:blip>
          <a:srcRect b="21654" l="0" r="0" t="0"/>
          <a:stretch/>
        </p:blipFill>
        <p:spPr>
          <a:xfrm rot="3156435">
            <a:off x="8268548" y="4341835"/>
            <a:ext cx="900327" cy="705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5089" y="1104525"/>
            <a:ext cx="3090822" cy="3226499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/>
          <p:nvPr/>
        </p:nvSpPr>
        <p:spPr>
          <a:xfrm>
            <a:off x="114300" y="208025"/>
            <a:ext cx="5848500" cy="809700"/>
          </a:xfrm>
          <a:prstGeom prst="roundRect">
            <a:avLst>
              <a:gd fmla="val 16667" name="adj"/>
            </a:avLst>
          </a:prstGeom>
          <a:solidFill>
            <a:srgbClr val="B0C4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200025" y="326525"/>
            <a:ext cx="5848500" cy="809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 txBox="1"/>
          <p:nvPr>
            <p:ph type="title"/>
          </p:nvPr>
        </p:nvSpPr>
        <p:spPr>
          <a:xfrm>
            <a:off x="232800" y="445025"/>
            <a:ext cx="56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42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Не все так плохо!</a:t>
            </a:r>
            <a:endParaRPr sz="242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200025" y="1661400"/>
            <a:ext cx="7914900" cy="44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rmAutofit/>
          </a:bodyPr>
          <a:lstStyle/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181818"/>
                </a:solidFill>
                <a:latin typeface="Montserrat"/>
                <a:ea typeface="Montserrat"/>
                <a:cs typeface="Montserrat"/>
                <a:sym typeface="Montserrat"/>
              </a:rPr>
              <a:t>Если смотреть обще, то мы имеем базу из </a:t>
            </a:r>
            <a:r>
              <a:rPr b="1" lang="ru" sz="1700">
                <a:solidFill>
                  <a:srgbClr val="181818"/>
                </a:solidFill>
                <a:latin typeface="Montserrat"/>
                <a:ea typeface="Montserrat"/>
                <a:cs typeface="Montserrat"/>
                <a:sym typeface="Montserrat"/>
              </a:rPr>
              <a:t>3400 </a:t>
            </a:r>
            <a:r>
              <a:rPr lang="ru" sz="1700">
                <a:solidFill>
                  <a:srgbClr val="181818"/>
                </a:solidFill>
                <a:latin typeface="Montserrat"/>
                <a:ea typeface="Montserrat"/>
                <a:cs typeface="Montserrat"/>
                <a:sym typeface="Montserrat"/>
              </a:rPr>
              <a:t>лояльных клиентов! Старые клиенты нас не покидают, рекламы работают, хорошее среднее кол-во заказов в месяц! </a:t>
            </a:r>
            <a:endParaRPr sz="1700">
              <a:solidFill>
                <a:srgbClr val="18181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700">
                <a:solidFill>
                  <a:srgbClr val="181818"/>
                </a:solidFill>
                <a:latin typeface="Montserrat"/>
                <a:ea typeface="Montserrat"/>
                <a:cs typeface="Montserrat"/>
                <a:sym typeface="Montserrat"/>
              </a:rPr>
              <a:t>Но почему же бизнес до сих пор работает в убыток? - Неправильный подход и трата средств. Мы решили полностью пересмотреть отношение к </a:t>
            </a:r>
            <a:r>
              <a:rPr b="1" lang="ru" sz="1700">
                <a:solidFill>
                  <a:srgbClr val="181818"/>
                </a:solidFill>
                <a:latin typeface="Montserrat"/>
                <a:ea typeface="Montserrat"/>
                <a:cs typeface="Montserrat"/>
                <a:sym typeface="Montserrat"/>
              </a:rPr>
              <a:t>JFOOD</a:t>
            </a:r>
            <a:r>
              <a:rPr lang="ru" sz="1700">
                <a:solidFill>
                  <a:srgbClr val="181818"/>
                </a:solidFill>
                <a:latin typeface="Montserrat"/>
                <a:ea typeface="Montserrat"/>
                <a:cs typeface="Montserrat"/>
                <a:sym typeface="Montserrat"/>
              </a:rPr>
              <a:t>, сконцентрироваться на ее сильных сторонах, подправить, что можно, и вовсе отказаться от того, что не работает.</a:t>
            </a:r>
            <a:endParaRPr sz="1700">
              <a:solidFill>
                <a:srgbClr val="18181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rgbClr val="18181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" y="4593100"/>
            <a:ext cx="403099" cy="403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 rotWithShape="1">
          <a:blip r:embed="rId4">
            <a:alphaModFix/>
          </a:blip>
          <a:srcRect b="21654" l="0" r="0" t="0"/>
          <a:stretch/>
        </p:blipFill>
        <p:spPr>
          <a:xfrm rot="3156435">
            <a:off x="8268548" y="4341835"/>
            <a:ext cx="900327" cy="7053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/>
          <p:nvPr/>
        </p:nvSpPr>
        <p:spPr>
          <a:xfrm>
            <a:off x="114300" y="208025"/>
            <a:ext cx="5848500" cy="809700"/>
          </a:xfrm>
          <a:prstGeom prst="roundRect">
            <a:avLst>
              <a:gd fmla="val 16667" name="adj"/>
            </a:avLst>
          </a:prstGeom>
          <a:solidFill>
            <a:srgbClr val="B0C4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/>
          <p:nvPr/>
        </p:nvSpPr>
        <p:spPr>
          <a:xfrm>
            <a:off x="200025" y="326525"/>
            <a:ext cx="5848500" cy="809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 txBox="1"/>
          <p:nvPr>
            <p:ph type="title"/>
          </p:nvPr>
        </p:nvSpPr>
        <p:spPr>
          <a:xfrm>
            <a:off x="409575" y="445025"/>
            <a:ext cx="542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42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Наше решение!</a:t>
            </a:r>
            <a:endParaRPr sz="242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360000" y="1419225"/>
            <a:ext cx="6665400" cy="3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181818"/>
                </a:solidFill>
                <a:latin typeface="Montserrat"/>
                <a:ea typeface="Montserrat"/>
                <a:cs typeface="Montserrat"/>
                <a:sym typeface="Montserrat"/>
              </a:rPr>
              <a:t>Мы предлагаем сделать </a:t>
            </a:r>
            <a:r>
              <a:rPr b="1" lang="ru" sz="1700">
                <a:solidFill>
                  <a:srgbClr val="181818"/>
                </a:solidFill>
                <a:latin typeface="Montserrat"/>
                <a:ea typeface="Montserrat"/>
                <a:cs typeface="Montserrat"/>
                <a:sym typeface="Montserrat"/>
              </a:rPr>
              <a:t>JFOOD </a:t>
            </a:r>
            <a:r>
              <a:rPr lang="ru" sz="1700">
                <a:solidFill>
                  <a:srgbClr val="181818"/>
                </a:solidFill>
                <a:latin typeface="Montserrat"/>
                <a:ea typeface="Montserrat"/>
                <a:cs typeface="Montserrat"/>
                <a:sym typeface="Montserrat"/>
              </a:rPr>
              <a:t>доступной доставкой рыбы и других продуктов для всех с точками в самых крупных городах России. Наши клиенты смогут заказывать свежайшую рыбу в наш ближайший магазин, а уже в нем выбрать к ней вино или закуски и прочее. </a:t>
            </a:r>
            <a:endParaRPr sz="1700">
              <a:solidFill>
                <a:srgbClr val="18181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700">
                <a:solidFill>
                  <a:srgbClr val="181818"/>
                </a:solidFill>
                <a:latin typeface="Montserrat"/>
                <a:ea typeface="Montserrat"/>
                <a:cs typeface="Montserrat"/>
                <a:sym typeface="Montserrat"/>
              </a:rPr>
              <a:t>Но доставка на дом также остается, ведь наши старые клиенты это любят! Мы все также будем доступны для заказов доставки. Доставка станет быстрее и свежее, а количество магазинов увеличится.</a:t>
            </a:r>
            <a:endParaRPr sz="1700">
              <a:solidFill>
                <a:srgbClr val="18181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" y="4601225"/>
            <a:ext cx="403099" cy="403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 rotWithShape="1">
          <a:blip r:embed="rId4">
            <a:alphaModFix/>
          </a:blip>
          <a:srcRect b="21654" l="0" r="0" t="0"/>
          <a:stretch/>
        </p:blipFill>
        <p:spPr>
          <a:xfrm rot="3156435">
            <a:off x="8268548" y="4341835"/>
            <a:ext cx="900327" cy="70538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/>
          <p:nvPr/>
        </p:nvSpPr>
        <p:spPr>
          <a:xfrm>
            <a:off x="7177258" y="830404"/>
            <a:ext cx="1383900" cy="2967000"/>
          </a:xfrm>
          <a:prstGeom prst="rect">
            <a:avLst/>
          </a:prstGeom>
          <a:solidFill>
            <a:srgbClr val="B0C4FF"/>
          </a:solidFill>
          <a:ln cap="flat" cmpd="sng" w="9525">
            <a:solidFill>
              <a:srgbClr val="B0C4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0962" y="1639106"/>
            <a:ext cx="1384034" cy="1288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25450" y="641426"/>
            <a:ext cx="1690773" cy="3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11" y="1594450"/>
            <a:ext cx="3183670" cy="322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8"/>
          <p:cNvPicPr preferRelativeResize="0"/>
          <p:nvPr/>
        </p:nvPicPr>
        <p:blipFill rotWithShape="1">
          <a:blip r:embed="rId4">
            <a:alphaModFix/>
          </a:blip>
          <a:srcRect b="52784" l="53375" r="37846" t="5186"/>
          <a:stretch/>
        </p:blipFill>
        <p:spPr>
          <a:xfrm rot="-5400000">
            <a:off x="7718187" y="-556863"/>
            <a:ext cx="398326" cy="190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 cap="flat" cmpd="sng" w="114300">
            <a:solidFill>
              <a:srgbClr val="B0C4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 txBox="1"/>
          <p:nvPr/>
        </p:nvSpPr>
        <p:spPr>
          <a:xfrm>
            <a:off x="895675" y="1456600"/>
            <a:ext cx="6974700" cy="35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Мы хотим: 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0C4FF"/>
              </a:buClr>
              <a:buSzPts val="1800"/>
              <a:buFont typeface="Montserrat"/>
              <a:buChar char="●"/>
            </a:pP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увеличить кол-во магазинов до 240 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0C4FF"/>
              </a:buClr>
              <a:buSzPts val="1800"/>
              <a:buFont typeface="Montserrat"/>
              <a:buChar char="●"/>
            </a:pP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открыть 3 склада для продуктов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0C4FF"/>
              </a:buClr>
              <a:buSzPts val="1800"/>
              <a:buFont typeface="Montserrat"/>
              <a:buChar char="●"/>
            </a:pP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закупить рекламы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0C4FF"/>
              </a:buClr>
              <a:buSzPts val="1800"/>
              <a:buFont typeface="Montserrat"/>
              <a:buChar char="●"/>
            </a:pP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увеличить штат: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0C4FF"/>
              </a:buClr>
              <a:buSzPts val="1800"/>
              <a:buFont typeface="Montserrat"/>
              <a:buChar char="○"/>
            </a:pP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программисты для улучшения моб.прил. и сайта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0C4FF"/>
              </a:buClr>
              <a:buSzPts val="1800"/>
              <a:buFont typeface="Montserrat"/>
              <a:buChar char="○"/>
            </a:pP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новые курьеры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0C4FF"/>
              </a:buClr>
              <a:buSzPts val="1800"/>
              <a:buFont typeface="Montserrat"/>
              <a:buChar char="○"/>
            </a:pP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сотрудники для магазинов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Потребуются вложения: около 430 млн. рублей.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18"/>
          <p:cNvSpPr/>
          <p:nvPr/>
        </p:nvSpPr>
        <p:spPr>
          <a:xfrm>
            <a:off x="2800138" y="197475"/>
            <a:ext cx="6208500" cy="1278600"/>
          </a:xfrm>
          <a:prstGeom prst="roundRect">
            <a:avLst>
              <a:gd fmla="val 16667" name="adj"/>
            </a:avLst>
          </a:prstGeom>
          <a:solidFill>
            <a:srgbClr val="B0C4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/>
          <p:nvPr/>
        </p:nvSpPr>
        <p:spPr>
          <a:xfrm>
            <a:off x="2683900" y="315857"/>
            <a:ext cx="6208500" cy="1278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 txBox="1"/>
          <p:nvPr/>
        </p:nvSpPr>
        <p:spPr>
          <a:xfrm>
            <a:off x="2740961" y="419947"/>
            <a:ext cx="6151800" cy="10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Как мы этого добьемся?</a:t>
            </a:r>
            <a:endParaRPr sz="250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75" y="4666100"/>
            <a:ext cx="403099" cy="403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 rotWithShape="1">
          <a:blip r:embed="rId6">
            <a:alphaModFix/>
          </a:blip>
          <a:srcRect b="21654" l="0" r="0" t="0"/>
          <a:stretch/>
        </p:blipFill>
        <p:spPr>
          <a:xfrm rot="3156435">
            <a:off x="8268548" y="4341835"/>
            <a:ext cx="900327" cy="7053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/>
          <p:nvPr/>
        </p:nvSpPr>
        <p:spPr>
          <a:xfrm>
            <a:off x="114300" y="208025"/>
            <a:ext cx="5848500" cy="809700"/>
          </a:xfrm>
          <a:prstGeom prst="roundRect">
            <a:avLst>
              <a:gd fmla="val 16667" name="adj"/>
            </a:avLst>
          </a:prstGeom>
          <a:solidFill>
            <a:srgbClr val="B0C4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9"/>
          <p:cNvSpPr/>
          <p:nvPr/>
        </p:nvSpPr>
        <p:spPr>
          <a:xfrm>
            <a:off x="200025" y="326525"/>
            <a:ext cx="5848500" cy="809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9"/>
          <p:cNvSpPr txBox="1"/>
          <p:nvPr>
            <p:ph type="title"/>
          </p:nvPr>
        </p:nvSpPr>
        <p:spPr>
          <a:xfrm>
            <a:off x="457200" y="445025"/>
            <a:ext cx="525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4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Поможет ли это бизнесу?</a:t>
            </a:r>
            <a:endParaRPr sz="240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925" y="4552525"/>
            <a:ext cx="403099" cy="403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9"/>
          <p:cNvPicPr preferRelativeResize="0"/>
          <p:nvPr/>
        </p:nvPicPr>
        <p:blipFill rotWithShape="1">
          <a:blip r:embed="rId4">
            <a:alphaModFix/>
          </a:blip>
          <a:srcRect b="21654" l="0" r="0" t="0"/>
          <a:stretch/>
        </p:blipFill>
        <p:spPr>
          <a:xfrm rot="3156435">
            <a:off x="8268548" y="4341835"/>
            <a:ext cx="900327" cy="70538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 txBox="1"/>
          <p:nvPr/>
        </p:nvSpPr>
        <p:spPr>
          <a:xfrm>
            <a:off x="660375" y="1450600"/>
            <a:ext cx="46731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Первый месяц будет убыточным, ведь мы открываем очень много новых точек, а именно, мы уйдем в минус на 27 млн. рублей.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Но уже в следующий месяц мы выйдем в плюс на 17 млн. рублей, как и в последний месяц отведенного нам срока.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 итоге наша чистая прибыль за 3 месяца </a:t>
            </a: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составит</a:t>
            </a: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6,5 млн. рублей и расширение нашего бизнеса.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0375" y="1450600"/>
            <a:ext cx="2802653" cy="268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11" y="1594450"/>
            <a:ext cx="3183670" cy="322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0"/>
          <p:cNvPicPr preferRelativeResize="0"/>
          <p:nvPr/>
        </p:nvPicPr>
        <p:blipFill rotWithShape="1">
          <a:blip r:embed="rId4">
            <a:alphaModFix/>
          </a:blip>
          <a:srcRect b="52784" l="53375" r="37846" t="5186"/>
          <a:stretch/>
        </p:blipFill>
        <p:spPr>
          <a:xfrm rot="-5400000">
            <a:off x="7718187" y="-556863"/>
            <a:ext cx="398326" cy="190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 cap="flat" cmpd="sng" w="114300">
            <a:solidFill>
              <a:srgbClr val="B0C4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0"/>
          <p:cNvSpPr txBox="1"/>
          <p:nvPr/>
        </p:nvSpPr>
        <p:spPr>
          <a:xfrm>
            <a:off x="3233800" y="1456600"/>
            <a:ext cx="6003300" cy="35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Google Shape;141;p20"/>
          <p:cNvSpPr/>
          <p:nvPr/>
        </p:nvSpPr>
        <p:spPr>
          <a:xfrm>
            <a:off x="3905476" y="197475"/>
            <a:ext cx="5103300" cy="1278600"/>
          </a:xfrm>
          <a:prstGeom prst="roundRect">
            <a:avLst>
              <a:gd fmla="val 16667" name="adj"/>
            </a:avLst>
          </a:prstGeom>
          <a:solidFill>
            <a:srgbClr val="B0C4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0"/>
          <p:cNvSpPr/>
          <p:nvPr/>
        </p:nvSpPr>
        <p:spPr>
          <a:xfrm>
            <a:off x="3809932" y="315858"/>
            <a:ext cx="5103300" cy="1278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0"/>
          <p:cNvSpPr txBox="1"/>
          <p:nvPr/>
        </p:nvSpPr>
        <p:spPr>
          <a:xfrm>
            <a:off x="3780634" y="419948"/>
            <a:ext cx="5056500" cy="10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Риски и конкуренты</a:t>
            </a:r>
            <a:endParaRPr sz="250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144" name="Google Shape;14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75" y="4666100"/>
            <a:ext cx="403099" cy="403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0"/>
          <p:cNvPicPr preferRelativeResize="0"/>
          <p:nvPr/>
        </p:nvPicPr>
        <p:blipFill rotWithShape="1">
          <a:blip r:embed="rId6">
            <a:alphaModFix/>
          </a:blip>
          <a:srcRect b="21654" l="0" r="0" t="0"/>
          <a:stretch/>
        </p:blipFill>
        <p:spPr>
          <a:xfrm rot="3156435">
            <a:off x="8268548" y="4341835"/>
            <a:ext cx="900327" cy="70538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0"/>
          <p:cNvSpPr txBox="1"/>
          <p:nvPr/>
        </p:nvSpPr>
        <p:spPr>
          <a:xfrm>
            <a:off x="134125" y="1948450"/>
            <a:ext cx="47328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Риски: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AutoNum type="arabicPeriod"/>
            </a:pP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Качество обслуживания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AutoNum type="arabicPeriod"/>
            </a:pP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Быстропортящиеся продукты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AutoNum type="arabicPeriod"/>
            </a:pP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Стартап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AutoNum type="arabicPeriod"/>
            </a:pP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Поставщики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7" name="Google Shape;147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94750" y="1948450"/>
            <a:ext cx="4518476" cy="182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11" y="1594450"/>
            <a:ext cx="3183670" cy="322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1"/>
          <p:cNvPicPr preferRelativeResize="0"/>
          <p:nvPr/>
        </p:nvPicPr>
        <p:blipFill rotWithShape="1">
          <a:blip r:embed="rId4">
            <a:alphaModFix/>
          </a:blip>
          <a:srcRect b="52784" l="53375" r="37846" t="5186"/>
          <a:stretch/>
        </p:blipFill>
        <p:spPr>
          <a:xfrm rot="-5400000">
            <a:off x="7718187" y="-556863"/>
            <a:ext cx="398326" cy="190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 cap="flat" cmpd="sng" w="114300">
            <a:solidFill>
              <a:srgbClr val="B0C4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1"/>
          <p:cNvSpPr txBox="1"/>
          <p:nvPr/>
        </p:nvSpPr>
        <p:spPr>
          <a:xfrm>
            <a:off x="546550" y="1217800"/>
            <a:ext cx="6926400" cy="37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Мы смогли выйти в небольшую прибыль и кратно увеличить масштабы нашего бизнеса, открывая новые точки в разных городах России.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В дальнейшем этот бизнес будет многократно увеличиваться не только в своих размерах, но и в прибыли!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21"/>
          <p:cNvSpPr/>
          <p:nvPr/>
        </p:nvSpPr>
        <p:spPr>
          <a:xfrm>
            <a:off x="3905476" y="197475"/>
            <a:ext cx="5103300" cy="1278600"/>
          </a:xfrm>
          <a:prstGeom prst="roundRect">
            <a:avLst>
              <a:gd fmla="val 16667" name="adj"/>
            </a:avLst>
          </a:prstGeom>
          <a:solidFill>
            <a:srgbClr val="B0C4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1"/>
          <p:cNvSpPr/>
          <p:nvPr/>
        </p:nvSpPr>
        <p:spPr>
          <a:xfrm>
            <a:off x="3809932" y="315858"/>
            <a:ext cx="5103300" cy="1278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1"/>
          <p:cNvSpPr txBox="1"/>
          <p:nvPr/>
        </p:nvSpPr>
        <p:spPr>
          <a:xfrm>
            <a:off x="3856834" y="419948"/>
            <a:ext cx="5056500" cy="10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Перспективы данного кейса</a:t>
            </a:r>
            <a:endParaRPr sz="250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159" name="Google Shape;15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75" y="4666100"/>
            <a:ext cx="403099" cy="403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1"/>
          <p:cNvPicPr preferRelativeResize="0"/>
          <p:nvPr/>
        </p:nvPicPr>
        <p:blipFill rotWithShape="1">
          <a:blip r:embed="rId6">
            <a:alphaModFix/>
          </a:blip>
          <a:srcRect b="21654" l="0" r="0" t="0"/>
          <a:stretch/>
        </p:blipFill>
        <p:spPr>
          <a:xfrm rot="3156435">
            <a:off x="8268548" y="4341835"/>
            <a:ext cx="900327" cy="7053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