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71" r:id="rId3"/>
    <p:sldId id="432" r:id="rId4"/>
    <p:sldId id="461" r:id="rId5"/>
    <p:sldId id="462" r:id="rId6"/>
    <p:sldId id="463" r:id="rId7"/>
    <p:sldId id="449" r:id="rId8"/>
    <p:sldId id="465" r:id="rId9"/>
    <p:sldId id="464" r:id="rId10"/>
    <p:sldId id="457" r:id="rId11"/>
    <p:sldId id="458" r:id="rId12"/>
    <p:sldId id="355" r:id="rId13"/>
    <p:sldId id="466" r:id="rId14"/>
    <p:sldId id="459" r:id="rId15"/>
  </p:sldIdLst>
  <p:sldSz cx="12192000" cy="6858000"/>
  <p:notesSz cx="6858000" cy="9144000"/>
  <p:embeddedFontLst>
    <p:embeddedFont>
      <p:font typeface="나눔스퀘어" panose="020B0600000101010101" pitchFamily="50" charset="-127"/>
      <p:regular r:id="rId17"/>
      <p:bold r:id="rId18"/>
      <p:italic r:id="rId19"/>
      <p:boldItalic r:id="rId20"/>
    </p:embeddedFont>
    <p:embeddedFont>
      <p:font typeface="나눔스퀘어 Bold" panose="020B0600000101010101" pitchFamily="50" charset="-127"/>
      <p:regular r:id="rId21"/>
      <p:bold r:id="rId22"/>
      <p:italic r:id="rId23"/>
      <p:boldItalic r:id="rId24"/>
    </p:embeddedFont>
    <p:embeddedFont>
      <p:font typeface="나눔스퀘어 ExtraBold" panose="020B0600000101010101" pitchFamily="50" charset="-127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0" autoAdjust="0"/>
    <p:restoredTop sz="93109" autoAdjust="0"/>
  </p:normalViewPr>
  <p:slideViewPr>
    <p:cSldViewPr snapToGrid="0">
      <p:cViewPr varScale="1">
        <p:scale>
          <a:sx n="113" d="100"/>
          <a:sy n="113" d="100"/>
        </p:scale>
        <p:origin x="902" y="91"/>
      </p:cViewPr>
      <p:guideLst>
        <p:guide orient="horz" pos="347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05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72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1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6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5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8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0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9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Graph-based Movie Recommender System </a:t>
            </a:r>
          </a:p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Sentiment Analysis of 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2021.09.03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90250"/>
            <a:ext cx="5029200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Sentimental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Contribution</a:t>
            </a: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</a:p>
          <a:p>
            <a:pPr lvl="2" fontAlgn="base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네트워크가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sparse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contents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참고하는게 도움이 됨</a:t>
            </a:r>
          </a:p>
          <a:p>
            <a:pPr lvl="2" fontAlgn="base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포함시킨 네트워크 구조를 이용할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node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임베딩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성능이 향상됨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있어야할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포함된 경우로 보임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2" fontAlgn="base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GCN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관계 파악에 도움</a:t>
            </a:r>
          </a:p>
          <a:p>
            <a:pPr lvl="2" fontAlgn="base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WSNE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 모델명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클러스터링에서 구별가능한 경계를 생성하는 방법으로 제일 좋은 결과를 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E48A25-043A-43A3-AB79-BCFD05D4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26" y="4015284"/>
            <a:ext cx="9157547" cy="26022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E3AE45-E7A1-4B1C-A35A-856DDF73A34B}"/>
              </a:ext>
            </a:extLst>
          </p:cNvPr>
          <p:cNvSpPr/>
          <p:nvPr/>
        </p:nvSpPr>
        <p:spPr>
          <a:xfrm>
            <a:off x="1884805" y="4058731"/>
            <a:ext cx="1583141" cy="17866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36220-AC68-4D1C-A363-433F575BB865}"/>
              </a:ext>
            </a:extLst>
          </p:cNvPr>
          <p:cNvSpPr txBox="1"/>
          <p:nvPr/>
        </p:nvSpPr>
        <p:spPr>
          <a:xfrm>
            <a:off x="1941468" y="4680373"/>
            <a:ext cx="146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Difference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3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4" y="2921168"/>
            <a:ext cx="4031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To do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do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graph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완성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Stanford –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CoreNLP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이용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Baseline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모델 구축 및 성능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CF, MF, NGCF,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Meta graph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생성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예정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0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Feedback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피드백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문제점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label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이 안된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implicit score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활용 못함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솔루션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평점 정보가 없더라도 영화 정보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리뷰가 있다면 평점을 예측이 가능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!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366443" y="2884656"/>
            <a:ext cx="502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Have done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There are a lot of data with reviews but without rating in Rotten tomato.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Missing rating(27%), Missing review(6%)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Suggestion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700" u="sng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Recommendation reflecting sentiment analysis/metadata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is improved compared to only using rating data.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AE8E2E-DF4C-4A8F-89D1-B560CBD3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42340"/>
              </p:ext>
            </p:extLst>
          </p:nvPr>
        </p:nvGraphicFramePr>
        <p:xfrm>
          <a:off x="1254713" y="4691063"/>
          <a:ext cx="8133126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0513">
                  <a:extLst>
                    <a:ext uri="{9D8B030D-6E8A-4147-A177-3AD203B41FA5}">
                      <a16:colId xmlns:a16="http://schemas.microsoft.com/office/drawing/2014/main" val="4119170136"/>
                    </a:ext>
                  </a:extLst>
                </a:gridCol>
                <a:gridCol w="4822613">
                  <a:extLst>
                    <a:ext uri="{9D8B030D-6E8A-4147-A177-3AD203B41FA5}">
                      <a16:colId xmlns:a16="http://schemas.microsoft.com/office/drawing/2014/main" val="2780000264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Type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Contents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918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– Rating – User 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38179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Sentiment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– Sentiment – User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139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Metadata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– Binary – metadata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3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25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Framework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Framework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7A2DC1-BC22-4551-9C5A-291624AA8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16877"/>
              </p:ext>
            </p:extLst>
          </p:nvPr>
        </p:nvGraphicFramePr>
        <p:xfrm>
          <a:off x="397504" y="1682298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FE1EBE-9E31-4785-A866-DCDD2C71E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38064"/>
              </p:ext>
            </p:extLst>
          </p:nvPr>
        </p:nvGraphicFramePr>
        <p:xfrm>
          <a:off x="397504" y="3456092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6F6D4D-7388-4EED-8B9B-35C9A3BEB9B4}"/>
              </a:ext>
            </a:extLst>
          </p:cNvPr>
          <p:cNvSpPr txBox="1"/>
          <p:nvPr/>
        </p:nvSpPr>
        <p:spPr>
          <a:xfrm>
            <a:off x="472011" y="2908271"/>
            <a:ext cx="19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(Rating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7EAF-49A2-426D-84B5-21410BE1A8CA}"/>
              </a:ext>
            </a:extLst>
          </p:cNvPr>
          <p:cNvSpPr txBox="1"/>
          <p:nvPr/>
        </p:nvSpPr>
        <p:spPr>
          <a:xfrm>
            <a:off x="322996" y="4659580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179736-9139-48A3-9583-61C6BA173418}"/>
              </a:ext>
            </a:extLst>
          </p:cNvPr>
          <p:cNvSpPr/>
          <p:nvPr/>
        </p:nvSpPr>
        <p:spPr>
          <a:xfrm>
            <a:off x="5971103" y="2975217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Traditional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A82DF-0705-4274-9651-60C840399D50}"/>
              </a:ext>
            </a:extLst>
          </p:cNvPr>
          <p:cNvSpPr/>
          <p:nvPr/>
        </p:nvSpPr>
        <p:spPr>
          <a:xfrm>
            <a:off x="5971103" y="4232508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FB469-B85C-44C1-B75D-B4DD6E278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62" y="3353638"/>
            <a:ext cx="1424108" cy="1424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D4C257-C745-4C87-A4C3-A65128AA5D0A}"/>
              </a:ext>
            </a:extLst>
          </p:cNvPr>
          <p:cNvSpPr/>
          <p:nvPr/>
        </p:nvSpPr>
        <p:spPr>
          <a:xfrm>
            <a:off x="4691157" y="3809294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4551B6-2E28-4D3D-8804-74E6F8DC4B1C}"/>
              </a:ext>
            </a:extLst>
          </p:cNvPr>
          <p:cNvSpPr/>
          <p:nvPr/>
        </p:nvSpPr>
        <p:spPr>
          <a:xfrm>
            <a:off x="8681910" y="3809293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A73DF-2820-4C2B-8F44-3A8961C28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50889"/>
              </p:ext>
            </p:extLst>
          </p:nvPr>
        </p:nvGraphicFramePr>
        <p:xfrm>
          <a:off x="397504" y="5154885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Action</a:t>
                      </a:r>
                      <a:endParaRPr lang="ko-KR" altLang="en-US" sz="105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Comedy</a:t>
                      </a:r>
                      <a:endParaRPr lang="ko-KR" altLang="en-US" sz="105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Drama</a:t>
                      </a:r>
                      <a:endParaRPr lang="ko-KR" altLang="en-US" sz="105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ACBA5A-E517-4218-8290-6FB2E5D65D59}"/>
              </a:ext>
            </a:extLst>
          </p:cNvPr>
          <p:cNvSpPr txBox="1"/>
          <p:nvPr/>
        </p:nvSpPr>
        <p:spPr>
          <a:xfrm>
            <a:off x="322996" y="6358373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(Metadata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7276D-378B-4B9A-B60F-DF0CCB64D76B}"/>
              </a:ext>
            </a:extLst>
          </p:cNvPr>
          <p:cNvSpPr/>
          <p:nvPr/>
        </p:nvSpPr>
        <p:spPr>
          <a:xfrm>
            <a:off x="133347" y="3373957"/>
            <a:ext cx="2621280" cy="3351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22DA-2E14-4AA7-81A0-15D88D185C57}"/>
              </a:ext>
            </a:extLst>
          </p:cNvPr>
          <p:cNvSpPr txBox="1"/>
          <p:nvPr/>
        </p:nvSpPr>
        <p:spPr>
          <a:xfrm>
            <a:off x="5734037" y="5432525"/>
            <a:ext cx="2621280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[Baseline]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Traditional: CF, MF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Graph: NGCF,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LightGCN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DBF3A-8EC1-4C76-958D-F6FD95D525FD}"/>
              </a:ext>
            </a:extLst>
          </p:cNvPr>
          <p:cNvSpPr txBox="1"/>
          <p:nvPr/>
        </p:nvSpPr>
        <p:spPr>
          <a:xfrm>
            <a:off x="9419276" y="4791964"/>
            <a:ext cx="262128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Compare RMSE/MAE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B6A86-DDF5-48F1-AEC3-59EBD423CBAC}"/>
              </a:ext>
            </a:extLst>
          </p:cNvPr>
          <p:cNvSpPr txBox="1"/>
          <p:nvPr/>
        </p:nvSpPr>
        <p:spPr>
          <a:xfrm>
            <a:off x="2791452" y="6175923"/>
            <a:ext cx="14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054469-05D9-4C93-A617-A355D7389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66" y="3809294"/>
            <a:ext cx="745066" cy="74506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B5A079-C8EC-4B20-AF2F-10C36FF81A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476918" y="2291898"/>
            <a:ext cx="1105740" cy="162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0618DE-66B5-4585-BF8B-D12B06F5A4C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476918" y="4181827"/>
            <a:ext cx="1022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715574-EFC8-4C19-9CC2-C8B8DFFE6F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476918" y="4447968"/>
            <a:ext cx="1105740" cy="131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8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Have done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 :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critic_name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publisher_name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users : 9,821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movies: 17,712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8460A3-524A-43F5-BDBD-438F2AC5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146" y="2685636"/>
            <a:ext cx="7389707" cy="12158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DBC4B5-E514-45E8-923E-1D4A8D4847E7}"/>
              </a:ext>
            </a:extLst>
          </p:cNvPr>
          <p:cNvSpPr/>
          <p:nvPr/>
        </p:nvSpPr>
        <p:spPr>
          <a:xfrm>
            <a:off x="4299890" y="2882232"/>
            <a:ext cx="2024186" cy="1019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908D3E-9645-4035-B989-B19809BF88D3}"/>
              </a:ext>
            </a:extLst>
          </p:cNvPr>
          <p:cNvSpPr/>
          <p:nvPr/>
        </p:nvSpPr>
        <p:spPr>
          <a:xfrm>
            <a:off x="2569353" y="2882232"/>
            <a:ext cx="339265" cy="1019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21211B2-035E-4424-9BF1-F2CE3AC97834}"/>
              </a:ext>
            </a:extLst>
          </p:cNvPr>
          <p:cNvGrpSpPr/>
          <p:nvPr/>
        </p:nvGrpSpPr>
        <p:grpSpPr>
          <a:xfrm>
            <a:off x="5598982" y="4606730"/>
            <a:ext cx="6114674" cy="2181058"/>
            <a:chOff x="3038662" y="4403530"/>
            <a:chExt cx="6114674" cy="21810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49539-EC99-4E8B-8C6A-2B2C00402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8662" y="4403530"/>
              <a:ext cx="6114674" cy="218105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1C582E-086F-4FA7-96D6-6E19B122F1BA}"/>
                </a:ext>
              </a:extLst>
            </p:cNvPr>
            <p:cNvSpPr/>
            <p:nvPr/>
          </p:nvSpPr>
          <p:spPr>
            <a:xfrm>
              <a:off x="3173306" y="4403530"/>
              <a:ext cx="416561" cy="21395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0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329575" y="2884656"/>
            <a:ext cx="5101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Scaled rating (Not sentiment value)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Training : Input(Review), Output(Rating)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Range </a:t>
            </a:r>
          </a:p>
          <a:p>
            <a:pPr marL="17145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0(negative):    0 ~ 0.3</a:t>
            </a:r>
          </a:p>
          <a:p>
            <a:pPr marL="17145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1(neutral)  : 0.3 ~ 0.7</a:t>
            </a:r>
          </a:p>
          <a:p>
            <a:pPr marL="17145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2(positive) : 0.7 ~ 1.0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2E6BFD-D33F-4625-A1FD-C9A419B6D4E9}"/>
              </a:ext>
            </a:extLst>
          </p:cNvPr>
          <p:cNvSpPr/>
          <p:nvPr/>
        </p:nvSpPr>
        <p:spPr>
          <a:xfrm>
            <a:off x="0" y="4457210"/>
            <a:ext cx="12192000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 – Purpose of BERT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68809-9066-4076-99D9-4D4BF990DD35}"/>
              </a:ext>
            </a:extLst>
          </p:cNvPr>
          <p:cNvSpPr txBox="1"/>
          <p:nvPr/>
        </p:nvSpPr>
        <p:spPr>
          <a:xfrm>
            <a:off x="262453" y="5221068"/>
            <a:ext cx="24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7FF8E09-C5C9-42E5-8BF5-A7AFB2F8BD32}"/>
              </a:ext>
            </a:extLst>
          </p:cNvPr>
          <p:cNvSpPr/>
          <p:nvPr/>
        </p:nvSpPr>
        <p:spPr>
          <a:xfrm>
            <a:off x="2778020" y="5292962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44799-89D7-4038-8AA6-2BEAB961AB3D}"/>
              </a:ext>
            </a:extLst>
          </p:cNvPr>
          <p:cNvSpPr txBox="1"/>
          <p:nvPr/>
        </p:nvSpPr>
        <p:spPr>
          <a:xfrm>
            <a:off x="6849201" y="5327651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 value(?)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778C861-DE94-4D0C-8EDA-8A3A6A63A8F6}"/>
              </a:ext>
            </a:extLst>
          </p:cNvPr>
          <p:cNvSpPr/>
          <p:nvPr/>
        </p:nvSpPr>
        <p:spPr>
          <a:xfrm>
            <a:off x="6187427" y="5292962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391E3-F12F-4F26-845C-797E467FE75C}"/>
              </a:ext>
            </a:extLst>
          </p:cNvPr>
          <p:cNvSpPr txBox="1"/>
          <p:nvPr/>
        </p:nvSpPr>
        <p:spPr>
          <a:xfrm>
            <a:off x="143741" y="4672009"/>
            <a:ext cx="235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48A59-D288-406A-88EC-040919559A87}"/>
              </a:ext>
            </a:extLst>
          </p:cNvPr>
          <p:cNvSpPr txBox="1"/>
          <p:nvPr/>
        </p:nvSpPr>
        <p:spPr>
          <a:xfrm>
            <a:off x="5866548" y="4730322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6B2462-C350-4117-BB74-8C2EB261E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71130"/>
              </p:ext>
            </p:extLst>
          </p:nvPr>
        </p:nvGraphicFramePr>
        <p:xfrm>
          <a:off x="9905611" y="4807918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C369788-AEBB-40F9-AC72-5C6B12783D67}"/>
              </a:ext>
            </a:extLst>
          </p:cNvPr>
          <p:cNvSpPr txBox="1"/>
          <p:nvPr/>
        </p:nvSpPr>
        <p:spPr>
          <a:xfrm>
            <a:off x="9831103" y="6011406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42630E-2783-472E-895F-1457214995BF}"/>
              </a:ext>
            </a:extLst>
          </p:cNvPr>
          <p:cNvSpPr/>
          <p:nvPr/>
        </p:nvSpPr>
        <p:spPr>
          <a:xfrm>
            <a:off x="8654811" y="5292962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AEBC07-D16D-4B07-97A2-D2B09D1C5024}"/>
              </a:ext>
            </a:extLst>
          </p:cNvPr>
          <p:cNvSpPr/>
          <p:nvPr/>
        </p:nvSpPr>
        <p:spPr>
          <a:xfrm>
            <a:off x="10724006" y="4807918"/>
            <a:ext cx="431284" cy="1210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Picture 2" descr="TensorFlow Hub">
            <a:extLst>
              <a:ext uri="{FF2B5EF4-FFF2-40B4-BE49-F238E27FC236}">
                <a16:creationId xmlns:a16="http://schemas.microsoft.com/office/drawing/2014/main" id="{1870E876-7E76-4603-996B-38936ED8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55" y="4502228"/>
            <a:ext cx="1989375" cy="19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B3C198-DE22-43D9-A1C6-770910BEB7FD}"/>
              </a:ext>
            </a:extLst>
          </p:cNvPr>
          <p:cNvSpPr/>
          <p:nvPr/>
        </p:nvSpPr>
        <p:spPr>
          <a:xfrm>
            <a:off x="7084907" y="1312418"/>
            <a:ext cx="4660054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02FAD08-A36A-417F-B82D-98E296E81FFB}"/>
              </a:ext>
            </a:extLst>
          </p:cNvPr>
          <p:cNvGrpSpPr/>
          <p:nvPr/>
        </p:nvGrpSpPr>
        <p:grpSpPr>
          <a:xfrm>
            <a:off x="6904836" y="1346563"/>
            <a:ext cx="5026981" cy="1989375"/>
            <a:chOff x="6904836" y="1346563"/>
            <a:chExt cx="5026981" cy="1989375"/>
          </a:xfrm>
        </p:grpSpPr>
        <p:pic>
          <p:nvPicPr>
            <p:cNvPr id="32" name="Picture 2" descr="TensorFlow Hub">
              <a:extLst>
                <a:ext uri="{FF2B5EF4-FFF2-40B4-BE49-F238E27FC236}">
                  <a16:creationId xmlns:a16="http://schemas.microsoft.com/office/drawing/2014/main" id="{6833EF8A-78E8-4B7F-B125-C93F550EF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292" y="1346563"/>
              <a:ext cx="1989375" cy="198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0A955B-A89B-4780-A665-9600C04337CB}"/>
                </a:ext>
              </a:extLst>
            </p:cNvPr>
            <p:cNvSpPr txBox="1"/>
            <p:nvPr/>
          </p:nvSpPr>
          <p:spPr>
            <a:xfrm>
              <a:off x="6904836" y="2077793"/>
              <a:ext cx="134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Review</a:t>
              </a:r>
              <a:endParaRPr lang="ko-KR" altLang="en-US" sz="28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6A5468-0268-4CD2-B8D7-AD67FB30FEB6}"/>
                </a:ext>
              </a:extLst>
            </p:cNvPr>
            <p:cNvSpPr txBox="1"/>
            <p:nvPr/>
          </p:nvSpPr>
          <p:spPr>
            <a:xfrm>
              <a:off x="10584765" y="2077793"/>
              <a:ext cx="134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Rating</a:t>
              </a:r>
              <a:endParaRPr lang="ko-KR" altLang="en-US" sz="28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5EB2EA86-55F4-4C55-83D8-AA1AE5172B3D}"/>
                </a:ext>
              </a:extLst>
            </p:cNvPr>
            <p:cNvSpPr/>
            <p:nvPr/>
          </p:nvSpPr>
          <p:spPr>
            <a:xfrm>
              <a:off x="8086456" y="2105768"/>
              <a:ext cx="284480" cy="313382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4D85956A-3C05-4162-93F6-E3D2556E1BB8}"/>
                </a:ext>
              </a:extLst>
            </p:cNvPr>
            <p:cNvSpPr/>
            <p:nvPr/>
          </p:nvSpPr>
          <p:spPr>
            <a:xfrm>
              <a:off x="10495733" y="2105768"/>
              <a:ext cx="284480" cy="313382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909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Stanford - Core NLP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Scale for sentiment values : 0 ~ 3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Standard Sentiment Analysis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Framework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2E6BFD-D33F-4625-A1FD-C9A419B6D4E9}"/>
              </a:ext>
            </a:extLst>
          </p:cNvPr>
          <p:cNvSpPr/>
          <p:nvPr/>
        </p:nvSpPr>
        <p:spPr>
          <a:xfrm>
            <a:off x="0" y="4308193"/>
            <a:ext cx="12192000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 – </a:t>
            </a: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CoreNLP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537FB6-73E4-437D-8928-ECC857A55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713"/>
          <a:stretch/>
        </p:blipFill>
        <p:spPr>
          <a:xfrm>
            <a:off x="6332791" y="1744212"/>
            <a:ext cx="5238949" cy="16111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568809-9066-4076-99D9-4D4BF990DD35}"/>
              </a:ext>
            </a:extLst>
          </p:cNvPr>
          <p:cNvSpPr txBox="1"/>
          <p:nvPr/>
        </p:nvSpPr>
        <p:spPr>
          <a:xfrm>
            <a:off x="262453" y="5072051"/>
            <a:ext cx="24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7FF8E09-C5C9-42E5-8BF5-A7AFB2F8BD32}"/>
              </a:ext>
            </a:extLst>
          </p:cNvPr>
          <p:cNvSpPr/>
          <p:nvPr/>
        </p:nvSpPr>
        <p:spPr>
          <a:xfrm>
            <a:off x="2778020" y="5143945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44799-89D7-4038-8AA6-2BEAB961AB3D}"/>
              </a:ext>
            </a:extLst>
          </p:cNvPr>
          <p:cNvSpPr txBox="1"/>
          <p:nvPr/>
        </p:nvSpPr>
        <p:spPr>
          <a:xfrm>
            <a:off x="6849201" y="5178634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 value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778C861-DE94-4D0C-8EDA-8A3A6A63A8F6}"/>
              </a:ext>
            </a:extLst>
          </p:cNvPr>
          <p:cNvSpPr/>
          <p:nvPr/>
        </p:nvSpPr>
        <p:spPr>
          <a:xfrm>
            <a:off x="6187427" y="5143945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391E3-F12F-4F26-845C-797E467FE75C}"/>
              </a:ext>
            </a:extLst>
          </p:cNvPr>
          <p:cNvSpPr txBox="1"/>
          <p:nvPr/>
        </p:nvSpPr>
        <p:spPr>
          <a:xfrm>
            <a:off x="143741" y="4522992"/>
            <a:ext cx="235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48A59-D288-406A-88EC-040919559A87}"/>
              </a:ext>
            </a:extLst>
          </p:cNvPr>
          <p:cNvSpPr txBox="1"/>
          <p:nvPr/>
        </p:nvSpPr>
        <p:spPr>
          <a:xfrm>
            <a:off x="5866548" y="4581305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Overview - CoreNLP">
            <a:extLst>
              <a:ext uri="{FF2B5EF4-FFF2-40B4-BE49-F238E27FC236}">
                <a16:creationId xmlns:a16="http://schemas.microsoft.com/office/drawing/2014/main" id="{A3AE01B3-284D-4C79-B651-F5D7F4D5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361" y="5072051"/>
            <a:ext cx="2061633" cy="68721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6B2462-C350-4117-BB74-8C2EB261E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19296"/>
              </p:ext>
            </p:extLst>
          </p:nvPr>
        </p:nvGraphicFramePr>
        <p:xfrm>
          <a:off x="9905611" y="4658901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C369788-AEBB-40F9-AC72-5C6B12783D67}"/>
              </a:ext>
            </a:extLst>
          </p:cNvPr>
          <p:cNvSpPr txBox="1"/>
          <p:nvPr/>
        </p:nvSpPr>
        <p:spPr>
          <a:xfrm>
            <a:off x="9831103" y="5862389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42630E-2783-472E-895F-1457214995BF}"/>
              </a:ext>
            </a:extLst>
          </p:cNvPr>
          <p:cNvSpPr/>
          <p:nvPr/>
        </p:nvSpPr>
        <p:spPr>
          <a:xfrm>
            <a:off x="8654811" y="5143945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AEBC07-D16D-4B07-97A2-D2B09D1C5024}"/>
              </a:ext>
            </a:extLst>
          </p:cNvPr>
          <p:cNvSpPr/>
          <p:nvPr/>
        </p:nvSpPr>
        <p:spPr>
          <a:xfrm>
            <a:off x="10724006" y="4658901"/>
            <a:ext cx="431284" cy="1210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46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Contribution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Improve accuracy of link prediction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Baseline: Graph (Rating data) &amp; Model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Solution: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Graph(Rating + Review + Meta data)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&amp; Model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Reference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Web Service Network Embedding based on Link Prediction and Convolutional Learning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IEEE Transactions on Services Computing 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Data: Node features + text content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D0D27A-D140-489E-9549-6C53EB50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6" y="4622736"/>
            <a:ext cx="5024846" cy="19507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46164B-B4DE-479C-8A62-69206D6F4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76" y="4622736"/>
            <a:ext cx="6723902" cy="21677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59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21942</TotalTime>
  <Words>596</Words>
  <Application>Microsoft Office PowerPoint</Application>
  <PresentationFormat>와이드스크린</PresentationFormat>
  <Paragraphs>195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바탕</vt:lpstr>
      <vt:lpstr>굴림</vt:lpstr>
      <vt:lpstr>Times New Roman</vt:lpstr>
      <vt:lpstr>Arial</vt:lpstr>
      <vt:lpstr>나눔스퀘어 ExtraBold</vt:lpstr>
      <vt:lpstr>나눔스퀘어 Bold</vt:lpstr>
      <vt:lpstr>나눔스퀘어</vt:lpstr>
      <vt:lpstr>맑은 고딕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1081</cp:revision>
  <dcterms:created xsi:type="dcterms:W3CDTF">2018-08-30T11:36:00Z</dcterms:created>
  <dcterms:modified xsi:type="dcterms:W3CDTF">2021-09-07T06:51:45Z</dcterms:modified>
</cp:coreProperties>
</file>