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71" r:id="rId3"/>
    <p:sldId id="432" r:id="rId4"/>
    <p:sldId id="461" r:id="rId5"/>
    <p:sldId id="468" r:id="rId6"/>
    <p:sldId id="437" r:id="rId7"/>
    <p:sldId id="477" r:id="rId8"/>
    <p:sldId id="463" r:id="rId9"/>
    <p:sldId id="467" r:id="rId10"/>
    <p:sldId id="449" r:id="rId11"/>
    <p:sldId id="465" r:id="rId12"/>
    <p:sldId id="469" r:id="rId13"/>
    <p:sldId id="471" r:id="rId14"/>
    <p:sldId id="475" r:id="rId15"/>
    <p:sldId id="457" r:id="rId16"/>
    <p:sldId id="458" r:id="rId17"/>
    <p:sldId id="473" r:id="rId18"/>
    <p:sldId id="459" r:id="rId19"/>
    <p:sldId id="355" r:id="rId20"/>
    <p:sldId id="474" r:id="rId21"/>
    <p:sldId id="476" r:id="rId22"/>
  </p:sldIdLst>
  <p:sldSz cx="12192000" cy="6858000"/>
  <p:notesSz cx="6858000" cy="9144000"/>
  <p:embeddedFontLst>
    <p:embeddedFont>
      <p:font typeface="나눔스퀘어" panose="020B0600000101010101" pitchFamily="50" charset="-127"/>
      <p:regular r:id="rId24"/>
      <p:bold r:id="rId25"/>
      <p:italic r:id="rId26"/>
      <p:boldItalic r:id="rId27"/>
    </p:embeddedFont>
    <p:embeddedFont>
      <p:font typeface="나눔스퀘어 Bold" panose="020B0600000101010101" pitchFamily="50" charset="-127"/>
      <p:regular r:id="rId28"/>
      <p:bold r:id="rId29"/>
      <p:italic r:id="rId30"/>
      <p:boldItalic r:id="rId31"/>
    </p:embeddedFont>
    <p:embeddedFont>
      <p:font typeface="나눔스퀘어 ExtraBold" panose="020B0600000101010101" pitchFamily="50" charset="-127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0" autoAdjust="0"/>
    <p:restoredTop sz="93109" autoAdjust="0"/>
  </p:normalViewPr>
  <p:slideViewPr>
    <p:cSldViewPr snapToGrid="0">
      <p:cViewPr varScale="1">
        <p:scale>
          <a:sx n="113" d="100"/>
          <a:sy n="113" d="100"/>
        </p:scale>
        <p:origin x="902" y="91"/>
      </p:cViewPr>
      <p:guideLst>
        <p:guide orient="horz" pos="347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BERT</a:t>
            </a:r>
            <a:r>
              <a:rPr kumimoji="1" lang="ko-KR" altLang="en-US" dirty="0"/>
              <a:t>의 감성분석을 활용한 그래프 기반의 영화 추천시스템에 대한 연구를 말씀드리겠습니다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04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86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11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91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05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1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0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69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4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1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7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23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80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5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8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251459" y="2396458"/>
            <a:ext cx="11666221" cy="16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Graph-based Movie Recommender System </a:t>
            </a:r>
          </a:p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Sentiment, Emotion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BERT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577201" y="4446296"/>
            <a:ext cx="361479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2021.09.09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6668-7EE2-4E78-862A-FE7C9E00F2D0}"/>
              </a:ext>
            </a:extLst>
          </p:cNvPr>
          <p:cNvSpPr txBox="1"/>
          <p:nvPr/>
        </p:nvSpPr>
        <p:spPr>
          <a:xfrm>
            <a:off x="251459" y="4490250"/>
            <a:ext cx="5029200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Sentiment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Emotion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Neural Network (GNN)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BERT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Scaled rating (Not sentiment value)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Training : Input(Review), Output(Rating)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Range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0(negative):    0 ~ 0.3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1(neutral)  : 0.3 ~ 0.7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2(positive) : 0.7 ~ 1.0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Sentiment Analysis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B3C198-DE22-43D9-A1C6-770910BEB7FD}"/>
              </a:ext>
            </a:extLst>
          </p:cNvPr>
          <p:cNvSpPr/>
          <p:nvPr/>
        </p:nvSpPr>
        <p:spPr>
          <a:xfrm>
            <a:off x="7084907" y="1312418"/>
            <a:ext cx="4660054" cy="2079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02FAD08-A36A-417F-B82D-98E296E81FFB}"/>
              </a:ext>
            </a:extLst>
          </p:cNvPr>
          <p:cNvGrpSpPr/>
          <p:nvPr/>
        </p:nvGrpSpPr>
        <p:grpSpPr>
          <a:xfrm>
            <a:off x="6904836" y="1346563"/>
            <a:ext cx="5026981" cy="1989375"/>
            <a:chOff x="6904836" y="1346563"/>
            <a:chExt cx="5026981" cy="1989375"/>
          </a:xfrm>
        </p:grpSpPr>
        <p:pic>
          <p:nvPicPr>
            <p:cNvPr id="32" name="Picture 2" descr="TensorFlow Hub">
              <a:extLst>
                <a:ext uri="{FF2B5EF4-FFF2-40B4-BE49-F238E27FC236}">
                  <a16:creationId xmlns:a16="http://schemas.microsoft.com/office/drawing/2014/main" id="{6833EF8A-78E8-4B7F-B125-C93F550EF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292" y="1346563"/>
              <a:ext cx="1989375" cy="198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0A955B-A89B-4780-A665-9600C04337CB}"/>
                </a:ext>
              </a:extLst>
            </p:cNvPr>
            <p:cNvSpPr txBox="1"/>
            <p:nvPr/>
          </p:nvSpPr>
          <p:spPr>
            <a:xfrm>
              <a:off x="6904836" y="2077793"/>
              <a:ext cx="134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Review</a:t>
              </a:r>
              <a:endParaRPr lang="ko-KR" altLang="en-US" sz="28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6A5468-0268-4CD2-B8D7-AD67FB30FEB6}"/>
                </a:ext>
              </a:extLst>
            </p:cNvPr>
            <p:cNvSpPr txBox="1"/>
            <p:nvPr/>
          </p:nvSpPr>
          <p:spPr>
            <a:xfrm>
              <a:off x="10584765" y="2077793"/>
              <a:ext cx="134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Rating</a:t>
              </a:r>
              <a:endParaRPr lang="ko-KR" altLang="en-US" sz="28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5EB2EA86-55F4-4C55-83D8-AA1AE5172B3D}"/>
                </a:ext>
              </a:extLst>
            </p:cNvPr>
            <p:cNvSpPr/>
            <p:nvPr/>
          </p:nvSpPr>
          <p:spPr>
            <a:xfrm>
              <a:off x="8086456" y="2105768"/>
              <a:ext cx="284480" cy="313382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4D85956A-3C05-4162-93F6-E3D2556E1BB8}"/>
                </a:ext>
              </a:extLst>
            </p:cNvPr>
            <p:cNvSpPr/>
            <p:nvPr/>
          </p:nvSpPr>
          <p:spPr>
            <a:xfrm>
              <a:off x="10495733" y="2105768"/>
              <a:ext cx="284480" cy="313382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AD4A78-7855-4BF1-B96B-EBACB36FA8B5}"/>
              </a:ext>
            </a:extLst>
          </p:cNvPr>
          <p:cNvSpPr/>
          <p:nvPr/>
        </p:nvSpPr>
        <p:spPr>
          <a:xfrm>
            <a:off x="0" y="4738122"/>
            <a:ext cx="12192000" cy="2079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EC42D3-5CE4-4ADE-86B5-441D378D2DCF}"/>
              </a:ext>
            </a:extLst>
          </p:cNvPr>
          <p:cNvSpPr txBox="1"/>
          <p:nvPr/>
        </p:nvSpPr>
        <p:spPr>
          <a:xfrm>
            <a:off x="262453" y="5501980"/>
            <a:ext cx="24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Uma Thurman as Medusa, the gorgon with a coiffure of writhing snakes and stone-inducing hypnotic gaze is one of the highlights of this bewitching fantasy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182582A-E601-4849-8D7F-134487D69EBC}"/>
              </a:ext>
            </a:extLst>
          </p:cNvPr>
          <p:cNvSpPr/>
          <p:nvPr/>
        </p:nvSpPr>
        <p:spPr>
          <a:xfrm>
            <a:off x="2778020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9BA1D9-7ACF-478F-B62A-435DB835AA44}"/>
              </a:ext>
            </a:extLst>
          </p:cNvPr>
          <p:cNvSpPr txBox="1"/>
          <p:nvPr/>
        </p:nvSpPr>
        <p:spPr>
          <a:xfrm>
            <a:off x="6849201" y="5608563"/>
            <a:ext cx="15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Scaled rating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BB54E08-8D67-4F33-927E-A1E99D592714}"/>
              </a:ext>
            </a:extLst>
          </p:cNvPr>
          <p:cNvSpPr/>
          <p:nvPr/>
        </p:nvSpPr>
        <p:spPr>
          <a:xfrm>
            <a:off x="6187427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EAEA03-C2B7-48EB-8B58-C40ACAFD5AEA}"/>
              </a:ext>
            </a:extLst>
          </p:cNvPr>
          <p:cNvSpPr txBox="1"/>
          <p:nvPr/>
        </p:nvSpPr>
        <p:spPr>
          <a:xfrm>
            <a:off x="143741" y="4952921"/>
            <a:ext cx="235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 data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B06A90-D0ED-4A77-AA3B-59C839D2D285}"/>
              </a:ext>
            </a:extLst>
          </p:cNvPr>
          <p:cNvSpPr txBox="1"/>
          <p:nvPr/>
        </p:nvSpPr>
        <p:spPr>
          <a:xfrm>
            <a:off x="5866548" y="5011234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06DEFE1-4429-4C3D-ABEC-2FBBDEDA2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29964"/>
              </p:ext>
            </p:extLst>
          </p:nvPr>
        </p:nvGraphicFramePr>
        <p:xfrm>
          <a:off x="9905611" y="508883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8026CB9-23F5-48D8-9990-EB83DA3D51D4}"/>
              </a:ext>
            </a:extLst>
          </p:cNvPr>
          <p:cNvSpPr txBox="1"/>
          <p:nvPr/>
        </p:nvSpPr>
        <p:spPr>
          <a:xfrm>
            <a:off x="9831103" y="629231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69CDBBBF-3BDB-4444-B8B7-A3EADAC1C477}"/>
              </a:ext>
            </a:extLst>
          </p:cNvPr>
          <p:cNvSpPr/>
          <p:nvPr/>
        </p:nvSpPr>
        <p:spPr>
          <a:xfrm>
            <a:off x="8654811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B871FC-6A0F-4231-8712-9BBF721B7788}"/>
              </a:ext>
            </a:extLst>
          </p:cNvPr>
          <p:cNvSpPr/>
          <p:nvPr/>
        </p:nvSpPr>
        <p:spPr>
          <a:xfrm>
            <a:off x="10724006" y="5088830"/>
            <a:ext cx="431284" cy="12102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Picture 2" descr="TensorFlow Hub">
            <a:extLst>
              <a:ext uri="{FF2B5EF4-FFF2-40B4-BE49-F238E27FC236}">
                <a16:creationId xmlns:a16="http://schemas.microsoft.com/office/drawing/2014/main" id="{78F249CC-97F3-431D-B000-F569110D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55" y="4783140"/>
            <a:ext cx="1989375" cy="19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84F354A3-48AB-4D3D-8C9D-D4CC92247E87}"/>
              </a:ext>
            </a:extLst>
          </p:cNvPr>
          <p:cNvSpPr/>
          <p:nvPr/>
        </p:nvSpPr>
        <p:spPr>
          <a:xfrm>
            <a:off x="7051798" y="5366321"/>
            <a:ext cx="1144314" cy="1130814"/>
          </a:xfrm>
          <a:prstGeom prst="mathMultiply">
            <a:avLst>
              <a:gd name="adj1" fmla="val 511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09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BERT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Learning data for sentiment analysis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labels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0 – Negative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1 – Somewhat Negative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2 – Neutral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3 – Somewhat Positive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4 - Positive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2E6BFD-D33F-4625-A1FD-C9A419B6D4E9}"/>
              </a:ext>
            </a:extLst>
          </p:cNvPr>
          <p:cNvSpPr/>
          <p:nvPr/>
        </p:nvSpPr>
        <p:spPr>
          <a:xfrm>
            <a:off x="0" y="4738122"/>
            <a:ext cx="12192000" cy="2079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Sentiment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68809-9066-4076-99D9-4D4BF990DD35}"/>
              </a:ext>
            </a:extLst>
          </p:cNvPr>
          <p:cNvSpPr txBox="1"/>
          <p:nvPr/>
        </p:nvSpPr>
        <p:spPr>
          <a:xfrm>
            <a:off x="262453" y="5501980"/>
            <a:ext cx="24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Uma Thurman as Medusa, the gorgon with a coiffure of writhing snakes and stone-inducing hypnotic gaze is one of the highlights of this bewitching fantasy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7FF8E09-C5C9-42E5-8BF5-A7AFB2F8BD32}"/>
              </a:ext>
            </a:extLst>
          </p:cNvPr>
          <p:cNvSpPr/>
          <p:nvPr/>
        </p:nvSpPr>
        <p:spPr>
          <a:xfrm>
            <a:off x="2778020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44799-89D7-4038-8AA6-2BEAB961AB3D}"/>
              </a:ext>
            </a:extLst>
          </p:cNvPr>
          <p:cNvSpPr txBox="1"/>
          <p:nvPr/>
        </p:nvSpPr>
        <p:spPr>
          <a:xfrm>
            <a:off x="6849201" y="5608563"/>
            <a:ext cx="15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Sentiment value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778C861-DE94-4D0C-8EDA-8A3A6A63A8F6}"/>
              </a:ext>
            </a:extLst>
          </p:cNvPr>
          <p:cNvSpPr/>
          <p:nvPr/>
        </p:nvSpPr>
        <p:spPr>
          <a:xfrm>
            <a:off x="6187427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7391E3-F12F-4F26-845C-797E467FE75C}"/>
              </a:ext>
            </a:extLst>
          </p:cNvPr>
          <p:cNvSpPr txBox="1"/>
          <p:nvPr/>
        </p:nvSpPr>
        <p:spPr>
          <a:xfrm>
            <a:off x="143741" y="4952921"/>
            <a:ext cx="235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 data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48A59-D288-406A-88EC-040919559A87}"/>
              </a:ext>
            </a:extLst>
          </p:cNvPr>
          <p:cNvSpPr txBox="1"/>
          <p:nvPr/>
        </p:nvSpPr>
        <p:spPr>
          <a:xfrm>
            <a:off x="5866548" y="5011234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6B2462-C350-4117-BB74-8C2EB261E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685946"/>
              </p:ext>
            </p:extLst>
          </p:nvPr>
        </p:nvGraphicFramePr>
        <p:xfrm>
          <a:off x="9905611" y="508883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C369788-AEBB-40F9-AC72-5C6B12783D67}"/>
              </a:ext>
            </a:extLst>
          </p:cNvPr>
          <p:cNvSpPr txBox="1"/>
          <p:nvPr/>
        </p:nvSpPr>
        <p:spPr>
          <a:xfrm>
            <a:off x="9831103" y="629231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142630E-2783-472E-895F-1457214995BF}"/>
              </a:ext>
            </a:extLst>
          </p:cNvPr>
          <p:cNvSpPr/>
          <p:nvPr/>
        </p:nvSpPr>
        <p:spPr>
          <a:xfrm>
            <a:off x="8654811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AEBC07-D16D-4B07-97A2-D2B09D1C5024}"/>
              </a:ext>
            </a:extLst>
          </p:cNvPr>
          <p:cNvSpPr/>
          <p:nvPr/>
        </p:nvSpPr>
        <p:spPr>
          <a:xfrm>
            <a:off x="10724006" y="5088830"/>
            <a:ext cx="431284" cy="12102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Picture 2" descr="TensorFlow Hub">
            <a:extLst>
              <a:ext uri="{FF2B5EF4-FFF2-40B4-BE49-F238E27FC236}">
                <a16:creationId xmlns:a16="http://schemas.microsoft.com/office/drawing/2014/main" id="{1870E876-7E76-4603-996B-38936ED8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55" y="4783140"/>
            <a:ext cx="1989375" cy="19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7DBE6CC-F6BD-4C94-A1DC-CCCD17530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427" y="1820415"/>
            <a:ext cx="5797933" cy="13156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11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BERT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Learning data for emotion analysis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labels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0 – anger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1 – fear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2 – joy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2E6BFD-D33F-4625-A1FD-C9A419B6D4E9}"/>
              </a:ext>
            </a:extLst>
          </p:cNvPr>
          <p:cNvSpPr/>
          <p:nvPr/>
        </p:nvSpPr>
        <p:spPr>
          <a:xfrm>
            <a:off x="0" y="4738122"/>
            <a:ext cx="12192000" cy="2079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Emotion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68809-9066-4076-99D9-4D4BF990DD35}"/>
              </a:ext>
            </a:extLst>
          </p:cNvPr>
          <p:cNvSpPr txBox="1"/>
          <p:nvPr/>
        </p:nvSpPr>
        <p:spPr>
          <a:xfrm>
            <a:off x="262453" y="5501980"/>
            <a:ext cx="24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Uma Thurman as Medusa, the gorgon with a coiffure of writhing snakes and stone-inducing hypnotic gaze is one of the highlights of this bewitching fantasy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7FF8E09-C5C9-42E5-8BF5-A7AFB2F8BD32}"/>
              </a:ext>
            </a:extLst>
          </p:cNvPr>
          <p:cNvSpPr/>
          <p:nvPr/>
        </p:nvSpPr>
        <p:spPr>
          <a:xfrm>
            <a:off x="2778020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44799-89D7-4038-8AA6-2BEAB961AB3D}"/>
              </a:ext>
            </a:extLst>
          </p:cNvPr>
          <p:cNvSpPr txBox="1"/>
          <p:nvPr/>
        </p:nvSpPr>
        <p:spPr>
          <a:xfrm>
            <a:off x="6849201" y="5608563"/>
            <a:ext cx="15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Emotion value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778C861-DE94-4D0C-8EDA-8A3A6A63A8F6}"/>
              </a:ext>
            </a:extLst>
          </p:cNvPr>
          <p:cNvSpPr/>
          <p:nvPr/>
        </p:nvSpPr>
        <p:spPr>
          <a:xfrm>
            <a:off x="6187427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7391E3-F12F-4F26-845C-797E467FE75C}"/>
              </a:ext>
            </a:extLst>
          </p:cNvPr>
          <p:cNvSpPr txBox="1"/>
          <p:nvPr/>
        </p:nvSpPr>
        <p:spPr>
          <a:xfrm>
            <a:off x="143741" y="4952921"/>
            <a:ext cx="235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 data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48A59-D288-406A-88EC-040919559A87}"/>
              </a:ext>
            </a:extLst>
          </p:cNvPr>
          <p:cNvSpPr txBox="1"/>
          <p:nvPr/>
        </p:nvSpPr>
        <p:spPr>
          <a:xfrm>
            <a:off x="5866548" y="5011234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6B2462-C350-4117-BB74-8C2EB261E4B7}"/>
              </a:ext>
            </a:extLst>
          </p:cNvPr>
          <p:cNvGraphicFramePr>
            <a:graphicFrameLocks noGrp="1"/>
          </p:cNvGraphicFramePr>
          <p:nvPr/>
        </p:nvGraphicFramePr>
        <p:xfrm>
          <a:off x="9905611" y="508883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C369788-AEBB-40F9-AC72-5C6B12783D67}"/>
              </a:ext>
            </a:extLst>
          </p:cNvPr>
          <p:cNvSpPr txBox="1"/>
          <p:nvPr/>
        </p:nvSpPr>
        <p:spPr>
          <a:xfrm>
            <a:off x="9831103" y="629231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142630E-2783-472E-895F-1457214995BF}"/>
              </a:ext>
            </a:extLst>
          </p:cNvPr>
          <p:cNvSpPr/>
          <p:nvPr/>
        </p:nvSpPr>
        <p:spPr>
          <a:xfrm>
            <a:off x="8654811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AEBC07-D16D-4B07-97A2-D2B09D1C5024}"/>
              </a:ext>
            </a:extLst>
          </p:cNvPr>
          <p:cNvSpPr/>
          <p:nvPr/>
        </p:nvSpPr>
        <p:spPr>
          <a:xfrm>
            <a:off x="10724006" y="5088830"/>
            <a:ext cx="431284" cy="12102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Picture 2" descr="TensorFlow Hub">
            <a:extLst>
              <a:ext uri="{FF2B5EF4-FFF2-40B4-BE49-F238E27FC236}">
                <a16:creationId xmlns:a16="http://schemas.microsoft.com/office/drawing/2014/main" id="{1870E876-7E76-4603-996B-38936ED8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55" y="4783140"/>
            <a:ext cx="1989375" cy="19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B31C47C-F8B9-47BC-AE18-56B857F7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92" y="2004608"/>
            <a:ext cx="5049133" cy="16170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05CF1D-7DC6-4D0D-8DAA-25A64EB98FDE}"/>
              </a:ext>
            </a:extLst>
          </p:cNvPr>
          <p:cNvSpPr txBox="1"/>
          <p:nvPr/>
        </p:nvSpPr>
        <p:spPr>
          <a:xfrm>
            <a:off x="2499359" y="2430487"/>
            <a:ext cx="2686923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– love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– sadness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5 - surprise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31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Framework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7A2DC1-BC22-4551-9C5A-291624AA8E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1397816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FE1EBE-9E31-4785-A866-DCDD2C71E4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317161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6F6D4D-7388-4EED-8B9B-35C9A3BEB9B4}"/>
              </a:ext>
            </a:extLst>
          </p:cNvPr>
          <p:cNvSpPr txBox="1"/>
          <p:nvPr/>
        </p:nvSpPr>
        <p:spPr>
          <a:xfrm>
            <a:off x="560060" y="2623789"/>
            <a:ext cx="191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(Rating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37EAF-49A2-426D-84B5-21410BE1A8CA}"/>
              </a:ext>
            </a:extLst>
          </p:cNvPr>
          <p:cNvSpPr txBox="1"/>
          <p:nvPr/>
        </p:nvSpPr>
        <p:spPr>
          <a:xfrm>
            <a:off x="411045" y="437509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A82DF-0705-4274-9651-60C840399D50}"/>
              </a:ext>
            </a:extLst>
          </p:cNvPr>
          <p:cNvSpPr/>
          <p:nvPr/>
        </p:nvSpPr>
        <p:spPr>
          <a:xfrm>
            <a:off x="6059152" y="3352106"/>
            <a:ext cx="2147148" cy="109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1FB469-B85C-44C1-B75D-B4DD6E2781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11" y="3069156"/>
            <a:ext cx="1424108" cy="142410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5D4C257-C745-4C87-A4C3-A65128AA5D0A}"/>
              </a:ext>
            </a:extLst>
          </p:cNvPr>
          <p:cNvSpPr/>
          <p:nvPr/>
        </p:nvSpPr>
        <p:spPr>
          <a:xfrm>
            <a:off x="4779206" y="3524812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54551B6-2E28-4D3D-8804-74E6F8DC4B1C}"/>
              </a:ext>
            </a:extLst>
          </p:cNvPr>
          <p:cNvSpPr/>
          <p:nvPr/>
        </p:nvSpPr>
        <p:spPr>
          <a:xfrm>
            <a:off x="8769959" y="3524811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DA73DF-2820-4C2B-8F44-3A8961C281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4870403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ACBA5A-E517-4218-8290-6FB2E5D65D59}"/>
              </a:ext>
            </a:extLst>
          </p:cNvPr>
          <p:cNvSpPr txBox="1"/>
          <p:nvPr/>
        </p:nvSpPr>
        <p:spPr>
          <a:xfrm>
            <a:off x="411045" y="6073891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(Emotion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67276D-378B-4B9A-B60F-DF0CCB64D76B}"/>
              </a:ext>
            </a:extLst>
          </p:cNvPr>
          <p:cNvSpPr/>
          <p:nvPr/>
        </p:nvSpPr>
        <p:spPr>
          <a:xfrm>
            <a:off x="221396" y="3089475"/>
            <a:ext cx="2621280" cy="33519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022DA-2E14-4AA7-81A0-15D88D185C57}"/>
              </a:ext>
            </a:extLst>
          </p:cNvPr>
          <p:cNvSpPr txBox="1"/>
          <p:nvPr/>
        </p:nvSpPr>
        <p:spPr>
          <a:xfrm>
            <a:off x="5391771" y="4524125"/>
            <a:ext cx="3481910" cy="112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[Baseline]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Traditional: CF, MF, NCF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Graph: NGCF, GCN, GAT,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GraphSAGE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DBF3A-8EC1-4C76-958D-F6FD95D525FD}"/>
              </a:ext>
            </a:extLst>
          </p:cNvPr>
          <p:cNvSpPr txBox="1"/>
          <p:nvPr/>
        </p:nvSpPr>
        <p:spPr>
          <a:xfrm>
            <a:off x="9507325" y="4507482"/>
            <a:ext cx="2621280" cy="7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[Predicted Rating]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Metric: RMSE/MAE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B6A86-DDF5-48F1-AEC3-59EBD423CBAC}"/>
              </a:ext>
            </a:extLst>
          </p:cNvPr>
          <p:cNvSpPr txBox="1"/>
          <p:nvPr/>
        </p:nvSpPr>
        <p:spPr>
          <a:xfrm>
            <a:off x="2879501" y="5891441"/>
            <a:ext cx="141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Ablation Study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7054469-05D9-4C93-A617-A355D7389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15" y="3524812"/>
            <a:ext cx="745066" cy="74506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B5A079-C8EC-4B20-AF2F-10C36FF81A5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64967" y="2007416"/>
            <a:ext cx="1105740" cy="162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0618DE-66B5-4585-BF8B-D12B06F5A4C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4967" y="3897345"/>
            <a:ext cx="10223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715574-EFC8-4C19-9CC2-C8B8DFFE6F3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564967" y="4163486"/>
            <a:ext cx="1105740" cy="131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9E8EF1-5CAF-4543-81D7-DFE43443532A}"/>
              </a:ext>
            </a:extLst>
          </p:cNvPr>
          <p:cNvSpPr txBox="1"/>
          <p:nvPr/>
        </p:nvSpPr>
        <p:spPr>
          <a:xfrm>
            <a:off x="3758760" y="1684446"/>
            <a:ext cx="2434601" cy="70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of relation values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Multi-layer Graph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4329A0-93D6-4980-B6FC-55308D35BF9D}"/>
              </a:ext>
            </a:extLst>
          </p:cNvPr>
          <p:cNvCxnSpPr>
            <a:stCxn id="24" idx="0"/>
          </p:cNvCxnSpPr>
          <p:nvPr/>
        </p:nvCxnSpPr>
        <p:spPr>
          <a:xfrm flipV="1">
            <a:off x="3959848" y="2412331"/>
            <a:ext cx="0" cy="111248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3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Contribution &amp; Reference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Contribution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Improve accuracy of link prediction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Baseline: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 (Rating data)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&amp; Model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Solution: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Graph(Rating + Sentiment + Emotion)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&amp; Model +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Novelty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Reference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Web Service Network Embedding based on Link Prediction and Convolutional Learning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IEEE Transactions on Services Computing 2020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Data: Node features + text content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D0D27A-D140-489E-9549-6C53EB50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6" y="4622736"/>
            <a:ext cx="5024846" cy="19507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46164B-B4DE-479C-8A62-69206D6F4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76" y="4622736"/>
            <a:ext cx="6723902" cy="21677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59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Conclusion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</a:p>
          <a:p>
            <a:pPr lvl="1" fontAlgn="base">
              <a:lnSpc>
                <a:spcPct val="200000"/>
              </a:lnSpc>
            </a:pP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네트워크가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sparse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때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contents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참고하는게 도움이 됨</a:t>
            </a:r>
          </a:p>
          <a:p>
            <a:pPr lvl="1" fontAlgn="base">
              <a:lnSpc>
                <a:spcPct val="200000"/>
              </a:lnSpc>
            </a:pP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예측된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포함시킨 네트워크 구조를 이용할 때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node </a:t>
            </a:r>
            <a:r>
              <a:rPr lang="ko-KR" altLang="en-US" sz="17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임베딩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성능이 향상됨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원래 있어야할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포함된 경우로 보임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fontAlgn="base">
              <a:lnSpc>
                <a:spcPct val="200000"/>
              </a:lnSpc>
            </a:pP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GCN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관계 파악에 도움</a:t>
            </a:r>
          </a:p>
          <a:p>
            <a:pPr lvl="1" fontAlgn="base">
              <a:lnSpc>
                <a:spcPct val="200000"/>
              </a:lnSpc>
            </a:pP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WSNE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 모델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클러스터링에서 구별가능한 경계를 생성하는 방법으로 제일 좋은 결과를 냄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E48A25-043A-43A3-AB79-BCFD05D4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26" y="4015284"/>
            <a:ext cx="9157547" cy="26022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E3AE45-E7A1-4B1C-A35A-856DDF73A34B}"/>
              </a:ext>
            </a:extLst>
          </p:cNvPr>
          <p:cNvSpPr/>
          <p:nvPr/>
        </p:nvSpPr>
        <p:spPr>
          <a:xfrm>
            <a:off x="1884805" y="4058731"/>
            <a:ext cx="1583141" cy="178665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36220-AC68-4D1C-A363-433F575BB865}"/>
              </a:ext>
            </a:extLst>
          </p:cNvPr>
          <p:cNvSpPr txBox="1"/>
          <p:nvPr/>
        </p:nvSpPr>
        <p:spPr>
          <a:xfrm>
            <a:off x="1941468" y="4680373"/>
            <a:ext cx="146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Difference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03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738056" y="2921168"/>
            <a:ext cx="4717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Summary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18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Summary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정리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문제점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review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는 있으나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이 없는 데이터가 많음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불완전한 추천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차별점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감성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감정 그래프를 반영한 그래프 기반의 추천시스템 사례가 없음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솔루션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rating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정보가 없더라도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movie, review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정보가 있다면 평점 예측이 가능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기반의 추천 목적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? 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User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의 성향이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review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의 감성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감정 정보로 구체화 됨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Cora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데이터셋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논문의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Category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가 주변 논문과의 인용 관계로 구체화 됨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t-SNE visualization of node embeddings on Cora dataset. | Download  Scientific Diagram">
            <a:extLst>
              <a:ext uri="{FF2B5EF4-FFF2-40B4-BE49-F238E27FC236}">
                <a16:creationId xmlns:a16="http://schemas.microsoft.com/office/drawing/2014/main" id="{FB31CE8D-ABA7-4FCE-8CCC-83C210FEA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087" y="5174827"/>
            <a:ext cx="4283826" cy="153075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685B9B-17A2-4A22-98B7-975392B2069A}"/>
              </a:ext>
            </a:extLst>
          </p:cNvPr>
          <p:cNvSpPr txBox="1"/>
          <p:nvPr/>
        </p:nvSpPr>
        <p:spPr>
          <a:xfrm>
            <a:off x="61994" y="6605553"/>
            <a:ext cx="36508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Rethinking Kernel Methods for Node Representation Learning on Graphs</a:t>
            </a:r>
            <a:endParaRPr lang="ko-KR" altLang="en-US" sz="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96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4" y="2921168"/>
            <a:ext cx="4031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250860" y="2921168"/>
            <a:ext cx="3692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8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993267" y="2884656"/>
            <a:ext cx="5773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4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Framework - Methodology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7A2DC1-BC22-4551-9C5A-291624AA8E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1397816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FE1EBE-9E31-4785-A866-DCDD2C71E4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317161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6F6D4D-7388-4EED-8B9B-35C9A3BEB9B4}"/>
              </a:ext>
            </a:extLst>
          </p:cNvPr>
          <p:cNvSpPr txBox="1"/>
          <p:nvPr/>
        </p:nvSpPr>
        <p:spPr>
          <a:xfrm>
            <a:off x="560060" y="2623789"/>
            <a:ext cx="191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(Rating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37EAF-49A2-426D-84B5-21410BE1A8CA}"/>
              </a:ext>
            </a:extLst>
          </p:cNvPr>
          <p:cNvSpPr txBox="1"/>
          <p:nvPr/>
        </p:nvSpPr>
        <p:spPr>
          <a:xfrm>
            <a:off x="411045" y="437509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A82DF-0705-4274-9651-60C840399D50}"/>
              </a:ext>
            </a:extLst>
          </p:cNvPr>
          <p:cNvSpPr/>
          <p:nvPr/>
        </p:nvSpPr>
        <p:spPr>
          <a:xfrm>
            <a:off x="6059152" y="3352106"/>
            <a:ext cx="2147148" cy="109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1FB469-B85C-44C1-B75D-B4DD6E2781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11" y="3069156"/>
            <a:ext cx="1424108" cy="142410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5D4C257-C745-4C87-A4C3-A65128AA5D0A}"/>
              </a:ext>
            </a:extLst>
          </p:cNvPr>
          <p:cNvSpPr/>
          <p:nvPr/>
        </p:nvSpPr>
        <p:spPr>
          <a:xfrm>
            <a:off x="4779206" y="3524812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54551B6-2E28-4D3D-8804-74E6F8DC4B1C}"/>
              </a:ext>
            </a:extLst>
          </p:cNvPr>
          <p:cNvSpPr/>
          <p:nvPr/>
        </p:nvSpPr>
        <p:spPr>
          <a:xfrm>
            <a:off x="8769959" y="3524811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DA73DF-2820-4C2B-8F44-3A8961C281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4870403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ACBA5A-E517-4218-8290-6FB2E5D65D59}"/>
              </a:ext>
            </a:extLst>
          </p:cNvPr>
          <p:cNvSpPr txBox="1"/>
          <p:nvPr/>
        </p:nvSpPr>
        <p:spPr>
          <a:xfrm>
            <a:off x="411045" y="6073891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(Emotion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67276D-378B-4B9A-B60F-DF0CCB64D76B}"/>
              </a:ext>
            </a:extLst>
          </p:cNvPr>
          <p:cNvSpPr/>
          <p:nvPr/>
        </p:nvSpPr>
        <p:spPr>
          <a:xfrm>
            <a:off x="221396" y="3089475"/>
            <a:ext cx="2621280" cy="33519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022DA-2E14-4AA7-81A0-15D88D185C57}"/>
              </a:ext>
            </a:extLst>
          </p:cNvPr>
          <p:cNvSpPr txBox="1"/>
          <p:nvPr/>
        </p:nvSpPr>
        <p:spPr>
          <a:xfrm>
            <a:off x="5391771" y="4524125"/>
            <a:ext cx="3481910" cy="112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[Baseline]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Traditional: CF, MF, NCF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Graph: NGCF, GCN, GAT,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GraphSAGE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DBF3A-8EC1-4C76-958D-F6FD95D525FD}"/>
              </a:ext>
            </a:extLst>
          </p:cNvPr>
          <p:cNvSpPr txBox="1"/>
          <p:nvPr/>
        </p:nvSpPr>
        <p:spPr>
          <a:xfrm>
            <a:off x="9507325" y="4507482"/>
            <a:ext cx="2621280" cy="7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[Predicted Rating]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Metric: RMSE/MAE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B6A86-DDF5-48F1-AEC3-59EBD423CBAC}"/>
              </a:ext>
            </a:extLst>
          </p:cNvPr>
          <p:cNvSpPr txBox="1"/>
          <p:nvPr/>
        </p:nvSpPr>
        <p:spPr>
          <a:xfrm>
            <a:off x="2879501" y="5891441"/>
            <a:ext cx="141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Ablation Study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7054469-05D9-4C93-A617-A355D7389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15" y="3524812"/>
            <a:ext cx="745066" cy="74506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B5A079-C8EC-4B20-AF2F-10C36FF81A5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64967" y="2007416"/>
            <a:ext cx="1105740" cy="162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0618DE-66B5-4585-BF8B-D12B06F5A4C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4967" y="3897345"/>
            <a:ext cx="10223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715574-EFC8-4C19-9CC2-C8B8DFFE6F3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564967" y="4163486"/>
            <a:ext cx="1105740" cy="131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9E8EF1-5CAF-4543-81D7-DFE43443532A}"/>
              </a:ext>
            </a:extLst>
          </p:cNvPr>
          <p:cNvSpPr txBox="1"/>
          <p:nvPr/>
        </p:nvSpPr>
        <p:spPr>
          <a:xfrm>
            <a:off x="3758760" y="1684446"/>
            <a:ext cx="2434601" cy="70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of relation values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Multi-layer Graph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4329A0-93D6-4980-B6FC-55308D35BF9D}"/>
              </a:ext>
            </a:extLst>
          </p:cNvPr>
          <p:cNvCxnSpPr>
            <a:stCxn id="24" idx="0"/>
          </p:cNvCxnSpPr>
          <p:nvPr/>
        </p:nvCxnSpPr>
        <p:spPr>
          <a:xfrm flipV="1">
            <a:off x="3959848" y="2412331"/>
            <a:ext cx="0" cy="111248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6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There are a lot of data with reviews but without rating in Rotten tomato.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Missing rating(27%), Missing review(6%)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Suggestion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700" u="sng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Recommendation reflecting sentiment &amp; emotion analysis</a:t>
            </a:r>
            <a:r>
              <a:rPr lang="en-US" altLang="ko-KR" sz="17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makes a more precise rating prediction compared to only using rating data.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AE8E2E-DF4C-4A8F-89D1-B560CBD3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93226"/>
              </p:ext>
            </p:extLst>
          </p:nvPr>
        </p:nvGraphicFramePr>
        <p:xfrm>
          <a:off x="1681433" y="4925904"/>
          <a:ext cx="8133126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10513">
                  <a:extLst>
                    <a:ext uri="{9D8B030D-6E8A-4147-A177-3AD203B41FA5}">
                      <a16:colId xmlns:a16="http://schemas.microsoft.com/office/drawing/2014/main" val="4119170136"/>
                    </a:ext>
                  </a:extLst>
                </a:gridCol>
                <a:gridCol w="1607538">
                  <a:extLst>
                    <a:ext uri="{9D8B030D-6E8A-4147-A177-3AD203B41FA5}">
                      <a16:colId xmlns:a16="http://schemas.microsoft.com/office/drawing/2014/main" val="2780000264"/>
                    </a:ext>
                  </a:extLst>
                </a:gridCol>
                <a:gridCol w="1607537">
                  <a:extLst>
                    <a:ext uri="{9D8B030D-6E8A-4147-A177-3AD203B41FA5}">
                      <a16:colId xmlns:a16="http://schemas.microsoft.com/office/drawing/2014/main" val="2291595914"/>
                    </a:ext>
                  </a:extLst>
                </a:gridCol>
                <a:gridCol w="1607538">
                  <a:extLst>
                    <a:ext uri="{9D8B030D-6E8A-4147-A177-3AD203B41FA5}">
                      <a16:colId xmlns:a16="http://schemas.microsoft.com/office/drawing/2014/main" val="328113523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Type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Contents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918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38179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Sentiment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Sentiment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3139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3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25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 – Problem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6095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Many reviews without rating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Title: Shan-chi  (Date: 2021.9.7)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Total: 1,130,017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 rating data is 82% of missing data.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F11B531-56CC-48EC-953E-27E06F589A3C}"/>
              </a:ext>
            </a:extLst>
          </p:cNvPr>
          <p:cNvGrpSpPr/>
          <p:nvPr/>
        </p:nvGrpSpPr>
        <p:grpSpPr>
          <a:xfrm>
            <a:off x="6766560" y="1144851"/>
            <a:ext cx="5326472" cy="5614789"/>
            <a:chOff x="6086357" y="1144851"/>
            <a:chExt cx="6006675" cy="56147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93C5E9-29C6-4389-BCB7-BDD8845A9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4124"/>
            <a:stretch/>
          </p:blipFill>
          <p:spPr>
            <a:xfrm>
              <a:off x="6696194" y="1144851"/>
              <a:ext cx="5396838" cy="561478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5FD5F62-0E87-44AF-A0C3-FED0496EBE84}"/>
                </a:ext>
              </a:extLst>
            </p:cNvPr>
            <p:cNvSpPr/>
            <p:nvPr/>
          </p:nvSpPr>
          <p:spPr>
            <a:xfrm>
              <a:off x="9313333" y="5147732"/>
              <a:ext cx="927947" cy="1693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C29D64-471B-420F-A1A8-92609FAFDF72}"/>
                </a:ext>
              </a:extLst>
            </p:cNvPr>
            <p:cNvSpPr/>
            <p:nvPr/>
          </p:nvSpPr>
          <p:spPr>
            <a:xfrm>
              <a:off x="9313333" y="6543040"/>
              <a:ext cx="995680" cy="1625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9F9C6F47-4D83-4BE5-A286-FFBA78740A64}"/>
                </a:ext>
              </a:extLst>
            </p:cNvPr>
            <p:cNvSpPr/>
            <p:nvPr/>
          </p:nvSpPr>
          <p:spPr>
            <a:xfrm>
              <a:off x="6086357" y="4914054"/>
              <a:ext cx="447040" cy="31834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09C2EBA4-9814-4309-9618-6DD84669CFBA}"/>
                </a:ext>
              </a:extLst>
            </p:cNvPr>
            <p:cNvSpPr/>
            <p:nvPr/>
          </p:nvSpPr>
          <p:spPr>
            <a:xfrm>
              <a:off x="6086357" y="6160347"/>
              <a:ext cx="447040" cy="31834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50" name="Picture 2" descr="Shang-Chi and the Legend of the Ten Rings">
            <a:extLst>
              <a:ext uri="{FF2B5EF4-FFF2-40B4-BE49-F238E27FC236}">
                <a16:creationId xmlns:a16="http://schemas.microsoft.com/office/drawing/2014/main" id="{A575F6F8-2901-48AA-A705-5C72B8B5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729" y="1143774"/>
            <a:ext cx="1053399" cy="156005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4911F3D-FDE4-4316-8AED-943FA06CD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18998"/>
              </p:ext>
            </p:extLst>
          </p:nvPr>
        </p:nvGraphicFramePr>
        <p:xfrm>
          <a:off x="829578" y="4238495"/>
          <a:ext cx="5492716" cy="2521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3179">
                  <a:extLst>
                    <a:ext uri="{9D8B030D-6E8A-4147-A177-3AD203B41FA5}">
                      <a16:colId xmlns:a16="http://schemas.microsoft.com/office/drawing/2014/main" val="836706278"/>
                    </a:ext>
                  </a:extLst>
                </a:gridCol>
                <a:gridCol w="1373179">
                  <a:extLst>
                    <a:ext uri="{9D8B030D-6E8A-4147-A177-3AD203B41FA5}">
                      <a16:colId xmlns:a16="http://schemas.microsoft.com/office/drawing/2014/main" val="3061065767"/>
                    </a:ext>
                  </a:extLst>
                </a:gridCol>
                <a:gridCol w="1373179">
                  <a:extLst>
                    <a:ext uri="{9D8B030D-6E8A-4147-A177-3AD203B41FA5}">
                      <a16:colId xmlns:a16="http://schemas.microsoft.com/office/drawing/2014/main" val="4283160256"/>
                    </a:ext>
                  </a:extLst>
                </a:gridCol>
                <a:gridCol w="1373179">
                  <a:extLst>
                    <a:ext uri="{9D8B030D-6E8A-4147-A177-3AD203B41FA5}">
                      <a16:colId xmlns:a16="http://schemas.microsoft.com/office/drawing/2014/main" val="375619055"/>
                    </a:ext>
                  </a:extLst>
                </a:gridCol>
              </a:tblGrid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Amount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375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758,709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67%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35746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305,502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370213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65,372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860972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434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0.03%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69650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C5A20B-C3D1-4DFB-8A0D-4B894413F20A}"/>
              </a:ext>
            </a:extLst>
          </p:cNvPr>
          <p:cNvSpPr/>
          <p:nvPr/>
        </p:nvSpPr>
        <p:spPr>
          <a:xfrm>
            <a:off x="829578" y="5245799"/>
            <a:ext cx="5492716" cy="501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04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DAA7D-44A7-496C-9C15-6CD17CC02C21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Framework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ECD2D5-0DF9-494D-9EF2-4C5A7C7677AD}"/>
              </a:ext>
            </a:extLst>
          </p:cNvPr>
          <p:cNvSpPr/>
          <p:nvPr/>
        </p:nvSpPr>
        <p:spPr>
          <a:xfrm>
            <a:off x="2824337" y="1348050"/>
            <a:ext cx="6536968" cy="557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System</a:t>
            </a:r>
            <a:endParaRPr lang="ko-KR" altLang="en-US" sz="1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413D50-3931-424C-93B6-D297A2243EC0}"/>
              </a:ext>
            </a:extLst>
          </p:cNvPr>
          <p:cNvSpPr/>
          <p:nvPr/>
        </p:nvSpPr>
        <p:spPr>
          <a:xfrm>
            <a:off x="2824337" y="3256037"/>
            <a:ext cx="1816579" cy="487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82848-5F16-4D5B-A11D-233427601994}"/>
              </a:ext>
            </a:extLst>
          </p:cNvPr>
          <p:cNvSpPr/>
          <p:nvPr/>
        </p:nvSpPr>
        <p:spPr>
          <a:xfrm>
            <a:off x="2824337" y="2462087"/>
            <a:ext cx="1816579" cy="487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 Data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AABD7D-70B1-41E7-B0D5-FD9E15953DD6}"/>
              </a:ext>
            </a:extLst>
          </p:cNvPr>
          <p:cNvSpPr/>
          <p:nvPr/>
        </p:nvSpPr>
        <p:spPr>
          <a:xfrm>
            <a:off x="2824337" y="4075988"/>
            <a:ext cx="1816579" cy="487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Sentiment/Emotion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9714BD-9743-4B7C-9B73-8BF8DEE9D762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732627" y="2949849"/>
            <a:ext cx="0" cy="306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9A1F7A-D3FA-46B7-A2DF-340F5FFE51E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732627" y="3743799"/>
            <a:ext cx="0" cy="332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C19E93-219A-4607-803D-38DD83E34CFC}"/>
              </a:ext>
            </a:extLst>
          </p:cNvPr>
          <p:cNvSpPr/>
          <p:nvPr/>
        </p:nvSpPr>
        <p:spPr>
          <a:xfrm>
            <a:off x="2509493" y="2340146"/>
            <a:ext cx="2446267" cy="23207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DC9305-E091-4F80-885A-C29F52B34A0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732626" y="1905254"/>
            <a:ext cx="1" cy="434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88C838-6926-4E74-A7A9-0A3CE75ED3C7}"/>
              </a:ext>
            </a:extLst>
          </p:cNvPr>
          <p:cNvSpPr/>
          <p:nvPr/>
        </p:nvSpPr>
        <p:spPr>
          <a:xfrm>
            <a:off x="5556000" y="2256491"/>
            <a:ext cx="1073643" cy="9053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Database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66E4ECC-7B6D-4D20-A798-F45469D5651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flipH="1" flipV="1">
            <a:off x="4640916" y="2705968"/>
            <a:ext cx="915084" cy="3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BD30DB-BA32-402E-8331-1E1A2D7DDDE0}"/>
              </a:ext>
            </a:extLst>
          </p:cNvPr>
          <p:cNvSpPr/>
          <p:nvPr/>
        </p:nvSpPr>
        <p:spPr>
          <a:xfrm>
            <a:off x="7544726" y="2465283"/>
            <a:ext cx="1816579" cy="487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Meta Data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D06F27-B4BB-4D7D-AE66-5C7095455337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6629643" y="2709164"/>
            <a:ext cx="9150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304E45-8E54-4852-86C3-3135A89D352D}"/>
              </a:ext>
            </a:extLst>
          </p:cNvPr>
          <p:cNvSpPr/>
          <p:nvPr/>
        </p:nvSpPr>
        <p:spPr>
          <a:xfrm>
            <a:off x="7544726" y="3256037"/>
            <a:ext cx="1816579" cy="487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Module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50FB1C-CBC9-4B86-976A-3EFFCF1CFB89}"/>
              </a:ext>
            </a:extLst>
          </p:cNvPr>
          <p:cNvSpPr/>
          <p:nvPr/>
        </p:nvSpPr>
        <p:spPr>
          <a:xfrm>
            <a:off x="7544726" y="4075988"/>
            <a:ext cx="1816579" cy="487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Movie/Review Graph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FB42FF6-FB40-4F12-B42F-2FD01F4D2EB2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 flipV="1">
            <a:off x="4955760" y="3499918"/>
            <a:ext cx="2588966" cy="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94517FB-58E9-438D-8E6C-0F63FBD263EB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8453016" y="2953045"/>
            <a:ext cx="0" cy="302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BD480E6-A88A-4C42-ADA2-0BAE00844611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453016" y="3743799"/>
            <a:ext cx="0" cy="332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F6DD23-BC31-42B0-9F94-AD380A7738EA}"/>
              </a:ext>
            </a:extLst>
          </p:cNvPr>
          <p:cNvSpPr/>
          <p:nvPr/>
        </p:nvSpPr>
        <p:spPr>
          <a:xfrm>
            <a:off x="4988949" y="5162271"/>
            <a:ext cx="2214101" cy="430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Neural Network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2EF06A6-BAF0-49F2-B494-33D18A0726C8}"/>
              </a:ext>
            </a:extLst>
          </p:cNvPr>
          <p:cNvSpPr/>
          <p:nvPr/>
        </p:nvSpPr>
        <p:spPr>
          <a:xfrm>
            <a:off x="3793067" y="5093459"/>
            <a:ext cx="4659950" cy="58221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7A28D85-2CD2-4810-9322-E0FCB5A6710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8453016" y="4563750"/>
            <a:ext cx="0" cy="499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C29B0E4-827E-4944-A15C-B4905E89DDA2}"/>
              </a:ext>
            </a:extLst>
          </p:cNvPr>
          <p:cNvSpPr txBox="1"/>
          <p:nvPr/>
        </p:nvSpPr>
        <p:spPr>
          <a:xfrm>
            <a:off x="4933676" y="4806879"/>
            <a:ext cx="2318289" cy="242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Representator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E8D0C3-363E-431E-8602-7992374B53A1}"/>
              </a:ext>
            </a:extLst>
          </p:cNvPr>
          <p:cNvCxnSpPr>
            <a:cxnSpLocks/>
            <a:stCxn id="55" idx="2"/>
            <a:endCxn id="30" idx="0"/>
          </p:cNvCxnSpPr>
          <p:nvPr/>
        </p:nvCxnSpPr>
        <p:spPr>
          <a:xfrm flipH="1">
            <a:off x="6117204" y="5675676"/>
            <a:ext cx="5838" cy="320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1E0A68-06EE-4257-ADDF-D56AF3BA4B6C}"/>
              </a:ext>
            </a:extLst>
          </p:cNvPr>
          <p:cNvSpPr/>
          <p:nvPr/>
        </p:nvSpPr>
        <p:spPr>
          <a:xfrm>
            <a:off x="5010153" y="5996546"/>
            <a:ext cx="2214101" cy="646161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Recommendation</a:t>
            </a:r>
            <a:endParaRPr lang="ko-KR" altLang="en-US"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CA13C5-61CE-44F3-9281-FBFCC3E1C4AA}"/>
              </a:ext>
            </a:extLst>
          </p:cNvPr>
          <p:cNvSpPr txBox="1"/>
          <p:nvPr/>
        </p:nvSpPr>
        <p:spPr>
          <a:xfrm>
            <a:off x="7217481" y="6150349"/>
            <a:ext cx="146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(In</a:t>
            </a:r>
            <a:r>
              <a:rPr lang="ko-KR" altLang="en-US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planning)</a:t>
            </a:r>
            <a:endParaRPr lang="ko-KR" altLang="en-US" sz="1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E5D7F0-645B-4EF2-ABF2-86B7AD6014D6}"/>
              </a:ext>
            </a:extLst>
          </p:cNvPr>
          <p:cNvSpPr/>
          <p:nvPr/>
        </p:nvSpPr>
        <p:spPr>
          <a:xfrm>
            <a:off x="1700106" y="1104053"/>
            <a:ext cx="8791787" cy="56625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09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Framework - Methodology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7A2DC1-BC22-4551-9C5A-291624AA8E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1397816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FE1EBE-9E31-4785-A866-DCDD2C71E4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317161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6F6D4D-7388-4EED-8B9B-35C9A3BEB9B4}"/>
              </a:ext>
            </a:extLst>
          </p:cNvPr>
          <p:cNvSpPr txBox="1"/>
          <p:nvPr/>
        </p:nvSpPr>
        <p:spPr>
          <a:xfrm>
            <a:off x="560060" y="2623789"/>
            <a:ext cx="191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(Rating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37EAF-49A2-426D-84B5-21410BE1A8CA}"/>
              </a:ext>
            </a:extLst>
          </p:cNvPr>
          <p:cNvSpPr txBox="1"/>
          <p:nvPr/>
        </p:nvSpPr>
        <p:spPr>
          <a:xfrm>
            <a:off x="411045" y="437509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A82DF-0705-4274-9651-60C840399D50}"/>
              </a:ext>
            </a:extLst>
          </p:cNvPr>
          <p:cNvSpPr/>
          <p:nvPr/>
        </p:nvSpPr>
        <p:spPr>
          <a:xfrm>
            <a:off x="6059152" y="3352106"/>
            <a:ext cx="2147148" cy="109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1FB469-B85C-44C1-B75D-B4DD6E2781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11" y="3069156"/>
            <a:ext cx="1424108" cy="142410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5D4C257-C745-4C87-A4C3-A65128AA5D0A}"/>
              </a:ext>
            </a:extLst>
          </p:cNvPr>
          <p:cNvSpPr/>
          <p:nvPr/>
        </p:nvSpPr>
        <p:spPr>
          <a:xfrm>
            <a:off x="4779206" y="3524812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54551B6-2E28-4D3D-8804-74E6F8DC4B1C}"/>
              </a:ext>
            </a:extLst>
          </p:cNvPr>
          <p:cNvSpPr/>
          <p:nvPr/>
        </p:nvSpPr>
        <p:spPr>
          <a:xfrm>
            <a:off x="8769959" y="3524811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DA73DF-2820-4C2B-8F44-3A8961C281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4870403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ACBA5A-E517-4218-8290-6FB2E5D65D59}"/>
              </a:ext>
            </a:extLst>
          </p:cNvPr>
          <p:cNvSpPr txBox="1"/>
          <p:nvPr/>
        </p:nvSpPr>
        <p:spPr>
          <a:xfrm>
            <a:off x="411045" y="6073891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(Emotion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67276D-378B-4B9A-B60F-DF0CCB64D76B}"/>
              </a:ext>
            </a:extLst>
          </p:cNvPr>
          <p:cNvSpPr/>
          <p:nvPr/>
        </p:nvSpPr>
        <p:spPr>
          <a:xfrm>
            <a:off x="221396" y="3089475"/>
            <a:ext cx="2621280" cy="33519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022DA-2E14-4AA7-81A0-15D88D185C57}"/>
              </a:ext>
            </a:extLst>
          </p:cNvPr>
          <p:cNvSpPr txBox="1"/>
          <p:nvPr/>
        </p:nvSpPr>
        <p:spPr>
          <a:xfrm>
            <a:off x="5391771" y="4524125"/>
            <a:ext cx="3481910" cy="112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[Baseline]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Traditional: CF, MF, NCF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Graph: NGCF, GCN, GAT,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GraphSAGE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DBF3A-8EC1-4C76-958D-F6FD95D525FD}"/>
              </a:ext>
            </a:extLst>
          </p:cNvPr>
          <p:cNvSpPr txBox="1"/>
          <p:nvPr/>
        </p:nvSpPr>
        <p:spPr>
          <a:xfrm>
            <a:off x="9507325" y="4507482"/>
            <a:ext cx="2621280" cy="7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[Predicted Rating]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Metric: RMSE/MAE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B6A86-DDF5-48F1-AEC3-59EBD423CBAC}"/>
              </a:ext>
            </a:extLst>
          </p:cNvPr>
          <p:cNvSpPr txBox="1"/>
          <p:nvPr/>
        </p:nvSpPr>
        <p:spPr>
          <a:xfrm>
            <a:off x="2879501" y="5891441"/>
            <a:ext cx="141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Ablation Study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7054469-05D9-4C93-A617-A355D7389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15" y="3524812"/>
            <a:ext cx="745066" cy="74506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B5A079-C8EC-4B20-AF2F-10C36FF81A5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64967" y="2007416"/>
            <a:ext cx="1105740" cy="162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0618DE-66B5-4585-BF8B-D12B06F5A4C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4967" y="3897345"/>
            <a:ext cx="10223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715574-EFC8-4C19-9CC2-C8B8DFFE6F3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564967" y="4163486"/>
            <a:ext cx="1105740" cy="131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9E8EF1-5CAF-4543-81D7-DFE43443532A}"/>
              </a:ext>
            </a:extLst>
          </p:cNvPr>
          <p:cNvSpPr txBox="1"/>
          <p:nvPr/>
        </p:nvSpPr>
        <p:spPr>
          <a:xfrm>
            <a:off x="3758760" y="1684446"/>
            <a:ext cx="2434601" cy="70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of relation values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Multi-layer Graph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4329A0-93D6-4980-B6FC-55308D35BF9D}"/>
              </a:ext>
            </a:extLst>
          </p:cNvPr>
          <p:cNvCxnSpPr>
            <a:stCxn id="24" idx="0"/>
          </p:cNvCxnSpPr>
          <p:nvPr/>
        </p:nvCxnSpPr>
        <p:spPr>
          <a:xfrm flipV="1">
            <a:off x="3959848" y="2412331"/>
            <a:ext cx="0" cy="111248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5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 matrix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Group :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critic_name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top_critic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publisher_name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number of users : </a:t>
            </a:r>
            <a:r>
              <a:rPr lang="en-US" altLang="ko-KR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9,821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 matrix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number of movies: </a:t>
            </a:r>
            <a:r>
              <a:rPr lang="en-US" altLang="ko-KR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17,712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E00048-7867-411C-8E9A-ECF5BEFC2906}"/>
              </a:ext>
            </a:extLst>
          </p:cNvPr>
          <p:cNvGrpSpPr/>
          <p:nvPr/>
        </p:nvGrpSpPr>
        <p:grpSpPr>
          <a:xfrm>
            <a:off x="4683759" y="2617901"/>
            <a:ext cx="7389707" cy="1215805"/>
            <a:chOff x="2401146" y="2685636"/>
            <a:chExt cx="7389707" cy="12158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8460A3-524A-43F5-BDBD-438F2AC5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1146" y="2685636"/>
              <a:ext cx="7389707" cy="121580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DBC4B5-E514-45E8-923E-1D4A8D4847E7}"/>
                </a:ext>
              </a:extLst>
            </p:cNvPr>
            <p:cNvSpPr/>
            <p:nvPr/>
          </p:nvSpPr>
          <p:spPr>
            <a:xfrm>
              <a:off x="4299890" y="2882232"/>
              <a:ext cx="2024186" cy="10192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9908D3E-9645-4035-B989-B19809BF88D3}"/>
                </a:ext>
              </a:extLst>
            </p:cNvPr>
            <p:cNvSpPr/>
            <p:nvPr/>
          </p:nvSpPr>
          <p:spPr>
            <a:xfrm>
              <a:off x="2569353" y="2882232"/>
              <a:ext cx="339265" cy="10192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21211B2-035E-4424-9BF1-F2CE3AC97834}"/>
              </a:ext>
            </a:extLst>
          </p:cNvPr>
          <p:cNvGrpSpPr/>
          <p:nvPr/>
        </p:nvGrpSpPr>
        <p:grpSpPr>
          <a:xfrm>
            <a:off x="5958792" y="4626123"/>
            <a:ext cx="6114674" cy="2181058"/>
            <a:chOff x="3038662" y="4403530"/>
            <a:chExt cx="6114674" cy="21810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49539-EC99-4E8B-8C6A-2B2C00402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8662" y="4403530"/>
              <a:ext cx="6114674" cy="218105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1C582E-086F-4FA7-96D6-6E19B122F1BA}"/>
                </a:ext>
              </a:extLst>
            </p:cNvPr>
            <p:cNvSpPr/>
            <p:nvPr/>
          </p:nvSpPr>
          <p:spPr>
            <a:xfrm>
              <a:off x="3173306" y="4403530"/>
              <a:ext cx="416561" cy="21395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03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Result Table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Result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 type : Rating, Sentiment, Emotion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Table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88B68A-C495-40E3-8692-FFF5DE8E5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08818"/>
              </p:ext>
            </p:extLst>
          </p:nvPr>
        </p:nvGraphicFramePr>
        <p:xfrm>
          <a:off x="1053253" y="2338474"/>
          <a:ext cx="10085493" cy="41334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1374">
                  <a:extLst>
                    <a:ext uri="{9D8B030D-6E8A-4147-A177-3AD203B41FA5}">
                      <a16:colId xmlns:a16="http://schemas.microsoft.com/office/drawing/2014/main" val="4008499988"/>
                    </a:ext>
                  </a:extLst>
                </a:gridCol>
                <a:gridCol w="2315470">
                  <a:extLst>
                    <a:ext uri="{9D8B030D-6E8A-4147-A177-3AD203B41FA5}">
                      <a16:colId xmlns:a16="http://schemas.microsoft.com/office/drawing/2014/main" val="1529522428"/>
                    </a:ext>
                  </a:extLst>
                </a:gridCol>
                <a:gridCol w="1519938">
                  <a:extLst>
                    <a:ext uri="{9D8B030D-6E8A-4147-A177-3AD203B41FA5}">
                      <a16:colId xmlns:a16="http://schemas.microsoft.com/office/drawing/2014/main" val="1971766107"/>
                    </a:ext>
                  </a:extLst>
                </a:gridCol>
                <a:gridCol w="3728711">
                  <a:extLst>
                    <a:ext uri="{9D8B030D-6E8A-4147-A177-3AD203B41FA5}">
                      <a16:colId xmlns:a16="http://schemas.microsoft.com/office/drawing/2014/main" val="2794507224"/>
                    </a:ext>
                  </a:extLst>
                </a:gridCol>
              </a:tblGrid>
              <a:tr h="567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Type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Method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F1-score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Data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20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Non-graph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CF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MF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NCF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Low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43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(in general)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GCN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GAT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GraphSAGE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Graphormer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Middle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68754"/>
                  </a:ext>
                </a:extLst>
              </a:tr>
              <a:tr h="12361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(our model)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GNN + 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“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novelty”</a:t>
                      </a:r>
                      <a:endParaRPr lang="ko-KR" altLang="en-US" dirty="0">
                        <a:solidFill>
                          <a:srgbClr val="0000F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High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02441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 + Sentiment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5083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38800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 + Sentiment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1893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5B0563F-7AF4-425C-86E9-5E128EF05F9C}"/>
              </a:ext>
            </a:extLst>
          </p:cNvPr>
          <p:cNvSpPr/>
          <p:nvPr/>
        </p:nvSpPr>
        <p:spPr>
          <a:xfrm>
            <a:off x="5879254" y="2275840"/>
            <a:ext cx="1551093" cy="426042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30DC4-97D0-46A5-9FB1-7F1837315071}"/>
              </a:ext>
            </a:extLst>
          </p:cNvPr>
          <p:cNvSpPr txBox="1"/>
          <p:nvPr/>
        </p:nvSpPr>
        <p:spPr>
          <a:xfrm>
            <a:off x="5831840" y="1840728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Ideal result</a:t>
            </a:r>
            <a:endParaRPr lang="ko-KR" altLang="en-US" sz="2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73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1702081" y="2459504"/>
            <a:ext cx="87895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Sentiment, Emotion </a:t>
            </a:r>
          </a:p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Analysis Model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23883</TotalTime>
  <Words>1095</Words>
  <Application>Microsoft Office PowerPoint</Application>
  <PresentationFormat>와이드스크린</PresentationFormat>
  <Paragraphs>431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바탕</vt:lpstr>
      <vt:lpstr>굴림</vt:lpstr>
      <vt:lpstr>나눔스퀘어</vt:lpstr>
      <vt:lpstr>Times New Roman</vt:lpstr>
      <vt:lpstr>Arial</vt:lpstr>
      <vt:lpstr>나눔스퀘어 Bold</vt:lpstr>
      <vt:lpstr>나눔스퀘어 ExtraBold</vt:lpstr>
      <vt:lpstr>맑은 고딕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1109</cp:revision>
  <dcterms:created xsi:type="dcterms:W3CDTF">2018-08-30T11:36:00Z</dcterms:created>
  <dcterms:modified xsi:type="dcterms:W3CDTF">2021-09-09T06:27:00Z</dcterms:modified>
</cp:coreProperties>
</file>