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1" r:id="rId3"/>
    <p:sldId id="432" r:id="rId4"/>
    <p:sldId id="461" r:id="rId5"/>
    <p:sldId id="468" r:id="rId6"/>
    <p:sldId id="478" r:id="rId7"/>
    <p:sldId id="424" r:id="rId8"/>
    <p:sldId id="481" r:id="rId9"/>
    <p:sldId id="479" r:id="rId10"/>
    <p:sldId id="463" r:id="rId11"/>
    <p:sldId id="437" r:id="rId12"/>
    <p:sldId id="477" r:id="rId13"/>
    <p:sldId id="467" r:id="rId14"/>
    <p:sldId id="449" r:id="rId15"/>
    <p:sldId id="465" r:id="rId16"/>
    <p:sldId id="469" r:id="rId17"/>
    <p:sldId id="471" r:id="rId18"/>
    <p:sldId id="475" r:id="rId19"/>
    <p:sldId id="457" r:id="rId20"/>
    <p:sldId id="458" r:id="rId21"/>
    <p:sldId id="473" r:id="rId22"/>
    <p:sldId id="459" r:id="rId23"/>
    <p:sldId id="355" r:id="rId24"/>
    <p:sldId id="474" r:id="rId25"/>
    <p:sldId id="476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8"/>
      <p:bold r:id="rId29"/>
      <p:italic r:id="rId30"/>
      <p:boldItalic r:id="rId31"/>
    </p:embeddedFont>
    <p:embeddedFont>
      <p:font typeface="나눔스퀘어 Bold" panose="020B0600000101010101" pitchFamily="50" charset="-127"/>
      <p:regular r:id="rId32"/>
      <p:bold r:id="rId33"/>
      <p:italic r:id="rId34"/>
      <p:boldItalic r:id="rId35"/>
    </p:embeddedFont>
    <p:embeddedFont>
      <p:font typeface="나눔스퀘어 ExtraBold" panose="020B0600000101010101" pitchFamily="50" charset="-127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4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8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11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1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1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7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5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4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ECD2D5-0DF9-494D-9EF2-4C5A7C7677AD}"/>
              </a:ext>
            </a:extLst>
          </p:cNvPr>
          <p:cNvSpPr/>
          <p:nvPr/>
        </p:nvSpPr>
        <p:spPr>
          <a:xfrm>
            <a:off x="2824337" y="1348050"/>
            <a:ext cx="6536968" cy="557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System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2824337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2824337" y="2462087"/>
            <a:ext cx="1816579" cy="487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2824337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Sentiment/Emotion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32627" y="2949849"/>
            <a:ext cx="0" cy="306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732627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C19E93-219A-4607-803D-38DD83E34CFC}"/>
              </a:ext>
            </a:extLst>
          </p:cNvPr>
          <p:cNvSpPr/>
          <p:nvPr/>
        </p:nvSpPr>
        <p:spPr>
          <a:xfrm>
            <a:off x="2509493" y="2340146"/>
            <a:ext cx="2446267" cy="2320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DC9305-E091-4F80-885A-C29F52B34A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732626" y="1905254"/>
            <a:ext cx="1" cy="4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8C838-6926-4E74-A7A9-0A3CE75ED3C7}"/>
              </a:ext>
            </a:extLst>
          </p:cNvPr>
          <p:cNvSpPr/>
          <p:nvPr/>
        </p:nvSpPr>
        <p:spPr>
          <a:xfrm>
            <a:off x="5556000" y="2256491"/>
            <a:ext cx="1073643" cy="9053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Database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6E4ECC-7B6D-4D20-A798-F45469D5651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 flipV="1">
            <a:off x="4640916" y="2705968"/>
            <a:ext cx="915084" cy="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7544726" y="2465283"/>
            <a:ext cx="1816579" cy="48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D06F27-B4BB-4D7D-AE66-5C709545533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629643" y="2709164"/>
            <a:ext cx="91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304E45-8E54-4852-86C3-3135A89D352D}"/>
              </a:ext>
            </a:extLst>
          </p:cNvPr>
          <p:cNvSpPr/>
          <p:nvPr/>
        </p:nvSpPr>
        <p:spPr>
          <a:xfrm>
            <a:off x="7544726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Module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0FB1C-CBC9-4B86-976A-3EFFCF1CFB89}"/>
              </a:ext>
            </a:extLst>
          </p:cNvPr>
          <p:cNvSpPr/>
          <p:nvPr/>
        </p:nvSpPr>
        <p:spPr>
          <a:xfrm>
            <a:off x="7544726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Movie/Review Graph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B42FF6-FB40-4F12-B42F-2FD01F4D2EB2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4955760" y="3499918"/>
            <a:ext cx="2588966" cy="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4517FB-58E9-438D-8E6C-0F63FBD263E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8453016" y="2953045"/>
            <a:ext cx="0" cy="30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453016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F6DD23-BC31-42B0-9F94-AD380A7738EA}"/>
              </a:ext>
            </a:extLst>
          </p:cNvPr>
          <p:cNvSpPr/>
          <p:nvPr/>
        </p:nvSpPr>
        <p:spPr>
          <a:xfrm>
            <a:off x="4988949" y="5162271"/>
            <a:ext cx="2214101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Neural Network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EF06A6-BAF0-49F2-B494-33D18A0726C8}"/>
              </a:ext>
            </a:extLst>
          </p:cNvPr>
          <p:cNvSpPr/>
          <p:nvPr/>
        </p:nvSpPr>
        <p:spPr>
          <a:xfrm>
            <a:off x="3793067" y="5093459"/>
            <a:ext cx="4659950" cy="58221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A28D85-2CD2-4810-9322-E0FCB5A6710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453016" y="4563750"/>
            <a:ext cx="0" cy="499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29B0E4-827E-4944-A15C-B4905E89DDA2}"/>
              </a:ext>
            </a:extLst>
          </p:cNvPr>
          <p:cNvSpPr txBox="1"/>
          <p:nvPr/>
        </p:nvSpPr>
        <p:spPr>
          <a:xfrm>
            <a:off x="4933676" y="4806879"/>
            <a:ext cx="2318289" cy="24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Representator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E8D0C3-363E-431E-8602-7992374B53A1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 flipH="1">
            <a:off x="6117204" y="5675676"/>
            <a:ext cx="5838" cy="320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E0A68-06EE-4257-ADDF-D56AF3BA4B6C}"/>
              </a:ext>
            </a:extLst>
          </p:cNvPr>
          <p:cNvSpPr/>
          <p:nvPr/>
        </p:nvSpPr>
        <p:spPr>
          <a:xfrm>
            <a:off x="5010153" y="5996546"/>
            <a:ext cx="2214101" cy="64616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Recommendation</a:t>
            </a:r>
            <a:endParaRPr lang="ko-KR" altLang="en-US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A13C5-61CE-44F3-9281-FBFCC3E1C4AA}"/>
              </a:ext>
            </a:extLst>
          </p:cNvPr>
          <p:cNvSpPr txBox="1"/>
          <p:nvPr/>
        </p:nvSpPr>
        <p:spPr>
          <a:xfrm>
            <a:off x="7217481" y="6150349"/>
            <a:ext cx="146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1700106" y="1104053"/>
            <a:ext cx="8791787" cy="5662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88973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1702081" y="2459504"/>
            <a:ext cx="87895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Sentiment, Emotion </a:t>
            </a:r>
          </a:p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Model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Scaled rating (Not sentiment value)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Training : Input(Review), Output(Rating)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 (rating 0~1)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0(negative):  rating  0 ~ 0.3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1(neutral)  :  rating  0.3 ~ 0.7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2(positive) :  rating 0.7 ~ 1.0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Sentiment Analysis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B3C198-DE22-43D9-A1C6-770910BEB7FD}"/>
              </a:ext>
            </a:extLst>
          </p:cNvPr>
          <p:cNvSpPr/>
          <p:nvPr/>
        </p:nvSpPr>
        <p:spPr>
          <a:xfrm>
            <a:off x="7084907" y="1312418"/>
            <a:ext cx="4660054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2FAD08-A36A-417F-B82D-98E296E81FFB}"/>
              </a:ext>
            </a:extLst>
          </p:cNvPr>
          <p:cNvGrpSpPr/>
          <p:nvPr/>
        </p:nvGrpSpPr>
        <p:grpSpPr>
          <a:xfrm>
            <a:off x="6904836" y="1346563"/>
            <a:ext cx="5026981" cy="1989375"/>
            <a:chOff x="6904836" y="1346563"/>
            <a:chExt cx="5026981" cy="1989375"/>
          </a:xfrm>
        </p:grpSpPr>
        <p:pic>
          <p:nvPicPr>
            <p:cNvPr id="32" name="Picture 2" descr="TensorFlow Hub">
              <a:extLst>
                <a:ext uri="{FF2B5EF4-FFF2-40B4-BE49-F238E27FC236}">
                  <a16:creationId xmlns:a16="http://schemas.microsoft.com/office/drawing/2014/main" id="{6833EF8A-78E8-4B7F-B125-C93F550EF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92" y="1346563"/>
              <a:ext cx="1989375" cy="198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0A955B-A89B-4780-A665-9600C04337CB}"/>
                </a:ext>
              </a:extLst>
            </p:cNvPr>
            <p:cNvSpPr txBox="1"/>
            <p:nvPr/>
          </p:nvSpPr>
          <p:spPr>
            <a:xfrm>
              <a:off x="6904836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Review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6A5468-0268-4CD2-B8D7-AD67FB30FEB6}"/>
                </a:ext>
              </a:extLst>
            </p:cNvPr>
            <p:cNvSpPr txBox="1"/>
            <p:nvPr/>
          </p:nvSpPr>
          <p:spPr>
            <a:xfrm>
              <a:off x="10584765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Rating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5EB2EA86-55F4-4C55-83D8-AA1AE5172B3D}"/>
                </a:ext>
              </a:extLst>
            </p:cNvPr>
            <p:cNvSpPr/>
            <p:nvPr/>
          </p:nvSpPr>
          <p:spPr>
            <a:xfrm>
              <a:off x="8086456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D85956A-3C05-4162-93F6-E3D2556E1BB8}"/>
                </a:ext>
              </a:extLst>
            </p:cNvPr>
            <p:cNvSpPr/>
            <p:nvPr/>
          </p:nvSpPr>
          <p:spPr>
            <a:xfrm>
              <a:off x="10495733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AD4A78-7855-4BF1-B96B-EBACB36FA8B5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EC42D3-5CE4-4ADE-86B5-441D378D2DCF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182582A-E601-4849-8D7F-134487D69EBC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BA1D9-7ACF-478F-B62A-435DB835AA44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Scaled rating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BB54E08-8D67-4F33-927E-A1E99D592714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EAEA03-C2B7-48EB-8B58-C40ACAFD5AEA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06A90-D0ED-4A77-AA3B-59C839D2D285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06DEFE1-4429-4C3D-ABEC-2FBBDEDA2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9964"/>
              </p:ext>
            </p:extLst>
          </p:nvPr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8026CB9-23F5-48D8-9990-EB83DA3D51D4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9CDBBBF-3BDB-4444-B8B7-A3EADAC1C477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B871FC-6A0F-4231-8712-9BBF721B7788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Picture 2" descr="TensorFlow Hub">
            <a:extLst>
              <a:ext uri="{FF2B5EF4-FFF2-40B4-BE49-F238E27FC236}">
                <a16:creationId xmlns:a16="http://schemas.microsoft.com/office/drawing/2014/main" id="{78F249CC-97F3-431D-B000-F569110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84F354A3-48AB-4D3D-8C9D-D4CC92247E87}"/>
              </a:ext>
            </a:extLst>
          </p:cNvPr>
          <p:cNvSpPr/>
          <p:nvPr/>
        </p:nvSpPr>
        <p:spPr>
          <a:xfrm>
            <a:off x="7051798" y="5366321"/>
            <a:ext cx="1144314" cy="1130814"/>
          </a:xfrm>
          <a:prstGeom prst="mathMultiply">
            <a:avLst>
              <a:gd name="adj1" fmla="val 51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Learning data for 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labels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 – Negative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 – Somewhat Negative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 – Neutral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 – Somewhat Positive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4 - Positive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Sentiment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85946"/>
              </p:ext>
            </p:extLst>
          </p:nvPr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DBE6CC-F6BD-4C94-A1DC-CCCD1753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27" y="1820415"/>
            <a:ext cx="5797933" cy="13156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11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Learning data for emotion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labels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 – anger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 – fear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 – joy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738122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Emotion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501980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608563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952921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5011234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/>
        </p:nvGraphicFramePr>
        <p:xfrm>
          <a:off x="9905611" y="508883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29231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573874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5088830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783140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31C47C-F8B9-47BC-AE18-56B857F7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2" y="2004608"/>
            <a:ext cx="5049133" cy="16170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5CF1D-7DC6-4D0D-8DAA-25A64EB98FDE}"/>
              </a:ext>
            </a:extLst>
          </p:cNvPr>
          <p:cNvSpPr txBox="1"/>
          <p:nvPr/>
        </p:nvSpPr>
        <p:spPr>
          <a:xfrm>
            <a:off x="2499359" y="2430487"/>
            <a:ext cx="268692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– love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– sadness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5 - surprise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31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Framework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3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Contribution &amp; Reference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Improve accuracy of link prediction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Baseline: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data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Solution: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+ Sentiment + Emotion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 +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Novelty(Multi-layer)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Web Service Network Embedding based on Link Prediction and Convolutional Learning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Transactions on Services Computing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Data: Node features + text content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0D27A-D140-489E-9549-6C53EB5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6" y="4622736"/>
            <a:ext cx="5024846" cy="1950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6164B-B4DE-479C-8A62-69206D6F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76" y="4622736"/>
            <a:ext cx="6723902" cy="2167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59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Conclusion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네트워크가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contents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참고하는게 도움이 됨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예측된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포함시킨 네트워크 구조를 이용할 때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node </a:t>
            </a: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임베딩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성능이 향상됨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있어야할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포함된 경우로 보임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GCN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 파악에 도움</a:t>
            </a:r>
          </a:p>
          <a:p>
            <a:pPr lvl="1" fontAlgn="base">
              <a:lnSpc>
                <a:spcPct val="200000"/>
              </a:lnSpc>
            </a:pP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WSNE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모델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클러스터링에서 구별가능한 경계를 생성하는 방법으로 제일 좋은 결과를 냄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48A25-043A-43A3-AB79-BCFD05D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26" y="4015284"/>
            <a:ext cx="9157547" cy="2602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E3AE45-E7A1-4B1C-A35A-856DDF73A34B}"/>
              </a:ext>
            </a:extLst>
          </p:cNvPr>
          <p:cNvSpPr/>
          <p:nvPr/>
        </p:nvSpPr>
        <p:spPr>
          <a:xfrm>
            <a:off x="1884805" y="4058731"/>
            <a:ext cx="1583141" cy="1786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6220-AC68-4D1C-A363-433F575BB865}"/>
              </a:ext>
            </a:extLst>
          </p:cNvPr>
          <p:cNvSpPr txBox="1"/>
          <p:nvPr/>
        </p:nvSpPr>
        <p:spPr>
          <a:xfrm>
            <a:off x="1941468" y="4680373"/>
            <a:ext cx="146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67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738056" y="2921168"/>
            <a:ext cx="4717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Summary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1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Summary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정리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수정요망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): missing rating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데이터가 많음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불완전한 추천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차별점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감정 그래프를 반영한 그래프 기반의 추천시스템 사례가 없음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솔루션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movie, review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정보가 있다면 정교한 평점 예측이 가능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기반의 추천 목적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? 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성향이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감성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감정 정보로 구체화 됨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Cora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데이터셋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논문의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Category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 주변 논문과의 인용 관계로 구체화 됨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t-SNE visualization of node embeddings on Cora dataset. | Download  Scientific Diagram">
            <a:extLst>
              <a:ext uri="{FF2B5EF4-FFF2-40B4-BE49-F238E27FC236}">
                <a16:creationId xmlns:a16="http://schemas.microsoft.com/office/drawing/2014/main" id="{FB31CE8D-ABA7-4FCE-8CCC-83C210FE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87" y="5174827"/>
            <a:ext cx="4283826" cy="15307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85B9B-17A2-4A22-98B7-975392B2069A}"/>
              </a:ext>
            </a:extLst>
          </p:cNvPr>
          <p:cNvSpPr txBox="1"/>
          <p:nvPr/>
        </p:nvSpPr>
        <p:spPr>
          <a:xfrm>
            <a:off x="61994" y="6605553"/>
            <a:ext cx="3650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Rethinking Kernel Methods for Node Representation Learning on Graphs</a:t>
            </a:r>
            <a:endParaRPr lang="ko-KR" altLang="en-US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6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6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There are a lot of data with missing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in Rotten tomato.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based only on rating is incomplete.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u="sng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reflecting sentiment &amp; emotion analysis</a:t>
            </a:r>
            <a:r>
              <a:rPr lang="en-US" altLang="ko-KR" sz="17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makes a more precise rating prediction compared to only using rating data.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AE8E2E-DF4C-4A8F-89D1-B560CBD3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93226"/>
              </p:ext>
            </p:extLst>
          </p:nvPr>
        </p:nvGraphicFramePr>
        <p:xfrm>
          <a:off x="1681433" y="4925904"/>
          <a:ext cx="813312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13">
                  <a:extLst>
                    <a:ext uri="{9D8B030D-6E8A-4147-A177-3AD203B41FA5}">
                      <a16:colId xmlns:a16="http://schemas.microsoft.com/office/drawing/2014/main" val="4119170136"/>
                    </a:ext>
                  </a:extLst>
                </a:gridCol>
                <a:gridCol w="1607538">
                  <a:extLst>
                    <a:ext uri="{9D8B030D-6E8A-4147-A177-3AD203B41FA5}">
                      <a16:colId xmlns:a16="http://schemas.microsoft.com/office/drawing/2014/main" val="2780000264"/>
                    </a:ext>
                  </a:extLst>
                </a:gridCol>
                <a:gridCol w="1607537">
                  <a:extLst>
                    <a:ext uri="{9D8B030D-6E8A-4147-A177-3AD203B41FA5}">
                      <a16:colId xmlns:a16="http://schemas.microsoft.com/office/drawing/2014/main" val="2291595914"/>
                    </a:ext>
                  </a:extLst>
                </a:gridCol>
                <a:gridCol w="1607538">
                  <a:extLst>
                    <a:ext uri="{9D8B030D-6E8A-4147-A177-3AD203B41FA5}">
                      <a16:colId xmlns:a16="http://schemas.microsoft.com/office/drawing/2014/main" val="328113523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918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817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13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Problem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6095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Many missing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Title: Shan-chi  (Date: 2021.9.7)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Total: 1,130,017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rating data is 82% of missing data.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1B531-56CC-48EC-953E-27E06F589A3C}"/>
              </a:ext>
            </a:extLst>
          </p:cNvPr>
          <p:cNvGrpSpPr/>
          <p:nvPr/>
        </p:nvGrpSpPr>
        <p:grpSpPr>
          <a:xfrm>
            <a:off x="6766560" y="1144851"/>
            <a:ext cx="5326472" cy="5614789"/>
            <a:chOff x="6086357" y="1144851"/>
            <a:chExt cx="6006675" cy="5614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3C5E9-29C6-4389-BCB7-BDD8845A9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24"/>
            <a:stretch/>
          </p:blipFill>
          <p:spPr>
            <a:xfrm>
              <a:off x="6696194" y="1144851"/>
              <a:ext cx="5396838" cy="5614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FD5F62-0E87-44AF-A0C3-FED0496EBE84}"/>
                </a:ext>
              </a:extLst>
            </p:cNvPr>
            <p:cNvSpPr/>
            <p:nvPr/>
          </p:nvSpPr>
          <p:spPr>
            <a:xfrm>
              <a:off x="9313333" y="5147732"/>
              <a:ext cx="927947" cy="169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29D64-471B-420F-A1A8-92609FAFDF72}"/>
                </a:ext>
              </a:extLst>
            </p:cNvPr>
            <p:cNvSpPr/>
            <p:nvPr/>
          </p:nvSpPr>
          <p:spPr>
            <a:xfrm>
              <a:off x="9313333" y="6543040"/>
              <a:ext cx="995680" cy="1625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F9C6F47-4D83-4BE5-A286-FFBA78740A64}"/>
                </a:ext>
              </a:extLst>
            </p:cNvPr>
            <p:cNvSpPr/>
            <p:nvPr/>
          </p:nvSpPr>
          <p:spPr>
            <a:xfrm>
              <a:off x="6086357" y="4914054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9C2EBA4-9814-4309-9618-6DD84669CFBA}"/>
                </a:ext>
              </a:extLst>
            </p:cNvPr>
            <p:cNvSpPr/>
            <p:nvPr/>
          </p:nvSpPr>
          <p:spPr>
            <a:xfrm>
              <a:off x="6086357" y="6160347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Shang-Chi and the Legend of the Ten Rings">
            <a:extLst>
              <a:ext uri="{FF2B5EF4-FFF2-40B4-BE49-F238E27FC236}">
                <a16:creationId xmlns:a16="http://schemas.microsoft.com/office/drawing/2014/main" id="{A575F6F8-2901-48AA-A705-5C72B8B5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1143774"/>
            <a:ext cx="1053399" cy="156005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911F3D-FDE4-4316-8AED-943FA06CD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18998"/>
              </p:ext>
            </p:extLst>
          </p:nvPr>
        </p:nvGraphicFramePr>
        <p:xfrm>
          <a:off x="829578" y="4238495"/>
          <a:ext cx="5492716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79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3EDCC6A-049A-4FCF-8AE6-127B8AFCC878}"/>
              </a:ext>
            </a:extLst>
          </p:cNvPr>
          <p:cNvSpPr/>
          <p:nvPr/>
        </p:nvSpPr>
        <p:spPr>
          <a:xfrm>
            <a:off x="829578" y="4742151"/>
            <a:ext cx="5492716" cy="497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803730" y="2884656"/>
            <a:ext cx="6152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[1] Integrating Collaborative Filtering and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: A Rating Inference Approach (ECAI 06’ workshop)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Approach sentiment analysis with statistical techniques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[2] BERT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감성분석을 이용한 추천시스템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(KCI 21')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Comparing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Emotional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with ML/DL Techniques and Presenting the Performance of BERT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Limitation : rating inference was only carried out, and explainable recommendation is not possible.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[3] Movie Recommendation System Using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From Microblogging Data (IEEE transactions on </a:t>
            </a:r>
            <a:r>
              <a:rPr lang="en-US" altLang="ko-KR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css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20’)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Hybrid RS from collaborative filtering(CF) and content-based filtering(CBF) along with sentiment analysis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[4] Using Affective Features from Media Content Metadata for Better Movie Recommendations (KDIR 20’)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Detect movie overviews’ </a:t>
            </a:r>
            <a:r>
              <a:rPr lang="en-US" altLang="ko-KR" sz="15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implicit affective features like emotion and sentiment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Strength: reflect dynamic information like user’s emotion and sentiment</a:t>
            </a: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2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9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How to improve the accuracy of recommendation systems: Combining ratings and review texts sentiment scores. (JIIS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9D52-7549-455F-B0D1-4310AD60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64" y="1991360"/>
            <a:ext cx="3298071" cy="3283216"/>
          </a:xfrm>
          <a:prstGeom prst="rect">
            <a:avLst/>
          </a:prstGeom>
        </p:spPr>
      </p:pic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36561EE0-67FD-4AEC-8FAB-F1AC7A928AE9}"/>
              </a:ext>
            </a:extLst>
          </p:cNvPr>
          <p:cNvSpPr txBox="1"/>
          <p:nvPr/>
        </p:nvSpPr>
        <p:spPr>
          <a:xfrm>
            <a:off x="0" y="5095723"/>
            <a:ext cx="12191999" cy="14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Emotion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Tensor-based tag emotion aware recommendation with probabilistic ranking. (KSII 2019)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Item recommendation using tag emotion in social cataloging services. (ScienceDirect 2017)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ECDCB-4B83-4764-9A62-A0DB2A21E0B0}"/>
              </a:ext>
            </a:extLst>
          </p:cNvPr>
          <p:cNvSpPr/>
          <p:nvPr/>
        </p:nvSpPr>
        <p:spPr>
          <a:xfrm>
            <a:off x="5249333" y="4334933"/>
            <a:ext cx="745067" cy="2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109E0-9D92-45BD-98B8-60830B837FD4}"/>
              </a:ext>
            </a:extLst>
          </p:cNvPr>
          <p:cNvSpPr/>
          <p:nvPr/>
        </p:nvSpPr>
        <p:spPr>
          <a:xfrm>
            <a:off x="6590453" y="2734302"/>
            <a:ext cx="1049867" cy="160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915CE-4972-44C4-8943-36B115FA1431}"/>
              </a:ext>
            </a:extLst>
          </p:cNvPr>
          <p:cNvSpPr/>
          <p:nvPr/>
        </p:nvSpPr>
        <p:spPr>
          <a:xfrm>
            <a:off x="5886026" y="3772747"/>
            <a:ext cx="596054" cy="2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1522E-8DE2-421F-A948-6431735373D3}"/>
              </a:ext>
            </a:extLst>
          </p:cNvPr>
          <p:cNvSpPr/>
          <p:nvPr/>
        </p:nvSpPr>
        <p:spPr>
          <a:xfrm>
            <a:off x="5249333" y="4138507"/>
            <a:ext cx="745067" cy="14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5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868718" y="2884656"/>
            <a:ext cx="6022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Methodology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9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25163</TotalTime>
  <Words>1330</Words>
  <Application>Microsoft Office PowerPoint</Application>
  <PresentationFormat>와이드스크린</PresentationFormat>
  <Paragraphs>475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 Bold</vt:lpstr>
      <vt:lpstr>바탕</vt:lpstr>
      <vt:lpstr>굴림</vt:lpstr>
      <vt:lpstr>나눔스퀘어</vt:lpstr>
      <vt:lpstr>Times New Roman</vt:lpstr>
      <vt:lpstr>Arial</vt:lpstr>
      <vt:lpstr>나눔스퀘어 ExtraBold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1121</cp:revision>
  <dcterms:created xsi:type="dcterms:W3CDTF">2018-08-30T11:36:00Z</dcterms:created>
  <dcterms:modified xsi:type="dcterms:W3CDTF">2021-09-12T10:24:40Z</dcterms:modified>
</cp:coreProperties>
</file>