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xJASW+8x6U9dOXLNfuHl6XhSA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201D03-9723-46C0-A73B-B5A4B62B2752}">
  <a:tblStyle styleId="{DC201D03-9723-46C0-A73B-B5A4B62B2752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6f398fdf3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16f398fdf3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g116f398fdf3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e2c24e4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16e2c24e4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16e2c24e47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51b19ed6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151b19ed6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1151b19ed6a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61030545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161030545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1161030545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e2c24e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16e2c24e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16e2c24e4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1b19ed6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151b19ed6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1151b19ed6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51b19ed6a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151b19ed6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1151b19ed6a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6e2c24e4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16e2c24e4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16e2c24e4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e2c24e4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6e2c24e4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116e2c24e4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6e2c24e4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6e2c24e4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116e2c24e4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e2c24e47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16e2c24e47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116e2c24e47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p11"/>
          <p:cNvSpPr/>
          <p:nvPr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211805" y="3325820"/>
            <a:ext cx="1198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ko-KR" sz="4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투자의 신 프로젝트</a:t>
            </a:r>
            <a:endParaRPr b="1" i="0" sz="6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7255798" y="4467225"/>
            <a:ext cx="4518900" cy="1061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Char char="•"/>
            </a:pPr>
            <a:r>
              <a:rPr b="0" i="0" lang="ko-KR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KAIST 이문용 교수팀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Char char="•"/>
            </a:pPr>
            <a:r>
              <a:rPr b="0" i="0" lang="ko-KR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 : 2022.02.24</a:t>
            </a:r>
            <a:endParaRPr b="0" i="0" sz="2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6f398fdf3_1_4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116f398fdf3_1_4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AutoNum type="arabicPeriod"/>
            </a:pPr>
            <a:r>
              <a:rPr b="1" lang="ko-KR" sz="3600">
                <a:solidFill>
                  <a:srgbClr val="E7E6E6"/>
                </a:solidFill>
              </a:rPr>
              <a:t>분양 부동산 기본 정보 DB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116f398fdf3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250" y="2300090"/>
            <a:ext cx="9600025" cy="33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6e2c24e47_0_5"/>
          <p:cNvSpPr txBox="1"/>
          <p:nvPr/>
        </p:nvSpPr>
        <p:spPr>
          <a:xfrm>
            <a:off x="3864965" y="2884656"/>
            <a:ext cx="403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ko-KR" sz="6000">
                <a:solidFill>
                  <a:schemeClr val="lt1"/>
                </a:solidFill>
              </a:rPr>
              <a:t>To do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51b19ed6a_0_28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1151b19ed6a_0_28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요청사항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3월부터 프로젝트 미팅 일정 조정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화(15~18), 목(15~18), 금(10~16) : </a:t>
            </a:r>
            <a:r>
              <a:rPr b="1" lang="ko-KR" sz="1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목요일 15시</a:t>
            </a:r>
            <a:endParaRPr b="1" sz="19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연구실용 zoom Pro 계정 생성 가능 여부 (현재, 30~40분 제한)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용도: 연구 미팅 / 세미나 -&gt; </a:t>
            </a:r>
            <a:r>
              <a:rPr b="1"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조형인 선생님께 문의 (Pro 계정 1개)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 do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A. 분양 부동산 기본 정보 제공 모듈 파악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‘투자의 신’ 홈페이지에서 제공하는 자료 파악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 공공 데이터 API 파악 (신청 완료)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국토 교통부 공공 데이터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1151b19ed6a_0_28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To do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610305459_0_0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11610305459_0_0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문의사항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프로젝트, 사업의 궁극적 목표?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‘투자의 신’에서 제공할 수 있는 데이터?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‘투자의 신’ 홈페이지의 데이터 출처?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문의사항 발생시 누구에게 문의?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11610305459_0_0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ko-KR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e2c24e47_0_0"/>
          <p:cNvSpPr txBox="1"/>
          <p:nvPr/>
        </p:nvSpPr>
        <p:spPr>
          <a:xfrm>
            <a:off x="3755552" y="2921100"/>
            <a:ext cx="46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ko-KR" sz="6000">
                <a:solidFill>
                  <a:schemeClr val="lt1"/>
                </a:solidFill>
              </a:rPr>
              <a:t>Introduction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1b19ed6a_0_0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1151b19ed6a_0_0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과제명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기반 부동산 분양 분석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위한 DB 구축 타당성 조사 연구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사업기간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2022.02.01 - 2023.01.31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개인투자자들에게 안전한 투자를 위한 정보가 부재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수익형 부동산</a:t>
            </a:r>
            <a:r>
              <a:rPr b="0" baseline="3000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분양 정보로부터 객관적인 투자분석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위한 온라인 수단의 필요성이 증대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사업목적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"입지, 환금성, 가격, 시공건설사, 리스크" 의 AI 분석으로 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객관적이고 정확한 투자분석 서비스를 위한 분양 분석 진단 서비스 공급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최종결과물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구축설계서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포함한 최종보고서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아파트, 오피스텔, 상가, 공동주택, 지식산업센터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151b19ed6a_0_0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사업 배경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1151b19ed6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0273" y="1158398"/>
            <a:ext cx="1866979" cy="992166"/>
          </a:xfrm>
          <a:prstGeom prst="rect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2" name="Google Shape;172;g1151b19ed6a_0_0"/>
          <p:cNvCxnSpPr/>
          <p:nvPr/>
        </p:nvCxnSpPr>
        <p:spPr>
          <a:xfrm flipH="1" rot="10800000">
            <a:off x="0" y="5839650"/>
            <a:ext cx="122043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1b19ed6a_0_19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1151b19ed6a_0_19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범위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: 서울 지역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㈜ 투자의 신에서 보유한 최근 3년간 분양 대상물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분양 분석 서비스 지원이 가능토록, 아래 열거된 DB들의 구축 가능성을 사전에 파악하는 타당성 조사 수행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가능한 형태의 초기 버전 설계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1151b19ed6a_0_19"/>
          <p:cNvSpPr txBox="1"/>
          <p:nvPr/>
        </p:nvSpPr>
        <p:spPr>
          <a:xfrm>
            <a:off x="84813" y="345284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Arial"/>
                <a:ea typeface="Arial"/>
                <a:cs typeface="Arial"/>
                <a:sym typeface="Arial"/>
              </a:rPr>
              <a:t>연구 개요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1151b19ed6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0273" y="1158398"/>
            <a:ext cx="1866979" cy="992166"/>
          </a:xfrm>
          <a:prstGeom prst="rect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/>
          <p:nvPr/>
        </p:nvSpPr>
        <p:spPr>
          <a:xfrm>
            <a:off x="0" y="2387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161032" y="269075"/>
            <a:ext cx="315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Font typeface="Arial"/>
              <a:buNone/>
            </a:pPr>
            <a:r>
              <a:rPr b="1" i="0" lang="ko-KR" sz="3600" u="none" cap="none" strike="noStrike">
                <a:solidFill>
                  <a:srgbClr val="E7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범위</a:t>
            </a:r>
            <a:endParaRPr b="1" i="0" sz="3600" u="none" cap="none" strike="noStrike">
              <a:solidFill>
                <a:srgbClr val="E7E6E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9" name="Google Shape;189;p5"/>
          <p:cNvGraphicFramePr/>
          <p:nvPr/>
        </p:nvGraphicFramePr>
        <p:xfrm>
          <a:off x="6653064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{DC201D03-9723-46C0-A73B-B5A4B62B2752}</a:tableStyleId>
              </a:tblPr>
              <a:tblGrid>
                <a:gridCol w="569050"/>
                <a:gridCol w="4600900"/>
              </a:tblGrid>
              <a:tr h="78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분석을 지원하는 DB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시공건설사정보DB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대중교통정보DB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지리적 위치정보DB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인프라정보DB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투자자선호도 및 현장선호도정보DB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시세차익 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임대율 및 월세수익률 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단기투자DB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5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부동산관련법률정보DB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90" name="Google Shape;190;p5"/>
          <p:cNvGraphicFramePr/>
          <p:nvPr/>
        </p:nvGraphicFramePr>
        <p:xfrm>
          <a:off x="411873" y="1244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{DC201D03-9723-46C0-A73B-B5A4B62B2752}</a:tableStyleId>
              </a:tblPr>
              <a:tblGrid>
                <a:gridCol w="686450"/>
                <a:gridCol w="4393600"/>
              </a:tblGrid>
              <a:tr h="79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2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 모듈</a:t>
                      </a:r>
                      <a:endParaRPr sz="2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분양 부동산 기본 정보 제공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시공 건설사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입지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환금성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9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리스크 분석 모듈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1" name="Google Shape;191;p5"/>
          <p:cNvSpPr/>
          <p:nvPr/>
        </p:nvSpPr>
        <p:spPr>
          <a:xfrm>
            <a:off x="6290375" y="207255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6290375" y="2528500"/>
            <a:ext cx="286500" cy="34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6290375" y="29668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6290375" y="4299400"/>
            <a:ext cx="286500" cy="89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6290375" y="5280100"/>
            <a:ext cx="286500" cy="124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896575" y="20241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5896575" y="24647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5896575" y="33502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5896575" y="450685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5896575" y="5663500"/>
            <a:ext cx="2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ko-KR" sz="1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b="1" i="0" sz="1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444675" y="2036725"/>
            <a:ext cx="5047200" cy="89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5896575" y="2024150"/>
            <a:ext cx="6005400" cy="4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7A8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6e2c24e47_0_10"/>
          <p:cNvSpPr txBox="1"/>
          <p:nvPr/>
        </p:nvSpPr>
        <p:spPr>
          <a:xfrm>
            <a:off x="3755552" y="2921100"/>
            <a:ext cx="46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ko-KR" sz="6000">
                <a:solidFill>
                  <a:schemeClr val="lt1"/>
                </a:solidFill>
              </a:rPr>
              <a:t>Have done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6e2c24e47_0_15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116e2c24e47_0_15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Char char="•"/>
            </a:pPr>
            <a:r>
              <a:rPr b="1"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분양 부동산 기본 정보 DB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 : 분양 부동산의 기본 정보 제공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 : 투자 부동산 선택을 위한 분양 기본 정보 제공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요구조건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분양 부동산 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분양 부동산 현장 주소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시행사, 시공사, 세대수/점포수, 주차대수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분양규모  </a:t>
            </a: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지하4층 ~ 28층 489호실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 평균 분양가 / 계약금 / 실투자금 / 제시 수익률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6) 준공일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7) 조감도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116e2c24e47_0_15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AutoNum type="alphaUcPeriod"/>
            </a:pPr>
            <a:r>
              <a:rPr b="1" lang="ko-KR" sz="3600">
                <a:solidFill>
                  <a:srgbClr val="E7E6E6"/>
                </a:solidFill>
              </a:rPr>
              <a:t>분양 부동산 기본 정보 제공 모듈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e2c24e47_0_28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g116e2c24e47_0_28"/>
          <p:cNvSpPr txBox="1"/>
          <p:nvPr/>
        </p:nvSpPr>
        <p:spPr>
          <a:xfrm>
            <a:off x="38550" y="12435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Char char="•"/>
            </a:pPr>
            <a:r>
              <a:rPr b="1"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부동산 114</a:t>
            </a:r>
            <a:endParaRPr b="1"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목적: 부동산 정보 제공업체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부동산 원천데이터 제공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b="1"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‘1. 분양 부동산 기본 정보 DB’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 데이터 상당수 해결가능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(추정) ‘투자의 신’ 사이트에서 사용하고 있는 정보의 원천 데이터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(논의) 유료 DB 판매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아파트단지 및 시세정보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분양 및 입주예정 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■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재개발 및 재건축 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g116e2c24e47_0_28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AutoNum type="arabicPeriod"/>
            </a:pPr>
            <a:r>
              <a:rPr b="1" lang="ko-KR" sz="3600">
                <a:solidFill>
                  <a:srgbClr val="E7E6E6"/>
                </a:solidFill>
              </a:rPr>
              <a:t>분양 부동산 기본 정보 DB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116e2c24e47_0_28"/>
          <p:cNvPicPr preferRelativeResize="0"/>
          <p:nvPr/>
        </p:nvPicPr>
        <p:blipFill rotWithShape="1">
          <a:blip r:embed="rId3">
            <a:alphaModFix/>
          </a:blip>
          <a:srcRect b="28155" l="0" r="0" t="0"/>
          <a:stretch/>
        </p:blipFill>
        <p:spPr>
          <a:xfrm>
            <a:off x="6015452" y="3532425"/>
            <a:ext cx="5896577" cy="27653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g116e2c24e47_0_28"/>
          <p:cNvSpPr txBox="1"/>
          <p:nvPr/>
        </p:nvSpPr>
        <p:spPr>
          <a:xfrm>
            <a:off x="7642988" y="6377275"/>
            <a:ext cx="264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[부동산 114 메인 홈페이지]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e2c24e47_0_39"/>
          <p:cNvSpPr/>
          <p:nvPr/>
        </p:nvSpPr>
        <p:spPr>
          <a:xfrm>
            <a:off x="0" y="314961"/>
            <a:ext cx="12192000" cy="7215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116e2c24e47_0_39"/>
          <p:cNvSpPr txBox="1"/>
          <p:nvPr/>
        </p:nvSpPr>
        <p:spPr>
          <a:xfrm>
            <a:off x="38550" y="1167325"/>
            <a:ext cx="12192000" cy="5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Char char="•"/>
            </a:pPr>
            <a:r>
              <a:rPr b="1"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예시: [아파트] e편한세상 주안 에듀서밋 아파트 AI투자분석</a:t>
            </a:r>
            <a:endParaRPr b="1"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‘투자의 신’ 웹사이트 내용과 완벽히 일치하지 않음.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문의: ‘투자의 신’의 데이터 출처?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15900" lvl="2" marL="12573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116e2c24e47_0_39"/>
          <p:cNvSpPr txBox="1"/>
          <p:nvPr/>
        </p:nvSpPr>
        <p:spPr>
          <a:xfrm>
            <a:off x="291701" y="345275"/>
            <a:ext cx="10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3600"/>
              <a:buAutoNum type="arabicPeriod"/>
            </a:pPr>
            <a:r>
              <a:rPr b="1" lang="ko-KR" sz="3600">
                <a:solidFill>
                  <a:srgbClr val="E7E6E6"/>
                </a:solidFill>
              </a:rPr>
              <a:t>분양 부동산 기본 정보 DB</a:t>
            </a:r>
            <a:endParaRPr b="1" i="0" sz="3600" u="none" cap="none" strike="noStrike">
              <a:solidFill>
                <a:srgbClr val="E7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16e2c24e47_0_39"/>
          <p:cNvSpPr txBox="1"/>
          <p:nvPr/>
        </p:nvSpPr>
        <p:spPr>
          <a:xfrm>
            <a:off x="3769313" y="6072475"/>
            <a:ext cx="264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[부동산 114]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116e2c24e47_0_39"/>
          <p:cNvSpPr txBox="1"/>
          <p:nvPr/>
        </p:nvSpPr>
        <p:spPr>
          <a:xfrm>
            <a:off x="6708650" y="6072475"/>
            <a:ext cx="264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네이버 </a:t>
            </a: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부동산]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116e2c24e47_0_39"/>
          <p:cNvSpPr txBox="1"/>
          <p:nvPr/>
        </p:nvSpPr>
        <p:spPr>
          <a:xfrm>
            <a:off x="9439263" y="6072475"/>
            <a:ext cx="264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 부동산]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116e2c24e47_0_39"/>
          <p:cNvSpPr txBox="1"/>
          <p:nvPr/>
        </p:nvSpPr>
        <p:spPr>
          <a:xfrm>
            <a:off x="487813" y="6072475"/>
            <a:ext cx="264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투자의 신</a:t>
            </a:r>
            <a:r>
              <a:rPr b="1" lang="ko-KR" sz="190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9" name="Google Shape;239;g116e2c24e47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6941" y="2494861"/>
            <a:ext cx="2403834" cy="365511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g116e2c24e47_0_39"/>
          <p:cNvPicPr preferRelativeResize="0"/>
          <p:nvPr/>
        </p:nvPicPr>
        <p:blipFill rotWithShape="1">
          <a:blip r:embed="rId4">
            <a:alphaModFix/>
          </a:blip>
          <a:srcRect b="0" l="0" r="6208" t="0"/>
          <a:stretch/>
        </p:blipFill>
        <p:spPr>
          <a:xfrm>
            <a:off x="6594837" y="2494850"/>
            <a:ext cx="2869153" cy="36551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g116e2c24e47_0_39"/>
          <p:cNvPicPr preferRelativeResize="0"/>
          <p:nvPr/>
        </p:nvPicPr>
        <p:blipFill rotWithShape="1">
          <a:blip r:embed="rId5">
            <a:alphaModFix/>
          </a:blip>
          <a:srcRect b="0" l="0" r="5678" t="6463"/>
          <a:stretch/>
        </p:blipFill>
        <p:spPr>
          <a:xfrm>
            <a:off x="3722084" y="2494850"/>
            <a:ext cx="2735971" cy="36551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g116e2c24e47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050" y="2494850"/>
            <a:ext cx="3401049" cy="3655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g116e2c24e47_0_39"/>
          <p:cNvSpPr txBox="1"/>
          <p:nvPr/>
        </p:nvSpPr>
        <p:spPr>
          <a:xfrm>
            <a:off x="487813" y="6396900"/>
            <a:ext cx="264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위치, 시공사, 시행사, 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규모, 호실수, 분양가격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116e2c24e47_0_39"/>
          <p:cNvSpPr txBox="1"/>
          <p:nvPr/>
        </p:nvSpPr>
        <p:spPr>
          <a:xfrm>
            <a:off x="3769313" y="6396900"/>
            <a:ext cx="264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소재지, 면적, 단지규모,층수, 주차대수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난방정보, 입주예정일, 건설회사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116e2c24e47_0_39"/>
          <p:cNvSpPr txBox="1"/>
          <p:nvPr/>
        </p:nvSpPr>
        <p:spPr>
          <a:xfrm>
            <a:off x="6292400" y="6396900"/>
            <a:ext cx="347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세대수, 저/최고층, 사용승인일, 총주차대수,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용적률, 건폐율, 건설사, 난방, 관리사무소, 주소, 면적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116e2c24e47_0_39"/>
          <p:cNvSpPr txBox="1"/>
          <p:nvPr/>
        </p:nvSpPr>
        <p:spPr>
          <a:xfrm>
            <a:off x="9439263" y="6396900"/>
            <a:ext cx="264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세대수, 입주시기, 시공사, 시행사, 유형,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동수, 층수, 주차, 난방, 용적률/건폐율, 주소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pty_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2018-08-30T11:36:00Z</dcterms:created>
  <dc:creator>user</dc:creator>
</cp:coreProperties>
</file>