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  <p:sldMasterId id="214748366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37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5" roundtripDataSignature="AMtx7mj7yY4I6qli8vAKhlD/42VwkpAd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A446102-5DE2-4FA5-B011-5EAD153BD574}">
  <a:tblStyle styleId="{7A446102-5DE2-4FA5-B011-5EAD153BD574}" styleName="Table_0">
    <a:wholeTbl>
      <a:tcTxStyle b="off" i="off">
        <a:font>
          <a:latin typeface="Times New Roman"/>
          <a:ea typeface="Times New Roman"/>
          <a:cs typeface="Times New Roman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6E6"/>
          </a:solidFill>
        </a:fill>
      </a:tcStyle>
    </a:wholeTbl>
    <a:band1H>
      <a:tcTxStyle b="off" i="off"/>
      <a:tcStyle>
        <a:fill>
          <a:solidFill>
            <a:srgbClr val="CACAC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ACACA"/>
          </a:solidFill>
        </a:fill>
      </a:tcStyle>
    </a:band1V>
    <a:band2V>
      <a:tcTxStyle b="off" i="off"/>
    </a:band2V>
    <a:lastCol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fill>
          <a:solidFill>
            <a:schemeClr val="dk1"/>
          </a:solidFill>
        </a:fill>
      </a:tcStyle>
    </a:lastCol>
    <a:firstCol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fill>
          <a:solidFill>
            <a:schemeClr val="dk1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dk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dk1"/>
          </a:solidFill>
        </a:fill>
      </a:tcStyle>
    </a:firstRow>
    <a:neCell>
      <a:tcTxStyle b="off" i="off"/>
    </a:neCell>
    <a:nwCell>
      <a:tcTxStyle b="off" i="off"/>
    </a:nwCell>
  </a:tblStyle>
  <a:tblStyle styleId="{453BD1B2-87CB-40C1-A5B6-BD3B3AF324C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37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5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1411042d2b_1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g11411042d2b_1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1" name="Google Shape;241;g11411042d2b_1_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1411042d2b_1_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g11411042d2b_1_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1" name="Google Shape;251;g11411042d2b_1_5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16e2c24e47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g116e2c24e47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9" name="Google Shape;259;g116e2c24e47_0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1411042d2b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g11411042d2b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5" name="Google Shape;265;g11411042d2b_0_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1411042d2b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g11411042d2b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4" name="Google Shape;274;g11411042d2b_0_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1411042d2b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g11411042d2b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4" name="Google Shape;284;g11411042d2b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5" name="Google Shape;305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1610305459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g1161030545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1" name="Google Shape;311;g11610305459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16e2c24e4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116e2c24e4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g116e2c24e47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51b19ed6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1151b19ed6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" name="Google Shape;170;g1151b19ed6a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16e2c24e47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116e2c24e47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g116e2c24e47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16e2c24e47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116e2c24e47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116e2c24e47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1411042d2b_1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11411042d2b_1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5" name="Google Shape;215;g11411042d2b_1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1411042d2b_1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11411042d2b_1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3" name="Google Shape;223;g11411042d2b_1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1411042d2b_1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g11411042d2b_1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1" name="Google Shape;231;g11411042d2b_1_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7" name="Google Shape;9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1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8" name="Google Shape;118;p1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1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p1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0" name="Google Shape;130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1" name="Google Shape;13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7" name="Google Shape;13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7" name="Google Shape;14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411042d2b_2_5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11411042d2b_2_59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 rtl="0"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 rtl="0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g11411042d2b_2_5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8" name="Google Shape;2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2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2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7" name="Google Shape;8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8" name="Google Shape;8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9" name="Google Shape;89;p11"/>
          <p:cNvSpPr/>
          <p:nvPr/>
        </p:nvSpPr>
        <p:spPr>
          <a:xfrm>
            <a:off x="11812370" y="6440180"/>
            <a:ext cx="261611" cy="261611"/>
          </a:xfrm>
          <a:prstGeom prst="ellipse">
            <a:avLst/>
          </a:prstGeom>
          <a:solidFill>
            <a:srgbClr val="067A8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90;p11"/>
          <p:cNvSpPr txBox="1"/>
          <p:nvPr/>
        </p:nvSpPr>
        <p:spPr>
          <a:xfrm>
            <a:off x="11696152" y="6400811"/>
            <a:ext cx="494045" cy="3009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"/>
          <p:cNvSpPr/>
          <p:nvPr/>
        </p:nvSpPr>
        <p:spPr>
          <a:xfrm rot="5400000">
            <a:off x="6041390" y="-1874797"/>
            <a:ext cx="109222" cy="12192001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"/>
          <p:cNvSpPr txBox="1"/>
          <p:nvPr/>
        </p:nvSpPr>
        <p:spPr>
          <a:xfrm>
            <a:off x="211805" y="3325820"/>
            <a:ext cx="11980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b="1" i="0" lang="ko-KR" sz="4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투자의 신 프로젝트</a:t>
            </a:r>
            <a:endParaRPr b="1" i="0" sz="6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" name="Google Shape;160;p1"/>
          <p:cNvSpPr txBox="1"/>
          <p:nvPr/>
        </p:nvSpPr>
        <p:spPr>
          <a:xfrm>
            <a:off x="7255798" y="4467225"/>
            <a:ext cx="45189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algun Gothic"/>
              <a:buChar char="•"/>
            </a:pPr>
            <a:r>
              <a:rPr b="0" i="0" lang="ko-KR" sz="2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KAIST 이문용 교수팀</a:t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algun Gothic"/>
              <a:buChar char="•"/>
            </a:pPr>
            <a:r>
              <a:rPr b="0" i="0" lang="ko-KR" sz="2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Date : 2022.0</a:t>
            </a:r>
            <a:r>
              <a:rPr lang="ko-KR" sz="2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3.03</a:t>
            </a:r>
            <a:endParaRPr b="0" i="0" sz="2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1411042d2b_1_49"/>
          <p:cNvSpPr/>
          <p:nvPr/>
        </p:nvSpPr>
        <p:spPr>
          <a:xfrm>
            <a:off x="0" y="314961"/>
            <a:ext cx="12192000" cy="72150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4" name="Google Shape;244;g11411042d2b_1_49"/>
          <p:cNvSpPr txBox="1"/>
          <p:nvPr/>
        </p:nvSpPr>
        <p:spPr>
          <a:xfrm>
            <a:off x="38550" y="1243525"/>
            <a:ext cx="12192000" cy="55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b="1" lang="ko-KR" sz="2200">
                <a:solidFill>
                  <a:schemeClr val="dk1"/>
                </a:solidFill>
              </a:rPr>
              <a:t>Approach 2. 웹사이트 크롤링 : 네이버 부동산-분양(isale.land.naver.com)</a:t>
            </a:r>
            <a:endParaRPr b="1" sz="22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i="0" sz="13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i="0" sz="1500" u="none" cap="none" strike="noStrike">
              <a:solidFill>
                <a:srgbClr val="000000"/>
              </a:solidFill>
            </a:endParaRPr>
          </a:p>
          <a:p>
            <a:pPr indent="-215900" lvl="2" marL="125730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245" name="Google Shape;245;g11411042d2b_1_49"/>
          <p:cNvSpPr txBox="1"/>
          <p:nvPr/>
        </p:nvSpPr>
        <p:spPr>
          <a:xfrm>
            <a:off x="291701" y="345275"/>
            <a:ext cx="10576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7E6E6"/>
              </a:buClr>
              <a:buSzPts val="3600"/>
              <a:buFont typeface="Arial"/>
              <a:buAutoNum type="alphaUcPeriod"/>
            </a:pPr>
            <a:r>
              <a:rPr b="1" i="0" lang="ko-KR" sz="3600" u="none" cap="none" strike="noStrike">
                <a:solidFill>
                  <a:srgbClr val="E7E6E6"/>
                </a:solidFill>
                <a:latin typeface="Arial"/>
                <a:ea typeface="Arial"/>
                <a:cs typeface="Arial"/>
                <a:sym typeface="Arial"/>
              </a:rPr>
              <a:t>분양 부동산 기본 정보 제공 모듈</a:t>
            </a:r>
            <a:endParaRPr b="1" i="0" sz="3600" u="none" cap="none" strike="noStrike">
              <a:solidFill>
                <a:srgbClr val="E7E6E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6" name="Google Shape;246;g11411042d2b_1_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1275" y="1660538"/>
            <a:ext cx="4817626" cy="46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g11411042d2b_1_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2238" y="1935713"/>
            <a:ext cx="5495925" cy="406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1411042d2b_1_58"/>
          <p:cNvSpPr/>
          <p:nvPr/>
        </p:nvSpPr>
        <p:spPr>
          <a:xfrm>
            <a:off x="0" y="314961"/>
            <a:ext cx="12192000" cy="72150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4" name="Google Shape;254;g11411042d2b_1_58"/>
          <p:cNvSpPr txBox="1"/>
          <p:nvPr/>
        </p:nvSpPr>
        <p:spPr>
          <a:xfrm>
            <a:off x="38550" y="1243525"/>
            <a:ext cx="12192000" cy="55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b="1" lang="ko-KR" sz="2200">
                <a:solidFill>
                  <a:schemeClr val="dk1"/>
                </a:solidFill>
              </a:rPr>
              <a:t>Approach 2. 웹사이트 크롤링 : 네이버 부동산-분양(isale.land.naver.com)</a:t>
            </a:r>
            <a:endParaRPr b="1" sz="2200">
              <a:solidFill>
                <a:schemeClr val="dk1"/>
              </a:solidFill>
            </a:endParaRPr>
          </a:p>
          <a:p>
            <a:pPr indent="-342900" lvl="1" marL="91440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 sz="1800">
                <a:solidFill>
                  <a:schemeClr val="dk1"/>
                </a:solidFill>
              </a:rPr>
              <a:t>크롤링 </a:t>
            </a:r>
            <a:r>
              <a:rPr lang="ko-KR" sz="1800">
                <a:solidFill>
                  <a:schemeClr val="dk1"/>
                </a:solidFill>
              </a:rPr>
              <a:t>이슈</a:t>
            </a:r>
            <a:endParaRPr sz="1800">
              <a:solidFill>
                <a:schemeClr val="dk1"/>
              </a:solidFill>
            </a:endParaRPr>
          </a:p>
          <a:p>
            <a:pPr indent="-317500" lvl="2" marL="137160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ko-KR">
                <a:solidFill>
                  <a:schemeClr val="dk1"/>
                </a:solidFill>
              </a:rPr>
              <a:t>몇몇 데이터의 요구사항이 불명확(실투자금, 기대수익률 등)</a:t>
            </a:r>
            <a:endParaRPr>
              <a:solidFill>
                <a:schemeClr val="dk1"/>
              </a:solidFill>
            </a:endParaRPr>
          </a:p>
          <a:p>
            <a:pPr indent="-317500" lvl="2" marL="137160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ko-KR">
                <a:solidFill>
                  <a:schemeClr val="dk1"/>
                </a:solidFill>
              </a:rPr>
              <a:t>분양 계획 / 분양중 단계에 따른 데이터 차이 (주차대수, 분양가 등)</a:t>
            </a:r>
            <a:endParaRPr>
              <a:solidFill>
                <a:schemeClr val="dk1"/>
              </a:solidFill>
            </a:endParaRPr>
          </a:p>
          <a:p>
            <a:pPr indent="-317500" lvl="2" marL="137160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ko-KR">
                <a:solidFill>
                  <a:schemeClr val="dk1"/>
                </a:solidFill>
              </a:rPr>
              <a:t>시행사 데이터의 부재</a:t>
            </a:r>
            <a:endParaRPr>
              <a:solidFill>
                <a:schemeClr val="dk1"/>
              </a:solidFill>
            </a:endParaRPr>
          </a:p>
          <a:p>
            <a:pPr indent="-317500" lvl="2" marL="137160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ko-KR">
                <a:solidFill>
                  <a:schemeClr val="dk1"/>
                </a:solidFill>
              </a:rPr>
              <a:t>동적 사이트에 따른 크롤링 난항</a:t>
            </a:r>
            <a:endParaRPr>
              <a:solidFill>
                <a:schemeClr val="dk1"/>
              </a:solidFill>
            </a:endParaRPr>
          </a:p>
          <a:p>
            <a:pPr indent="-317500" lvl="3" marL="182880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-KR">
                <a:solidFill>
                  <a:schemeClr val="dk1"/>
                </a:solidFill>
              </a:rPr>
              <a:t>현재 ‘분양계획’ 완료</a:t>
            </a:r>
            <a:endParaRPr>
              <a:solidFill>
                <a:schemeClr val="dk1"/>
              </a:solidFill>
            </a:endParaRPr>
          </a:p>
          <a:p>
            <a:pPr indent="-317500" lvl="2" marL="137160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ko-KR">
                <a:solidFill>
                  <a:schemeClr val="dk1"/>
                </a:solidFill>
              </a:rPr>
              <a:t>크롤링의 근본적 한계에 따른 유지보수 문제</a:t>
            </a:r>
            <a:endParaRPr>
              <a:solidFill>
                <a:schemeClr val="dk1"/>
              </a:solidFill>
            </a:endParaRPr>
          </a:p>
          <a:p>
            <a:pPr indent="0" lvl="0" marL="137160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i="0" sz="13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i="0" sz="1500" u="none" cap="none" strike="noStrike">
              <a:solidFill>
                <a:srgbClr val="000000"/>
              </a:solidFill>
            </a:endParaRPr>
          </a:p>
          <a:p>
            <a:pPr indent="-215900" lvl="2" marL="125730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255" name="Google Shape;255;g11411042d2b_1_58"/>
          <p:cNvSpPr txBox="1"/>
          <p:nvPr/>
        </p:nvSpPr>
        <p:spPr>
          <a:xfrm>
            <a:off x="291701" y="345275"/>
            <a:ext cx="10576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7E6E6"/>
              </a:buClr>
              <a:buSzPts val="3600"/>
              <a:buFont typeface="Arial"/>
              <a:buAutoNum type="alphaUcPeriod"/>
            </a:pPr>
            <a:r>
              <a:rPr b="1" i="0" lang="ko-KR" sz="3600" u="none" cap="none" strike="noStrike">
                <a:solidFill>
                  <a:srgbClr val="E7E6E6"/>
                </a:solidFill>
                <a:latin typeface="Arial"/>
                <a:ea typeface="Arial"/>
                <a:cs typeface="Arial"/>
                <a:sym typeface="Arial"/>
              </a:rPr>
              <a:t>분양 부동산 기본 정보 제공 모듈</a:t>
            </a:r>
            <a:endParaRPr b="1" i="0" sz="3600" u="none" cap="none" strike="noStrike">
              <a:solidFill>
                <a:srgbClr val="E7E6E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67A82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16e2c24e47_0_5"/>
          <p:cNvSpPr txBox="1"/>
          <p:nvPr/>
        </p:nvSpPr>
        <p:spPr>
          <a:xfrm>
            <a:off x="3831751" y="2884650"/>
            <a:ext cx="4528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ko-KR" sz="6000">
                <a:solidFill>
                  <a:schemeClr val="lt1"/>
                </a:solidFill>
              </a:rPr>
              <a:t>Discussion</a:t>
            </a:r>
            <a:endParaRPr b="1" i="0" sz="6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1411042d2b_0_26"/>
          <p:cNvSpPr/>
          <p:nvPr/>
        </p:nvSpPr>
        <p:spPr>
          <a:xfrm>
            <a:off x="0" y="314961"/>
            <a:ext cx="12192000" cy="72150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8" name="Google Shape;268;g11411042d2b_0_26"/>
          <p:cNvSpPr txBox="1"/>
          <p:nvPr/>
        </p:nvSpPr>
        <p:spPr>
          <a:xfrm>
            <a:off x="84813" y="345284"/>
            <a:ext cx="282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7E6E6"/>
              </a:buClr>
              <a:buSzPts val="3600"/>
              <a:buFont typeface="Arial"/>
              <a:buNone/>
            </a:pPr>
            <a:r>
              <a:rPr b="1" lang="ko-KR" sz="3600">
                <a:solidFill>
                  <a:srgbClr val="E7E6E6"/>
                </a:solidFill>
              </a:rPr>
              <a:t>목표 설정</a:t>
            </a:r>
            <a:endParaRPr b="1" i="0" sz="3600" u="none" cap="none" strike="noStrike">
              <a:solidFill>
                <a:srgbClr val="E7E6E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g11411042d2b_0_26"/>
          <p:cNvSpPr txBox="1"/>
          <p:nvPr>
            <p:ph idx="1" type="body"/>
          </p:nvPr>
        </p:nvSpPr>
        <p:spPr>
          <a:xfrm>
            <a:off x="50" y="1114900"/>
            <a:ext cx="121920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7350" lvl="0" marL="609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Font typeface="Malgun Gothic"/>
              <a:buChar char="•"/>
            </a:pPr>
            <a:r>
              <a:rPr b="1" lang="ko-KR" sz="2300">
                <a:latin typeface="Malgun Gothic"/>
                <a:ea typeface="Malgun Gothic"/>
                <a:cs typeface="Malgun Gothic"/>
                <a:sym typeface="Malgun Gothic"/>
              </a:rPr>
              <a:t>2022년 말까지 어떤 output을 목표로 진행할 것인가?</a:t>
            </a:r>
            <a:endParaRPr b="1" sz="23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87350" lvl="1" marL="1219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300"/>
              <a:buFont typeface="Malgun Gothic"/>
              <a:buChar char="•"/>
            </a:pPr>
            <a:r>
              <a:rPr lang="ko-KR" sz="1900">
                <a:latin typeface="Malgun Gothic"/>
                <a:ea typeface="Malgun Gothic"/>
                <a:cs typeface="Malgun Gothic"/>
                <a:sym typeface="Malgun Gothic"/>
              </a:rPr>
              <a:t>최종 output에 대한 합의 도출 (투자의 신 대표님, 교수님)</a:t>
            </a:r>
            <a:endParaRPr sz="19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87350" lvl="1" marL="1219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300"/>
              <a:buFont typeface="Malgun Gothic"/>
              <a:buChar char="•"/>
            </a:pPr>
            <a:r>
              <a:rPr lang="ko-KR" sz="1900">
                <a:latin typeface="Malgun Gothic"/>
                <a:ea typeface="Malgun Gothic"/>
                <a:cs typeface="Malgun Gothic"/>
                <a:sym typeface="Malgun Gothic"/>
              </a:rPr>
              <a:t>main goal 설정 + sub task 지정 </a:t>
            </a:r>
            <a:endParaRPr sz="19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87350" lvl="1" marL="1219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300"/>
              <a:buFont typeface="Malgun Gothic"/>
              <a:buChar char="•"/>
            </a:pPr>
            <a:r>
              <a:rPr lang="ko-KR" sz="1900">
                <a:latin typeface="Malgun Gothic"/>
                <a:ea typeface="Malgun Gothic"/>
                <a:cs typeface="Malgun Gothic"/>
                <a:sym typeface="Malgun Gothic"/>
              </a:rPr>
              <a:t>sub task 별 담당자 배정</a:t>
            </a:r>
            <a:br>
              <a:rPr lang="ko-KR" sz="1900">
                <a:latin typeface="Malgun Gothic"/>
                <a:ea typeface="Malgun Gothic"/>
                <a:cs typeface="Malgun Gothic"/>
                <a:sym typeface="Malgun Gothic"/>
              </a:rPr>
            </a:br>
            <a:endParaRPr sz="19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87350" lvl="0" marL="609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Font typeface="Malgun Gothic"/>
              <a:buChar char="•"/>
            </a:pPr>
            <a:r>
              <a:rPr b="1" lang="ko-KR" sz="2300">
                <a:latin typeface="Malgun Gothic"/>
                <a:ea typeface="Malgun Gothic"/>
                <a:cs typeface="Malgun Gothic"/>
                <a:sym typeface="Malgun Gothic"/>
              </a:rPr>
              <a:t>Milestone 설정</a:t>
            </a:r>
            <a:endParaRPr b="1" sz="23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87350" lvl="1" marL="1219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300"/>
              <a:buFont typeface="Malgun Gothic"/>
              <a:buChar char="•"/>
            </a:pPr>
            <a:r>
              <a:rPr lang="ko-KR" sz="1900">
                <a:latin typeface="Malgun Gothic"/>
                <a:ea typeface="Malgun Gothic"/>
                <a:cs typeface="Malgun Gothic"/>
                <a:sym typeface="Malgun Gothic"/>
              </a:rPr>
              <a:t>2,3,4분기에 따른 </a:t>
            </a:r>
            <a:r>
              <a:rPr lang="ko-KR" sz="1900">
                <a:latin typeface="Malgun Gothic"/>
                <a:ea typeface="Malgun Gothic"/>
                <a:cs typeface="Malgun Gothic"/>
                <a:sym typeface="Malgun Gothic"/>
              </a:rPr>
              <a:t>분기단위 milestone 설정 필요</a:t>
            </a:r>
            <a:endParaRPr sz="19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87350" lvl="1" marL="1219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300"/>
              <a:buFont typeface="Malgun Gothic"/>
              <a:buChar char="•"/>
            </a:pPr>
            <a:r>
              <a:rPr lang="ko-KR" sz="1900">
                <a:latin typeface="Malgun Gothic"/>
                <a:ea typeface="Malgun Gothic"/>
                <a:cs typeface="Malgun Gothic"/>
                <a:sym typeface="Malgun Gothic"/>
              </a:rPr>
              <a:t>각 분기별 목표를 설정하고 산출물을 전달</a:t>
            </a:r>
            <a:br>
              <a:rPr lang="ko-KR" sz="1900">
                <a:latin typeface="Malgun Gothic"/>
                <a:ea typeface="Malgun Gothic"/>
                <a:cs typeface="Malgun Gothic"/>
                <a:sym typeface="Malgun Gothic"/>
              </a:rPr>
            </a:br>
            <a:endParaRPr sz="1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0" name="Google Shape;270;g11411042d2b_0_26"/>
          <p:cNvSpPr txBox="1"/>
          <p:nvPr>
            <p:ph idx="1" type="body"/>
          </p:nvPr>
        </p:nvSpPr>
        <p:spPr>
          <a:xfrm>
            <a:off x="428075" y="5938500"/>
            <a:ext cx="11763900" cy="72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=&gt; ‘투자의 신’ 실무진 분들과 논의할 사항</a:t>
            </a:r>
            <a:endParaRPr sz="1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1411042d2b_0_34"/>
          <p:cNvSpPr/>
          <p:nvPr/>
        </p:nvSpPr>
        <p:spPr>
          <a:xfrm>
            <a:off x="775875" y="1694425"/>
            <a:ext cx="11076300" cy="16410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11411042d2b_0_34"/>
          <p:cNvSpPr/>
          <p:nvPr/>
        </p:nvSpPr>
        <p:spPr>
          <a:xfrm>
            <a:off x="775875" y="3392500"/>
            <a:ext cx="11076300" cy="3251400"/>
          </a:xfrm>
          <a:prstGeom prst="rect">
            <a:avLst/>
          </a:prstGeom>
          <a:solidFill>
            <a:srgbClr val="D0E0E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11411042d2b_0_34"/>
          <p:cNvSpPr txBox="1"/>
          <p:nvPr>
            <p:ph idx="1" type="body"/>
          </p:nvPr>
        </p:nvSpPr>
        <p:spPr>
          <a:xfrm>
            <a:off x="0" y="1127175"/>
            <a:ext cx="12192000" cy="573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5605" lvl="0" marL="60960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430"/>
              <a:buFont typeface="Malgun Gothic"/>
              <a:buChar char="•"/>
            </a:pPr>
            <a:r>
              <a:rPr b="1" lang="ko-KR" sz="2280">
                <a:latin typeface="Malgun Gothic"/>
                <a:ea typeface="Malgun Gothic"/>
                <a:cs typeface="Malgun Gothic"/>
                <a:sym typeface="Malgun Gothic"/>
              </a:rPr>
              <a:t>2022년 과제 진행후 얻고자 하는 것?</a:t>
            </a:r>
            <a:endParaRPr b="1" sz="228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95605" lvl="1" marL="121920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1430"/>
              <a:buFont typeface="Malgun Gothic"/>
              <a:buChar char="•"/>
            </a:pPr>
            <a:r>
              <a:rPr b="1" lang="ko-KR" sz="1940">
                <a:latin typeface="Malgun Gothic"/>
                <a:ea typeface="Malgun Gothic"/>
                <a:cs typeface="Malgun Gothic"/>
                <a:sym typeface="Malgun Gothic"/>
              </a:rPr>
              <a:t>부동산 관련 DB 구축 (기존안) </a:t>
            </a:r>
            <a:endParaRPr b="1" sz="194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95605" lvl="2" marL="182880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1430"/>
              <a:buFont typeface="Malgun Gothic"/>
              <a:buChar char="•"/>
            </a:pPr>
            <a:r>
              <a:rPr lang="ko-KR" sz="1600" u="sng">
                <a:latin typeface="Malgun Gothic"/>
                <a:ea typeface="Malgun Gothic"/>
                <a:cs typeface="Malgun Gothic"/>
                <a:sym typeface="Malgun Gothic"/>
              </a:rPr>
              <a:t>‘</a:t>
            </a:r>
            <a:r>
              <a:rPr lang="ko-KR" sz="1600" u="sng">
                <a:latin typeface="Malgun Gothic"/>
                <a:ea typeface="Malgun Gothic"/>
                <a:cs typeface="Malgun Gothic"/>
                <a:sym typeface="Malgun Gothic"/>
              </a:rPr>
              <a:t>크롤링 + DB’ 적재 모듈 개발</a:t>
            </a: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95605" lvl="2" marL="182880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1430"/>
              <a:buFont typeface="Malgun Gothic"/>
              <a:buChar char="•"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크롤링으로는 실제 사업화가 어려울 수 있음 (법률적 문제)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95605" lvl="2" marL="182880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1430"/>
              <a:buFont typeface="Malgun Gothic"/>
              <a:buChar char="•"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POC 수준에서만 진행 가능 (Prototype 형태)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95605" lvl="1" marL="121920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1430"/>
              <a:buFont typeface="Malgun Gothic"/>
              <a:buChar char="•"/>
            </a:pPr>
            <a:r>
              <a:rPr b="1" lang="ko-KR" sz="1940">
                <a:latin typeface="Malgun Gothic"/>
                <a:ea typeface="Malgun Gothic"/>
                <a:cs typeface="Malgun Gothic"/>
                <a:sym typeface="Malgun Gothic"/>
              </a:rPr>
              <a:t>부동산 데이터 파이프라인 및 마트 설계 (신규안 1)</a:t>
            </a:r>
            <a:endParaRPr b="1" sz="194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95605" lvl="2" marL="182880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1430"/>
              <a:buFont typeface="Malgun Gothic"/>
              <a:buChar char="•"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데이터 수집 방안 및 처리 파이프라인 설계를 중심으로 진행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95605" lvl="2" marL="182880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1430"/>
              <a:buFont typeface="Malgun Gothic"/>
              <a:buChar char="•"/>
            </a:pPr>
            <a:r>
              <a:rPr lang="ko-KR" sz="1600" u="sng">
                <a:latin typeface="Malgun Gothic"/>
                <a:ea typeface="Malgun Gothic"/>
                <a:cs typeface="Malgun Gothic"/>
                <a:sym typeface="Malgun Gothic"/>
              </a:rPr>
              <a:t>‘자동화된 시스템 구축’</a:t>
            </a: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을 목표로 진행 (POC개발)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95605" lvl="2" marL="182880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1430"/>
              <a:buFont typeface="Malgun Gothic"/>
              <a:buChar char="•"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데이터 원천 소스 목록 작성 및 수집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95605" lvl="2" marL="182880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1430"/>
              <a:buFont typeface="Malgun Gothic"/>
              <a:buChar char="•"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근사치 데이터를 구분하여 </a:t>
            </a:r>
            <a:r>
              <a:rPr lang="ko-KR" sz="1600" u="sng">
                <a:latin typeface="Malgun Gothic"/>
                <a:ea typeface="Malgun Gothic"/>
                <a:cs typeface="Malgun Gothic"/>
                <a:sym typeface="Malgun Gothic"/>
              </a:rPr>
              <a:t>ML 기반의 마트 생성</a:t>
            </a: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 (POC개발) (ex. 예상 월 수입 등)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9404" lvl="4" marL="228600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1430"/>
              <a:buFont typeface="Malgun Gothic"/>
              <a:buChar char="•"/>
            </a:pPr>
            <a:r>
              <a:rPr lang="ko-KR" sz="1430">
                <a:latin typeface="Malgun Gothic"/>
                <a:ea typeface="Malgun Gothic"/>
                <a:cs typeface="Malgun Gothic"/>
                <a:sym typeface="Malgun Gothic"/>
              </a:rPr>
              <a:t>지능화된 시스템 제안, 크롤링하기 어려운 자료 면에서는 ML 모델로 대체</a:t>
            </a:r>
            <a:endParaRPr sz="143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95605" lvl="2" marL="182880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1430"/>
              <a:buFont typeface="Malgun Gothic"/>
              <a:buChar char="•"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최종적으로 개발 착수가 가능한 시스템 설계안 제안 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9404" lvl="4" marL="228600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1430"/>
              <a:buFont typeface="Malgun Gothic"/>
              <a:buChar char="•"/>
            </a:pPr>
            <a:r>
              <a:rPr lang="ko-KR" sz="1430">
                <a:latin typeface="Malgun Gothic"/>
                <a:ea typeface="Malgun Gothic"/>
                <a:cs typeface="Malgun Gothic"/>
                <a:sym typeface="Malgun Gothic"/>
              </a:rPr>
              <a:t>KAIST 연구팀의 기술 반영</a:t>
            </a:r>
            <a:endParaRPr sz="143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9" name="Google Shape;279;g11411042d2b_0_34"/>
          <p:cNvSpPr/>
          <p:nvPr/>
        </p:nvSpPr>
        <p:spPr>
          <a:xfrm>
            <a:off x="0" y="314961"/>
            <a:ext cx="12192000" cy="72150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0" name="Google Shape;280;g11411042d2b_0_34"/>
          <p:cNvSpPr txBox="1"/>
          <p:nvPr/>
        </p:nvSpPr>
        <p:spPr>
          <a:xfrm>
            <a:off x="84833" y="345275"/>
            <a:ext cx="4685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7E6E6"/>
              </a:buClr>
              <a:buSzPts val="3600"/>
              <a:buFont typeface="Arial"/>
              <a:buNone/>
            </a:pPr>
            <a:r>
              <a:rPr b="1" lang="ko-KR" sz="3600">
                <a:solidFill>
                  <a:srgbClr val="E7E6E6"/>
                </a:solidFill>
              </a:rPr>
              <a:t>의사결정 사항</a:t>
            </a:r>
            <a:endParaRPr b="1" i="0" sz="3600" u="none" cap="none" strike="noStrike">
              <a:solidFill>
                <a:srgbClr val="E7E6E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1411042d2b_0_6"/>
          <p:cNvSpPr/>
          <p:nvPr/>
        </p:nvSpPr>
        <p:spPr>
          <a:xfrm>
            <a:off x="0" y="238761"/>
            <a:ext cx="12192000" cy="72150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g11411042d2b_0_6"/>
          <p:cNvSpPr txBox="1"/>
          <p:nvPr/>
        </p:nvSpPr>
        <p:spPr>
          <a:xfrm>
            <a:off x="161022" y="269075"/>
            <a:ext cx="4330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7E6E6"/>
              </a:buClr>
              <a:buSzPts val="3600"/>
              <a:buFont typeface="Arial"/>
              <a:buNone/>
            </a:pPr>
            <a:r>
              <a:rPr b="1" lang="ko-KR" sz="3600">
                <a:solidFill>
                  <a:srgbClr val="E7E6E6"/>
                </a:solidFill>
                <a:latin typeface="Malgun Gothic"/>
                <a:ea typeface="Malgun Gothic"/>
                <a:cs typeface="Malgun Gothic"/>
                <a:sym typeface="Malgun Gothic"/>
              </a:rPr>
              <a:t>Plan: 업무 분배</a:t>
            </a:r>
            <a:endParaRPr b="1" i="0" sz="3600" u="none" cap="none" strike="noStrike">
              <a:solidFill>
                <a:srgbClr val="E7E6E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88" name="Google Shape;288;g11411042d2b_0_6"/>
          <p:cNvGraphicFramePr/>
          <p:nvPr/>
        </p:nvGraphicFramePr>
        <p:xfrm>
          <a:off x="6653064" y="12449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{7A446102-5DE2-4FA5-B011-5EAD153BD574}</a:tableStyleId>
              </a:tblPr>
              <a:tblGrid>
                <a:gridCol w="569050"/>
                <a:gridCol w="4600900"/>
              </a:tblGrid>
              <a:tr h="780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2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분양 분석을 지원하는 DB</a:t>
                      </a:r>
                      <a:endParaRPr sz="2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452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분양 부동산 기본 정보 DB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452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시공건설사정보DB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452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대중교통정보DB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452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지리적 위치정보DB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452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인프라정보DB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452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투자자선호도 및 현장선호도정보DB 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452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시세차익 DB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452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임대율 및 월세수익률 정보DB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452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단기투자DB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452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부동산관련법률정보DB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289" name="Google Shape;289;g11411042d2b_0_6"/>
          <p:cNvGraphicFramePr/>
          <p:nvPr/>
        </p:nvGraphicFramePr>
        <p:xfrm>
          <a:off x="411873" y="12449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{7A446102-5DE2-4FA5-B011-5EAD153BD574}</a:tableStyleId>
              </a:tblPr>
              <a:tblGrid>
                <a:gridCol w="686450"/>
                <a:gridCol w="4393600"/>
              </a:tblGrid>
              <a:tr h="794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2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세부 모듈</a:t>
                      </a:r>
                      <a:endParaRPr sz="2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901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분양 부동산 기본 정보 제공 모듈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901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시공 건설사 분석 모듈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901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입지 분석 모듈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901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환금성 분석 모듈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901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리스크 분석 모듈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90" name="Google Shape;290;g11411042d2b_0_6"/>
          <p:cNvSpPr/>
          <p:nvPr/>
        </p:nvSpPr>
        <p:spPr>
          <a:xfrm>
            <a:off x="6290375" y="2072550"/>
            <a:ext cx="286500" cy="3495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g11411042d2b_0_6"/>
          <p:cNvSpPr/>
          <p:nvPr/>
        </p:nvSpPr>
        <p:spPr>
          <a:xfrm>
            <a:off x="6290375" y="2528500"/>
            <a:ext cx="286500" cy="3495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g11411042d2b_0_6"/>
          <p:cNvSpPr/>
          <p:nvPr/>
        </p:nvSpPr>
        <p:spPr>
          <a:xfrm>
            <a:off x="6290375" y="2966800"/>
            <a:ext cx="286500" cy="1243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g11411042d2b_0_6"/>
          <p:cNvSpPr/>
          <p:nvPr/>
        </p:nvSpPr>
        <p:spPr>
          <a:xfrm>
            <a:off x="6290375" y="4299400"/>
            <a:ext cx="286500" cy="891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g11411042d2b_0_6"/>
          <p:cNvSpPr/>
          <p:nvPr/>
        </p:nvSpPr>
        <p:spPr>
          <a:xfrm>
            <a:off x="6290375" y="5280100"/>
            <a:ext cx="286500" cy="1243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g11411042d2b_0_6"/>
          <p:cNvSpPr txBox="1"/>
          <p:nvPr/>
        </p:nvSpPr>
        <p:spPr>
          <a:xfrm>
            <a:off x="5896575" y="2024150"/>
            <a:ext cx="286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ko-KR" sz="1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endParaRPr b="1" i="0" sz="19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6" name="Google Shape;296;g11411042d2b_0_6"/>
          <p:cNvSpPr txBox="1"/>
          <p:nvPr/>
        </p:nvSpPr>
        <p:spPr>
          <a:xfrm>
            <a:off x="5896575" y="2464750"/>
            <a:ext cx="286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ko-KR" sz="1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B</a:t>
            </a:r>
            <a:endParaRPr b="1" i="0" sz="19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7" name="Google Shape;297;g11411042d2b_0_6"/>
          <p:cNvSpPr txBox="1"/>
          <p:nvPr/>
        </p:nvSpPr>
        <p:spPr>
          <a:xfrm>
            <a:off x="5896575" y="3350200"/>
            <a:ext cx="286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ko-KR" sz="1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</a:t>
            </a:r>
            <a:endParaRPr b="1" i="0" sz="19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8" name="Google Shape;298;g11411042d2b_0_6"/>
          <p:cNvSpPr txBox="1"/>
          <p:nvPr/>
        </p:nvSpPr>
        <p:spPr>
          <a:xfrm>
            <a:off x="5896575" y="4506850"/>
            <a:ext cx="286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ko-KR" sz="1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</a:t>
            </a:r>
            <a:endParaRPr b="1" i="0" sz="19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9" name="Google Shape;299;g11411042d2b_0_6"/>
          <p:cNvSpPr txBox="1"/>
          <p:nvPr/>
        </p:nvSpPr>
        <p:spPr>
          <a:xfrm>
            <a:off x="5896575" y="5663500"/>
            <a:ext cx="286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ko-KR" sz="1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E</a:t>
            </a:r>
            <a:endParaRPr b="1" i="0" sz="19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0" name="Google Shape;300;g11411042d2b_0_6"/>
          <p:cNvSpPr/>
          <p:nvPr/>
        </p:nvSpPr>
        <p:spPr>
          <a:xfrm>
            <a:off x="444675" y="2926100"/>
            <a:ext cx="5047200" cy="3597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g11411042d2b_0_6"/>
          <p:cNvSpPr/>
          <p:nvPr/>
        </p:nvSpPr>
        <p:spPr>
          <a:xfrm>
            <a:off x="5896575" y="2481350"/>
            <a:ext cx="6005400" cy="4066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67A82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7"/>
          <p:cNvSpPr txBox="1"/>
          <p:nvPr/>
        </p:nvSpPr>
        <p:spPr>
          <a:xfrm>
            <a:off x="3864965" y="2884656"/>
            <a:ext cx="403027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ko-KR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6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1610305459_0_0"/>
          <p:cNvSpPr/>
          <p:nvPr/>
        </p:nvSpPr>
        <p:spPr>
          <a:xfrm>
            <a:off x="0" y="314961"/>
            <a:ext cx="12192000" cy="72150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4" name="Google Shape;314;g11610305459_0_0"/>
          <p:cNvSpPr txBox="1"/>
          <p:nvPr/>
        </p:nvSpPr>
        <p:spPr>
          <a:xfrm>
            <a:off x="38550" y="1243525"/>
            <a:ext cx="12192000" cy="55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•"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문의사항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해당 프로젝트, 사업의 궁극적 목표?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■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최종 결과물에 대한 가이드라인 필요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■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크롤링을 진행하기 전에 데이터 명세 면의 합의가 필요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‘투자의 신’에서 제공할 수 있는 데이터(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원천 데이터)</a:t>
            </a: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?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‘투자의 신’ 홈페이지의 데이터 출처?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■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만드는 process가 있으면, 그것을 자동화하는 방향으로 논의 예정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문의사항 발생시 누구에게 문의(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실무진 소통면)</a:t>
            </a: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?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15900" lvl="2" marL="125730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5" name="Google Shape;315;g11610305459_0_0"/>
          <p:cNvSpPr txBox="1"/>
          <p:nvPr/>
        </p:nvSpPr>
        <p:spPr>
          <a:xfrm>
            <a:off x="84813" y="345284"/>
            <a:ext cx="282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7E6E6"/>
              </a:buClr>
              <a:buSzPts val="3600"/>
              <a:buFont typeface="Arial"/>
              <a:buNone/>
            </a:pPr>
            <a:r>
              <a:rPr b="1" i="0" lang="ko-KR" sz="3600" u="none" cap="none" strike="noStrike">
                <a:solidFill>
                  <a:srgbClr val="E7E6E6"/>
                </a:solidFill>
                <a:latin typeface="Arial"/>
                <a:ea typeface="Arial"/>
                <a:cs typeface="Arial"/>
                <a:sym typeface="Arial"/>
              </a:rPr>
              <a:t>Q &amp; A</a:t>
            </a:r>
            <a:endParaRPr b="1" i="0" sz="3600" u="none" cap="none" strike="noStrike">
              <a:solidFill>
                <a:srgbClr val="E7E6E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67A82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6e2c24e47_0_0"/>
          <p:cNvSpPr txBox="1"/>
          <p:nvPr/>
        </p:nvSpPr>
        <p:spPr>
          <a:xfrm>
            <a:off x="3755552" y="2921100"/>
            <a:ext cx="4680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ko-KR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b="1" i="0" sz="6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51b19ed6a_0_0"/>
          <p:cNvSpPr/>
          <p:nvPr/>
        </p:nvSpPr>
        <p:spPr>
          <a:xfrm>
            <a:off x="0" y="314961"/>
            <a:ext cx="12192000" cy="72150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1151b19ed6a_0_0"/>
          <p:cNvSpPr txBox="1"/>
          <p:nvPr/>
        </p:nvSpPr>
        <p:spPr>
          <a:xfrm>
            <a:off x="38550" y="1243525"/>
            <a:ext cx="12192000" cy="55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Char char="•"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과제명</a:t>
            </a: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b="0" i="0" lang="ko-KR" sz="18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AI 기반 부동산 분양 분석</a:t>
            </a: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위한 DB 구축 타당성 조사 연구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•"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사업기간</a:t>
            </a: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2022.02.01 - 2023.01.31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Char char="•"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문제점</a:t>
            </a: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개인투자자들에게 안전한 투자를 위한 정보가 부재</a:t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Char char="•"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요구사항</a:t>
            </a: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수익형 부동산</a:t>
            </a:r>
            <a:r>
              <a:rPr b="0" baseline="3000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1)</a:t>
            </a: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 </a:t>
            </a:r>
            <a:r>
              <a:rPr b="0" i="0" lang="ko-KR" sz="18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분양 정보로부터 객관적인 투자분석</a:t>
            </a: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위한 온라인 수단의 필요성이 증대</a:t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Char char="•"/>
            </a:pPr>
            <a:r>
              <a:rPr b="1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사업목적</a:t>
            </a:r>
            <a:endParaRPr b="1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1" marL="91440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"입지, 환금성, 가격, 시공건설사, 리스크" 의 AI 분석으로 </a:t>
            </a:r>
            <a:b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보다 객관적이고 정확한 투자분석 서비스를 위한 분양 분석 진단 서비스 공급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•"/>
            </a:pPr>
            <a:r>
              <a:rPr b="1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최종결과물</a:t>
            </a:r>
            <a:r>
              <a:rPr b="0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b="0" i="0" lang="ko-KR" sz="18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DB 구축설계서</a:t>
            </a: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</a:t>
            </a:r>
            <a:r>
              <a:rPr b="0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포함한 최종보고서</a:t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ko-KR" sz="13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1)</a:t>
            </a:r>
            <a:r>
              <a:rPr b="0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아파트, 오피스텔, 상가, 공동주택, 지식산업센터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15900" lvl="2" marL="125730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1151b19ed6a_0_0"/>
          <p:cNvSpPr txBox="1"/>
          <p:nvPr/>
        </p:nvSpPr>
        <p:spPr>
          <a:xfrm>
            <a:off x="84813" y="345284"/>
            <a:ext cx="282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7E6E6"/>
              </a:buClr>
              <a:buSzPts val="3600"/>
              <a:buFont typeface="Arial"/>
              <a:buNone/>
            </a:pPr>
            <a:r>
              <a:rPr b="1" i="0" lang="ko-KR" sz="3600" u="none" cap="none" strike="noStrike">
                <a:solidFill>
                  <a:srgbClr val="E7E6E6"/>
                </a:solidFill>
                <a:latin typeface="Arial"/>
                <a:ea typeface="Arial"/>
                <a:cs typeface="Arial"/>
                <a:sym typeface="Arial"/>
              </a:rPr>
              <a:t>사업 배경</a:t>
            </a:r>
            <a:endParaRPr b="1" i="0" sz="3600" u="none" cap="none" strike="noStrike">
              <a:solidFill>
                <a:srgbClr val="E7E6E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g1151b19ed6a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10273" y="1158398"/>
            <a:ext cx="1866979" cy="992166"/>
          </a:xfrm>
          <a:prstGeom prst="rect">
            <a:avLst/>
          </a:prstGeom>
          <a:noFill/>
          <a:ln cap="flat" cmpd="sng" w="2857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76" name="Google Shape;176;g1151b19ed6a_0_0"/>
          <p:cNvCxnSpPr/>
          <p:nvPr/>
        </p:nvCxnSpPr>
        <p:spPr>
          <a:xfrm flipH="1" rot="10800000">
            <a:off x="0" y="5839650"/>
            <a:ext cx="12204300" cy="1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"/>
          <p:cNvSpPr/>
          <p:nvPr/>
        </p:nvSpPr>
        <p:spPr>
          <a:xfrm>
            <a:off x="0" y="238761"/>
            <a:ext cx="12192000" cy="72150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5"/>
          <p:cNvSpPr txBox="1"/>
          <p:nvPr/>
        </p:nvSpPr>
        <p:spPr>
          <a:xfrm>
            <a:off x="161032" y="269075"/>
            <a:ext cx="3158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7E6E6"/>
              </a:buClr>
              <a:buSzPts val="3600"/>
              <a:buFont typeface="Arial"/>
              <a:buNone/>
            </a:pPr>
            <a:r>
              <a:rPr b="1" i="0" lang="ko-KR" sz="3600" u="none" cap="none" strike="noStrike">
                <a:solidFill>
                  <a:srgbClr val="E7E6E6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연구 범위</a:t>
            </a:r>
            <a:endParaRPr b="1" i="0" sz="3600" u="none" cap="none" strike="noStrike">
              <a:solidFill>
                <a:srgbClr val="E7E6E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84" name="Google Shape;184;p5"/>
          <p:cNvGraphicFramePr/>
          <p:nvPr/>
        </p:nvGraphicFramePr>
        <p:xfrm>
          <a:off x="6653064" y="12449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{7A446102-5DE2-4FA5-B011-5EAD153BD574}</a:tableStyleId>
              </a:tblPr>
              <a:tblGrid>
                <a:gridCol w="569050"/>
                <a:gridCol w="4600900"/>
              </a:tblGrid>
              <a:tr h="780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2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분양 분석을 지원하는 DB</a:t>
                      </a:r>
                      <a:endParaRPr sz="2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452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분양 부동산 기본 정보 DB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452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시공건설사정보DB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452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대중교통정보DB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452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지리적 위치정보DB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452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인프라정보DB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452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투자자선호도 및 현장선호도정보DB 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452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시세차익 DB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452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임대율 및 월세수익률 정보DB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452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단기투자DB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452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부동산관련법률정보DB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185" name="Google Shape;185;p5"/>
          <p:cNvGraphicFramePr/>
          <p:nvPr/>
        </p:nvGraphicFramePr>
        <p:xfrm>
          <a:off x="411873" y="12449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{7A446102-5DE2-4FA5-B011-5EAD153BD574}</a:tableStyleId>
              </a:tblPr>
              <a:tblGrid>
                <a:gridCol w="686450"/>
                <a:gridCol w="4393600"/>
              </a:tblGrid>
              <a:tr h="794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2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세부 모듈</a:t>
                      </a:r>
                      <a:endParaRPr sz="2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901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분양 부동산 기본 정보 제공 모듈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901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시공 건설사 분석 모듈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901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입지 분석 모듈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901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환금성 분석 모듈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901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리스크 분석 모듈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86" name="Google Shape;186;p5"/>
          <p:cNvSpPr/>
          <p:nvPr/>
        </p:nvSpPr>
        <p:spPr>
          <a:xfrm>
            <a:off x="6290375" y="2072550"/>
            <a:ext cx="286500" cy="3495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5"/>
          <p:cNvSpPr/>
          <p:nvPr/>
        </p:nvSpPr>
        <p:spPr>
          <a:xfrm>
            <a:off x="6290375" y="2528500"/>
            <a:ext cx="286500" cy="3495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5"/>
          <p:cNvSpPr/>
          <p:nvPr/>
        </p:nvSpPr>
        <p:spPr>
          <a:xfrm>
            <a:off x="6290375" y="2966800"/>
            <a:ext cx="286500" cy="1243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5"/>
          <p:cNvSpPr/>
          <p:nvPr/>
        </p:nvSpPr>
        <p:spPr>
          <a:xfrm>
            <a:off x="6290375" y="4299400"/>
            <a:ext cx="286500" cy="891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5"/>
          <p:cNvSpPr/>
          <p:nvPr/>
        </p:nvSpPr>
        <p:spPr>
          <a:xfrm>
            <a:off x="6290375" y="5280100"/>
            <a:ext cx="286500" cy="1243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5"/>
          <p:cNvSpPr txBox="1"/>
          <p:nvPr/>
        </p:nvSpPr>
        <p:spPr>
          <a:xfrm>
            <a:off x="5896575" y="2024150"/>
            <a:ext cx="286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ko-KR" sz="1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endParaRPr b="1" i="0" sz="19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2" name="Google Shape;192;p5"/>
          <p:cNvSpPr txBox="1"/>
          <p:nvPr/>
        </p:nvSpPr>
        <p:spPr>
          <a:xfrm>
            <a:off x="5896575" y="2464750"/>
            <a:ext cx="286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ko-KR" sz="1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B</a:t>
            </a:r>
            <a:endParaRPr b="1" i="0" sz="19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3" name="Google Shape;193;p5"/>
          <p:cNvSpPr txBox="1"/>
          <p:nvPr/>
        </p:nvSpPr>
        <p:spPr>
          <a:xfrm>
            <a:off x="5896575" y="3350200"/>
            <a:ext cx="286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ko-KR" sz="1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</a:t>
            </a:r>
            <a:endParaRPr b="1" i="0" sz="19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4" name="Google Shape;194;p5"/>
          <p:cNvSpPr txBox="1"/>
          <p:nvPr/>
        </p:nvSpPr>
        <p:spPr>
          <a:xfrm>
            <a:off x="5896575" y="4506850"/>
            <a:ext cx="286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ko-KR" sz="1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</a:t>
            </a:r>
            <a:endParaRPr b="1" i="0" sz="19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896575" y="5663500"/>
            <a:ext cx="286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ko-KR" sz="1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E</a:t>
            </a:r>
            <a:endParaRPr b="1" i="0" sz="19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p5"/>
          <p:cNvSpPr/>
          <p:nvPr/>
        </p:nvSpPr>
        <p:spPr>
          <a:xfrm>
            <a:off x="444675" y="2036725"/>
            <a:ext cx="5047200" cy="891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5"/>
          <p:cNvSpPr/>
          <p:nvPr/>
        </p:nvSpPr>
        <p:spPr>
          <a:xfrm>
            <a:off x="5896575" y="2024150"/>
            <a:ext cx="6005400" cy="477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67A82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16e2c24e47_0_10"/>
          <p:cNvSpPr txBox="1"/>
          <p:nvPr/>
        </p:nvSpPr>
        <p:spPr>
          <a:xfrm>
            <a:off x="3755552" y="2921100"/>
            <a:ext cx="4680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ko-KR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Have done</a:t>
            </a:r>
            <a:endParaRPr b="1" i="0" sz="6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16e2c24e47_0_15"/>
          <p:cNvSpPr/>
          <p:nvPr/>
        </p:nvSpPr>
        <p:spPr>
          <a:xfrm>
            <a:off x="0" y="314961"/>
            <a:ext cx="12192000" cy="72150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0" name="Google Shape;210;g116e2c24e47_0_15"/>
          <p:cNvSpPr txBox="1"/>
          <p:nvPr/>
        </p:nvSpPr>
        <p:spPr>
          <a:xfrm>
            <a:off x="38550" y="1243525"/>
            <a:ext cx="12192000" cy="55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algun Gothic"/>
              <a:buChar char="•"/>
            </a:pPr>
            <a:r>
              <a:rPr b="1" i="0" lang="ko-KR" sz="2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분양 부동산 기본 정보 DB</a:t>
            </a:r>
            <a:endParaRPr b="1" i="0" sz="2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정의 : 분양 부동산의 기본 정보 제공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목적 : 투자 부동산 선택을 위한 분양 기본 정보 제공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요구조건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■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1) 분양 부동산 명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■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2) 분양 부동산 현장 주소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■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3) 시행사, 시공사, 세대수/점포수, 주차대수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■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4) 분양규모  </a:t>
            </a:r>
            <a:r>
              <a:rPr b="0" i="0" lang="ko-KR" sz="1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예) 지하4층 ~ 28층 489호실</a:t>
            </a:r>
            <a:endParaRPr b="0" i="0" sz="13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■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5) 평균 분양가 / 계약금 / 실투자금 / 제시 수익률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■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6) 준공일  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■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7) 조감도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•"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15900" lvl="2" marL="125730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1" name="Google Shape;211;g116e2c24e47_0_15"/>
          <p:cNvSpPr txBox="1"/>
          <p:nvPr/>
        </p:nvSpPr>
        <p:spPr>
          <a:xfrm>
            <a:off x="291701" y="345275"/>
            <a:ext cx="10576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7E6E6"/>
              </a:buClr>
              <a:buSzPts val="3600"/>
              <a:buFont typeface="Arial"/>
              <a:buAutoNum type="alphaUcPeriod"/>
            </a:pPr>
            <a:r>
              <a:rPr b="1" i="0" lang="ko-KR" sz="3600" u="none" cap="none" strike="noStrike">
                <a:solidFill>
                  <a:srgbClr val="E7E6E6"/>
                </a:solidFill>
                <a:latin typeface="Arial"/>
                <a:ea typeface="Arial"/>
                <a:cs typeface="Arial"/>
                <a:sym typeface="Arial"/>
              </a:rPr>
              <a:t>분양 부동산 기본 정보 제공 모듈</a:t>
            </a:r>
            <a:endParaRPr b="1" i="0" sz="3600" u="none" cap="none" strike="noStrike">
              <a:solidFill>
                <a:srgbClr val="E7E6E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1411042d2b_1_1"/>
          <p:cNvSpPr/>
          <p:nvPr/>
        </p:nvSpPr>
        <p:spPr>
          <a:xfrm>
            <a:off x="0" y="314961"/>
            <a:ext cx="12192000" cy="72150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8" name="Google Shape;218;g11411042d2b_1_1"/>
          <p:cNvSpPr txBox="1"/>
          <p:nvPr/>
        </p:nvSpPr>
        <p:spPr>
          <a:xfrm>
            <a:off x="38550" y="1243525"/>
            <a:ext cx="12192000" cy="55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b="1" lang="ko-KR" sz="2200">
                <a:solidFill>
                  <a:schemeClr val="dk1"/>
                </a:solidFill>
              </a:rPr>
              <a:t>Approach 1. 공공데이터 API 활용</a:t>
            </a:r>
            <a:endParaRPr b="1" sz="2200">
              <a:solidFill>
                <a:schemeClr val="dk1"/>
              </a:solidFill>
            </a:endParaRPr>
          </a:p>
          <a:p>
            <a:pPr indent="-3429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 sz="1800">
                <a:solidFill>
                  <a:schemeClr val="dk1"/>
                </a:solidFill>
              </a:rPr>
              <a:t>출처 : </a:t>
            </a:r>
            <a:r>
              <a:rPr lang="ko-KR" sz="1800">
                <a:solidFill>
                  <a:schemeClr val="dk1"/>
                </a:solidFill>
              </a:rPr>
              <a:t>[국토교통부] 공공주택단지 목록제공 서비스 / 정보제공서비스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 sz="1800">
                <a:solidFill>
                  <a:schemeClr val="dk1"/>
                </a:solidFill>
              </a:rPr>
              <a:t>요약 : </a:t>
            </a:r>
            <a:r>
              <a:rPr b="1" lang="ko-KR" sz="1800">
                <a:solidFill>
                  <a:schemeClr val="dk1"/>
                </a:solidFill>
              </a:rPr>
              <a:t>공공주택관리시스템</a:t>
            </a:r>
            <a:r>
              <a:rPr lang="ko-KR" sz="1800">
                <a:solidFill>
                  <a:schemeClr val="dk1"/>
                </a:solidFill>
              </a:rPr>
              <a:t>에 가입한 아파트 등의 목록, 주소, 단지명, 세대수, 시공/시행사, 연면적 등을 제공</a:t>
            </a:r>
            <a:endParaRPr sz="18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 sz="1800">
                <a:solidFill>
                  <a:schemeClr val="dk1"/>
                </a:solidFill>
              </a:rPr>
              <a:t>장점 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ko-KR" sz="1800">
                <a:solidFill>
                  <a:schemeClr val="dk1"/>
                </a:solidFill>
              </a:rPr>
              <a:t>같은 Main key를 활용하여  공시지가, 실거래가 등 데이터에 접근가능</a:t>
            </a:r>
            <a:endParaRPr sz="1800">
              <a:solidFill>
                <a:schemeClr val="dk1"/>
              </a:solidFill>
            </a:endParaRPr>
          </a:p>
          <a:p>
            <a:pPr indent="0" lvl="0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 sz="1800">
                <a:solidFill>
                  <a:schemeClr val="dk1"/>
                </a:solidFill>
              </a:rPr>
              <a:t>단점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ko-KR" sz="1800">
                <a:solidFill>
                  <a:schemeClr val="dk1"/>
                </a:solidFill>
              </a:rPr>
              <a:t>분양대상, 건축중인 아파트에 대한 정보 없음</a:t>
            </a:r>
            <a:br>
              <a:rPr lang="ko-KR" sz="1800">
                <a:solidFill>
                  <a:schemeClr val="dk1"/>
                </a:solidFill>
              </a:rPr>
            </a:br>
            <a:r>
              <a:rPr lang="ko-KR" sz="1800">
                <a:solidFill>
                  <a:schemeClr val="dk1"/>
                </a:solidFill>
              </a:rPr>
              <a:t>→ 추후 모듈 개선 단계에서 고려해볼 대상으로 삼고, 크롤링으로 선회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200">
                <a:solidFill>
                  <a:schemeClr val="dk1"/>
                </a:solidFill>
              </a:rPr>
              <a:t>	</a:t>
            </a:r>
            <a:endParaRPr b="1" sz="22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t/>
            </a:r>
            <a:endParaRPr i="0" sz="18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i="0" sz="13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i="0" sz="1500" u="none" cap="none" strike="noStrike">
              <a:solidFill>
                <a:srgbClr val="000000"/>
              </a:solidFill>
            </a:endParaRPr>
          </a:p>
          <a:p>
            <a:pPr indent="-215900" lvl="2" marL="125730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219" name="Google Shape;219;g11411042d2b_1_1"/>
          <p:cNvSpPr txBox="1"/>
          <p:nvPr/>
        </p:nvSpPr>
        <p:spPr>
          <a:xfrm>
            <a:off x="291701" y="345275"/>
            <a:ext cx="10576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7E6E6"/>
              </a:buClr>
              <a:buSzPts val="3600"/>
              <a:buFont typeface="Arial"/>
              <a:buAutoNum type="alphaUcPeriod"/>
            </a:pPr>
            <a:r>
              <a:rPr b="1" i="0" lang="ko-KR" sz="3600" u="none" cap="none" strike="noStrike">
                <a:solidFill>
                  <a:srgbClr val="E7E6E6"/>
                </a:solidFill>
                <a:latin typeface="Arial"/>
                <a:ea typeface="Arial"/>
                <a:cs typeface="Arial"/>
                <a:sym typeface="Arial"/>
              </a:rPr>
              <a:t>분양 부동산 기본 정보 제공 모듈</a:t>
            </a:r>
            <a:endParaRPr b="1" i="0" sz="3600" u="none" cap="none" strike="noStrike">
              <a:solidFill>
                <a:srgbClr val="E7E6E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1411042d2b_1_16"/>
          <p:cNvSpPr/>
          <p:nvPr/>
        </p:nvSpPr>
        <p:spPr>
          <a:xfrm>
            <a:off x="0" y="314961"/>
            <a:ext cx="12192000" cy="72150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6" name="Google Shape;226;g11411042d2b_1_16"/>
          <p:cNvSpPr txBox="1"/>
          <p:nvPr/>
        </p:nvSpPr>
        <p:spPr>
          <a:xfrm>
            <a:off x="38550" y="1243525"/>
            <a:ext cx="12192000" cy="55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b="1" lang="ko-KR" sz="2200">
                <a:solidFill>
                  <a:schemeClr val="dk1"/>
                </a:solidFill>
              </a:rPr>
              <a:t>Approach 2. 웹사이트 크롤링 : 네이버 부동산-분양(isale.land.naver.com)</a:t>
            </a:r>
            <a:endParaRPr b="1" sz="2200">
              <a:solidFill>
                <a:schemeClr val="dk1"/>
              </a:solidFill>
            </a:endParaRPr>
          </a:p>
          <a:p>
            <a:pPr indent="-342900" lvl="1" marL="91440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 sz="1800">
                <a:solidFill>
                  <a:schemeClr val="dk1"/>
                </a:solidFill>
              </a:rPr>
              <a:t>요약 : 분양 단계에 따른 수익형 부동산 정보제공</a:t>
            </a:r>
            <a:endParaRPr sz="18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1" marL="91440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 sz="1800">
                <a:solidFill>
                  <a:schemeClr val="dk1"/>
                </a:solidFill>
              </a:rPr>
              <a:t>장점</a:t>
            </a:r>
            <a:r>
              <a:rPr lang="ko-KR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ko-KR" sz="1800">
                <a:solidFill>
                  <a:schemeClr val="dk1"/>
                </a:solidFill>
              </a:rPr>
              <a:t>분양예정 단지 포함, 분양단계에 따른 부동산 단지 지정(요구 데이터 대상과 부합)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ko-KR" sz="1800">
                <a:solidFill>
                  <a:schemeClr val="dk1"/>
                </a:solidFill>
              </a:rPr>
              <a:t>분양주소, 규모, 주차대수 등 요구 데이터의 대다수 수집 가능</a:t>
            </a:r>
            <a:br>
              <a:rPr lang="ko-KR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-342900" lvl="1" marL="91440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 sz="1800">
                <a:solidFill>
                  <a:schemeClr val="dk1"/>
                </a:solidFill>
              </a:rPr>
              <a:t>단점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ko-KR" sz="1800">
                <a:solidFill>
                  <a:schemeClr val="dk1"/>
                </a:solidFill>
              </a:rPr>
              <a:t>테이블이 아닌 동적 페이지로 구성됨에 따른 높은 크롤링 난이도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ko-KR" sz="1800">
                <a:solidFill>
                  <a:schemeClr val="dk1"/>
                </a:solidFill>
              </a:rPr>
              <a:t>시행사 등 일부 정보 미제공</a:t>
            </a:r>
            <a:r>
              <a:rPr lang="ko-KR" sz="2200">
                <a:solidFill>
                  <a:schemeClr val="dk1"/>
                </a:solidFill>
              </a:rPr>
              <a:t>	</a:t>
            </a:r>
            <a:endParaRPr sz="2200">
              <a:solidFill>
                <a:schemeClr val="dk1"/>
              </a:solidFill>
            </a:endParaRPr>
          </a:p>
          <a:p>
            <a:pPr indent="-215900" lvl="2" marL="125730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227" name="Google Shape;227;g11411042d2b_1_16"/>
          <p:cNvSpPr txBox="1"/>
          <p:nvPr/>
        </p:nvSpPr>
        <p:spPr>
          <a:xfrm>
            <a:off x="291701" y="345275"/>
            <a:ext cx="10576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7E6E6"/>
              </a:buClr>
              <a:buSzPts val="3600"/>
              <a:buFont typeface="Arial"/>
              <a:buAutoNum type="alphaUcPeriod"/>
            </a:pPr>
            <a:r>
              <a:rPr b="1" i="0" lang="ko-KR" sz="3600" u="none" cap="none" strike="noStrike">
                <a:solidFill>
                  <a:srgbClr val="E7E6E6"/>
                </a:solidFill>
                <a:latin typeface="Arial"/>
                <a:ea typeface="Arial"/>
                <a:cs typeface="Arial"/>
                <a:sym typeface="Arial"/>
              </a:rPr>
              <a:t>분양 부동산 기본 정보 제공 모듈</a:t>
            </a:r>
            <a:endParaRPr b="1" i="0" sz="3600" u="none" cap="none" strike="noStrike">
              <a:solidFill>
                <a:srgbClr val="E7E6E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1411042d2b_1_29"/>
          <p:cNvSpPr/>
          <p:nvPr/>
        </p:nvSpPr>
        <p:spPr>
          <a:xfrm>
            <a:off x="0" y="314961"/>
            <a:ext cx="12192000" cy="72150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4" name="Google Shape;234;g11411042d2b_1_29"/>
          <p:cNvSpPr txBox="1"/>
          <p:nvPr/>
        </p:nvSpPr>
        <p:spPr>
          <a:xfrm>
            <a:off x="38550" y="1243525"/>
            <a:ext cx="12192000" cy="55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b="1" lang="ko-KR" sz="2200">
                <a:solidFill>
                  <a:schemeClr val="dk1"/>
                </a:solidFill>
              </a:rPr>
              <a:t>Approach 2. 웹사이트 크롤링 : 네이버 부동산-분양(isale.land.naver.com)</a:t>
            </a:r>
            <a:endParaRPr b="1" sz="22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t/>
            </a:r>
            <a:endParaRPr i="0" sz="18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i="0" sz="13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i="0" sz="1500" u="none" cap="none" strike="noStrike">
              <a:solidFill>
                <a:srgbClr val="000000"/>
              </a:solidFill>
            </a:endParaRPr>
          </a:p>
          <a:p>
            <a:pPr indent="-215900" lvl="2" marL="125730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235" name="Google Shape;235;g11411042d2b_1_29"/>
          <p:cNvSpPr txBox="1"/>
          <p:nvPr/>
        </p:nvSpPr>
        <p:spPr>
          <a:xfrm>
            <a:off x="291701" y="345275"/>
            <a:ext cx="10576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7E6E6"/>
              </a:buClr>
              <a:buSzPts val="3600"/>
              <a:buFont typeface="Arial"/>
              <a:buAutoNum type="alphaUcPeriod"/>
            </a:pPr>
            <a:r>
              <a:rPr b="1" i="0" lang="ko-KR" sz="3600" u="none" cap="none" strike="noStrike">
                <a:solidFill>
                  <a:srgbClr val="E7E6E6"/>
                </a:solidFill>
                <a:latin typeface="Arial"/>
                <a:ea typeface="Arial"/>
                <a:cs typeface="Arial"/>
                <a:sym typeface="Arial"/>
              </a:rPr>
              <a:t>분양 부동산 기본 정보 제공 모듈</a:t>
            </a:r>
            <a:endParaRPr b="1" i="0" sz="3600" u="none" cap="none" strike="noStrike">
              <a:solidFill>
                <a:srgbClr val="E7E6E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6" name="Google Shape;236;g11411042d2b_1_29"/>
          <p:cNvGraphicFramePr/>
          <p:nvPr/>
        </p:nvGraphicFramePr>
        <p:xfrm>
          <a:off x="466075" y="1824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{453BD1B2-87CB-40C1-A5B6-BD3B3AF324C3}</a:tableStyleId>
              </a:tblPr>
              <a:tblGrid>
                <a:gridCol w="618775"/>
                <a:gridCol w="1524950"/>
                <a:gridCol w="1019425"/>
                <a:gridCol w="2211650"/>
              </a:tblGrid>
              <a:tr h="32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/>
                        <a:t>순번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/>
                        <a:t>요구데이터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/>
                        <a:t>수집가능여부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/>
                        <a:t>비고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32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분양부동산 명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O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6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분양부동산 현장 주소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O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분양예정 단지와 같이 정확한 주소가 명기 되지 않은 경우 있음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2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시행사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X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시공사에 비해 중요도가 낮음, 필요시 한국부동산원 통해 매칭 가능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2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시공사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O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2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세대수/점포수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O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2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6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주차대수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>
                          <a:solidFill>
                            <a:srgbClr val="4D5156"/>
                          </a:solidFill>
                          <a:highlight>
                            <a:srgbClr val="FFFFFF"/>
                          </a:highlight>
                        </a:rPr>
                        <a:t>△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분양중인 공고에 한해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2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7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분양규모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O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2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8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평균분양가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O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2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FF0000"/>
                          </a:solidFill>
                        </a:rPr>
                        <a:t>9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FF0000"/>
                          </a:solidFill>
                        </a:rPr>
                        <a:t>실투자금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FF0000"/>
                          </a:solidFill>
                        </a:rPr>
                        <a:t>데이터의 정의가 불분명(특허 포함)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2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FF0000"/>
                          </a:solidFill>
                        </a:rPr>
                        <a:t>10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FF0000"/>
                          </a:solidFill>
                        </a:rPr>
                        <a:t>제시수익률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FF0000"/>
                          </a:solidFill>
                        </a:rPr>
                        <a:t>데이터의 정의가 불분명(특허 포함)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2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11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준공일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>
                          <a:solidFill>
                            <a:srgbClr val="4D5156"/>
                          </a:solidFill>
                          <a:highlight>
                            <a:srgbClr val="FFFFFF"/>
                          </a:highlight>
                        </a:rPr>
                        <a:t>△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입주일로 대체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2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12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조감도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>
                          <a:solidFill>
                            <a:srgbClr val="4D5156"/>
                          </a:solidFill>
                          <a:highlight>
                            <a:srgbClr val="FFFFFF"/>
                          </a:highlight>
                        </a:rPr>
                        <a:t>△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제공하는 단지에 따라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37" name="Google Shape;237;g11411042d2b_1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0423" y="1957085"/>
            <a:ext cx="5331526" cy="471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Empty_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2018-08-30T11:36:00Z</dcterms:created>
  <dc:creator>user</dc:creator>
</cp:coreProperties>
</file>