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gTcJfFmu37TR+CnOgTuWCRBz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22AFA7-D8AA-4A81-97FF-EF78B15F01B1}">
  <a:tblStyle styleId="{7A22AFA7-D8AA-4A81-97FF-EF78B15F01B1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0EF1EC1B-BCA3-4CE8-B1B1-559AB514F1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95ecb9b48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195ecb9b48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1195ecb9b48_0_3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e2c24e4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16e2c24e4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116e2c24e4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857e7eed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1857e7eed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11857e7eed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847ad37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1847ad37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11847ad37b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6e2c24e4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16e2c24e4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116e2c24e47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96fa1aed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196fa1aed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1196fa1aed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e2c24e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16e2c24e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16e2c24e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1b19ed6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51b19ed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151b19ed6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6e2c24e4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16e2c24e4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16e2c24e4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95ecb9b48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95ecb9b48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195ecb9b48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95ecb9b48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95ecb9b48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195ecb9b48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95ecb9b48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195ecb9b48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1195ecb9b48_0_2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95ecb9b4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195ecb9b4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1195ecb9b4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11042d2b_2_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1411042d2b_2_5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1411042d2b_2_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orker.co.kr/link/2002R100.as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211805" y="3325820"/>
            <a:ext cx="119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ko-KR" sz="4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투자의 신 프로젝트</a:t>
            </a:r>
            <a:endParaRPr b="1" i="0" sz="6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7255798" y="4467225"/>
            <a:ext cx="4518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Char char="•"/>
            </a:pPr>
            <a:r>
              <a:rPr b="0" i="0" lang="ko-KR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KAIST 이문용 교수팀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Char char="•"/>
            </a:pPr>
            <a:r>
              <a:rPr b="0" i="0" lang="ko-KR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 : 2022.03.10</a:t>
            </a:r>
            <a:endParaRPr b="0" i="0" sz="2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95ecb9b48_0_366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1195ecb9b48_0_366"/>
          <p:cNvSpPr txBox="1"/>
          <p:nvPr/>
        </p:nvSpPr>
        <p:spPr>
          <a:xfrm>
            <a:off x="291700" y="345275"/>
            <a:ext cx="1109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UcPeriod"/>
            </a:pPr>
            <a:r>
              <a:rPr b="1" lang="ko-KR" sz="3600">
                <a:solidFill>
                  <a:schemeClr val="lt2"/>
                </a:solidFill>
              </a:rPr>
              <a:t>모듈 - 분양중</a:t>
            </a:r>
            <a:endParaRPr b="1" sz="3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E7E6E6"/>
              </a:solidFill>
            </a:endParaRPr>
          </a:p>
        </p:txBody>
      </p:sp>
      <p:pic>
        <p:nvPicPr>
          <p:cNvPr id="248" name="Google Shape;248;g1195ecb9b48_0_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00" y="1252675"/>
            <a:ext cx="4421450" cy="56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195ecb9b48_0_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325" y="1252675"/>
            <a:ext cx="4270475" cy="28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195ecb9b48_0_366"/>
          <p:cNvSpPr/>
          <p:nvPr/>
        </p:nvSpPr>
        <p:spPr>
          <a:xfrm>
            <a:off x="319850" y="2764779"/>
            <a:ext cx="4516500" cy="26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195ecb9b48_0_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325" y="4161950"/>
            <a:ext cx="42100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195ecb9b48_0_366"/>
          <p:cNvSpPr/>
          <p:nvPr/>
        </p:nvSpPr>
        <p:spPr>
          <a:xfrm>
            <a:off x="319850" y="6412925"/>
            <a:ext cx="1968300" cy="41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195ecb9b48_0_366"/>
          <p:cNvSpPr txBox="1"/>
          <p:nvPr/>
        </p:nvSpPr>
        <p:spPr>
          <a:xfrm>
            <a:off x="2348500" y="6422675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GPS 좌표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1195ecb9b48_0_366"/>
          <p:cNvSpPr txBox="1"/>
          <p:nvPr/>
        </p:nvSpPr>
        <p:spPr>
          <a:xfrm>
            <a:off x="4893475" y="2695025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조감도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6e2c24e47_0_15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116e2c24e47_0_15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b="1"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시공건설사 정보</a:t>
            </a: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DB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 :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시공하는 건설사의 정보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 :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토목, 건설 자체를 시공하는 시공사는 책임 준공의 핵심 요소임. 시공건설사 도급순위로 파악가능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요구조건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1년간/ 전년도 토건 시평액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1년간/ 전년도 시공능력 순위( Top100)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1년간/ 전년도 </a:t>
            </a: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시공건수</a:t>
            </a:r>
            <a:endParaRPr b="0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 본사 지역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116e2c24e47_0_15"/>
          <p:cNvSpPr txBox="1"/>
          <p:nvPr/>
        </p:nvSpPr>
        <p:spPr>
          <a:xfrm>
            <a:off x="141976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E7E6E6"/>
                </a:solidFill>
              </a:rPr>
              <a:t>B. 시공건설사정보 DB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16e2c24e47_0_15"/>
          <p:cNvSpPr txBox="1"/>
          <p:nvPr/>
        </p:nvSpPr>
        <p:spPr>
          <a:xfrm>
            <a:off x="598950" y="6039450"/>
            <a:ext cx="40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●"/>
            </a:pPr>
            <a:r>
              <a:rPr lang="ko-K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건설사 홈페이지에서 제공하지 않는 부분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857e7eed2_0_8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11857e7eed2_0_8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b="1"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시공건설사 정보</a:t>
            </a: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DB</a:t>
            </a:r>
            <a:endParaRPr b="1"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건설 취업 포털 (</a:t>
            </a:r>
            <a:r>
              <a:rPr b="1" lang="ko-KR" sz="2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https://www.worker.co.kr/link/2002R100.asp</a:t>
            </a:r>
            <a:r>
              <a:rPr b="1"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g11857e7eed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50" y="2490725"/>
            <a:ext cx="6133599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1857e7eed2_0_8"/>
          <p:cNvSpPr/>
          <p:nvPr/>
        </p:nvSpPr>
        <p:spPr>
          <a:xfrm>
            <a:off x="4766075" y="3260700"/>
            <a:ext cx="750000" cy="33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g11857e7eed2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0350" y="3679600"/>
            <a:ext cx="39052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857e7eed2_0_8"/>
          <p:cNvSpPr/>
          <p:nvPr/>
        </p:nvSpPr>
        <p:spPr>
          <a:xfrm>
            <a:off x="9102275" y="4864750"/>
            <a:ext cx="1061400" cy="33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857e7eed2_0_8"/>
          <p:cNvSpPr/>
          <p:nvPr/>
        </p:nvSpPr>
        <p:spPr>
          <a:xfrm>
            <a:off x="7025750" y="3907575"/>
            <a:ext cx="654600" cy="6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1857e7eed2_0_8"/>
          <p:cNvSpPr txBox="1"/>
          <p:nvPr/>
        </p:nvSpPr>
        <p:spPr>
          <a:xfrm>
            <a:off x="141976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E7E6E6"/>
                </a:solidFill>
              </a:rPr>
              <a:t>B. 시공건설사정보 DB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847ad37b5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11847ad37b5_0_0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 (3072개)</a:t>
            </a:r>
            <a:endParaRPr b="1"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최근 1년간/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전년도 토건 시평액</a:t>
            </a: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토건 시평액 이외에 토목, 건축 포함 여부 결정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최근 1년간/ 전년도 시공능력 순위 (Top100)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최근 1년간/ 전년도 시공건수 -&gt; 자료 없음 (관련된 자료 부재), 보유기술자로 대체(논의 요망) 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회사 본사 지역 (소재지)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4" name="Google Shape;284;g11847ad37b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5" y="2570563"/>
            <a:ext cx="12192001" cy="1801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1847ad37b5_0_0"/>
          <p:cNvSpPr txBox="1"/>
          <p:nvPr/>
        </p:nvSpPr>
        <p:spPr>
          <a:xfrm>
            <a:off x="38550" y="2231875"/>
            <a:ext cx="4386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Times New Roman"/>
                <a:ea typeface="Times New Roman"/>
                <a:cs typeface="Times New Roman"/>
                <a:sym typeface="Times New Roman"/>
              </a:rPr>
              <a:t>순위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g11847ad37b5_0_0"/>
          <p:cNvSpPr txBox="1"/>
          <p:nvPr/>
        </p:nvSpPr>
        <p:spPr>
          <a:xfrm>
            <a:off x="2223675" y="2231875"/>
            <a:ext cx="6084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Times New Roman"/>
                <a:ea typeface="Times New Roman"/>
                <a:cs typeface="Times New Roman"/>
                <a:sym typeface="Times New Roman"/>
              </a:rPr>
              <a:t>소재지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11847ad37b5_0_0"/>
          <p:cNvSpPr txBox="1"/>
          <p:nvPr/>
        </p:nvSpPr>
        <p:spPr>
          <a:xfrm>
            <a:off x="4211450" y="2231875"/>
            <a:ext cx="791400" cy="3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latin typeface="Times New Roman"/>
                <a:ea typeface="Times New Roman"/>
                <a:cs typeface="Times New Roman"/>
                <a:sym typeface="Times New Roman"/>
              </a:rPr>
              <a:t>토건 시평액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g11847ad37b5_0_0"/>
          <p:cNvSpPr txBox="1"/>
          <p:nvPr/>
        </p:nvSpPr>
        <p:spPr>
          <a:xfrm>
            <a:off x="11622050" y="2163325"/>
            <a:ext cx="608400" cy="4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latin typeface="Times New Roman"/>
                <a:ea typeface="Times New Roman"/>
                <a:cs typeface="Times New Roman"/>
                <a:sym typeface="Times New Roman"/>
              </a:rPr>
              <a:t>보유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latin typeface="Times New Roman"/>
                <a:ea typeface="Times New Roman"/>
                <a:cs typeface="Times New Roman"/>
                <a:sym typeface="Times New Roman"/>
              </a:rPr>
              <a:t>기술자</a:t>
            </a:r>
            <a:endParaRPr b="1"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g11847ad37b5_0_0"/>
          <p:cNvSpPr txBox="1"/>
          <p:nvPr/>
        </p:nvSpPr>
        <p:spPr>
          <a:xfrm>
            <a:off x="9819950" y="2231875"/>
            <a:ext cx="1449000" cy="3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latin typeface="Times New Roman"/>
                <a:ea typeface="Times New Roman"/>
                <a:cs typeface="Times New Roman"/>
                <a:sym typeface="Times New Roman"/>
              </a:rPr>
              <a:t>전년도 </a:t>
            </a:r>
            <a:r>
              <a:rPr b="1" lang="ko-KR" sz="900">
                <a:latin typeface="Times New Roman"/>
                <a:ea typeface="Times New Roman"/>
                <a:cs typeface="Times New Roman"/>
                <a:sym typeface="Times New Roman"/>
              </a:rPr>
              <a:t>토건 시평액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11847ad37b5_0_0"/>
          <p:cNvSpPr txBox="1"/>
          <p:nvPr/>
        </p:nvSpPr>
        <p:spPr>
          <a:xfrm>
            <a:off x="141976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E7E6E6"/>
                </a:solidFill>
              </a:rPr>
              <a:t>B. 시공건설사정보 DB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1847ad37b5_0_0"/>
          <p:cNvSpPr/>
          <p:nvPr/>
        </p:nvSpPr>
        <p:spPr>
          <a:xfrm>
            <a:off x="9483325" y="2848575"/>
            <a:ext cx="714300" cy="152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1847ad37b5_0_0"/>
          <p:cNvSpPr/>
          <p:nvPr/>
        </p:nvSpPr>
        <p:spPr>
          <a:xfrm>
            <a:off x="4172900" y="2570425"/>
            <a:ext cx="791400" cy="180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1847ad37b5_0_0"/>
          <p:cNvSpPr/>
          <p:nvPr/>
        </p:nvSpPr>
        <p:spPr>
          <a:xfrm>
            <a:off x="8012675" y="2570525"/>
            <a:ext cx="1449000" cy="180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1847ad37b5_0_0"/>
          <p:cNvSpPr txBox="1"/>
          <p:nvPr/>
        </p:nvSpPr>
        <p:spPr>
          <a:xfrm>
            <a:off x="8038775" y="2231875"/>
            <a:ext cx="1449000" cy="3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latin typeface="Times New Roman"/>
                <a:ea typeface="Times New Roman"/>
                <a:cs typeface="Times New Roman"/>
                <a:sym typeface="Times New Roman"/>
              </a:rPr>
              <a:t>토건 (미정)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g11847ad37b5_0_0"/>
          <p:cNvSpPr txBox="1"/>
          <p:nvPr/>
        </p:nvSpPr>
        <p:spPr>
          <a:xfrm>
            <a:off x="8012675" y="1377450"/>
            <a:ext cx="40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●"/>
            </a:pPr>
            <a:r>
              <a:rPr lang="ko-K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논의 필요한 사항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6e2c24e47_0_5"/>
          <p:cNvSpPr txBox="1"/>
          <p:nvPr/>
        </p:nvSpPr>
        <p:spPr>
          <a:xfrm>
            <a:off x="3831751" y="2884650"/>
            <a:ext cx="452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ko-KR" sz="6000">
                <a:solidFill>
                  <a:schemeClr val="lt1"/>
                </a:solidFill>
              </a:rPr>
              <a:t>To do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96fa1aed4_1_0"/>
          <p:cNvSpPr/>
          <p:nvPr/>
        </p:nvSpPr>
        <p:spPr>
          <a:xfrm>
            <a:off x="0" y="2387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196fa1aed4_1_0"/>
          <p:cNvSpPr txBox="1"/>
          <p:nvPr/>
        </p:nvSpPr>
        <p:spPr>
          <a:xfrm>
            <a:off x="161032" y="269075"/>
            <a:ext cx="315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범위</a:t>
            </a:r>
            <a:endParaRPr b="1" i="0" sz="3600" u="none" cap="none" strike="noStrike">
              <a:solidFill>
                <a:srgbClr val="E7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9" name="Google Shape;309;g1196fa1aed4_1_0"/>
          <p:cNvGraphicFramePr/>
          <p:nvPr/>
        </p:nvGraphicFramePr>
        <p:xfrm>
          <a:off x="6653064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{7A22AFA7-D8AA-4A81-97FF-EF78B15F01B1}</a:tableStyleId>
              </a:tblPr>
              <a:tblGrid>
                <a:gridCol w="569050"/>
                <a:gridCol w="4600900"/>
              </a:tblGrid>
              <a:tr h="7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분석을 지원하는 DB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시공건설사정보DB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대중교통정보DB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지리적 위치정보DB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인프라정보DB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투자자선호도 및 현장선호도정보DB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시세차익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임대율 및 월세수익률 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단기투자DB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부동산관련법률정보DB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10" name="Google Shape;310;g1196fa1aed4_1_0"/>
          <p:cNvGraphicFramePr/>
          <p:nvPr/>
        </p:nvGraphicFramePr>
        <p:xfrm>
          <a:off x="411873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{7A22AFA7-D8AA-4A81-97FF-EF78B15F01B1}</a:tableStyleId>
              </a:tblPr>
              <a:tblGrid>
                <a:gridCol w="686450"/>
                <a:gridCol w="4393600"/>
              </a:tblGrid>
              <a:tr h="79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모듈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제공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 건설사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입지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환금성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11" name="Google Shape;311;g1196fa1aed4_1_0"/>
          <p:cNvSpPr/>
          <p:nvPr/>
        </p:nvSpPr>
        <p:spPr>
          <a:xfrm>
            <a:off x="6290375" y="207255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196fa1aed4_1_0"/>
          <p:cNvSpPr/>
          <p:nvPr/>
        </p:nvSpPr>
        <p:spPr>
          <a:xfrm>
            <a:off x="6290375" y="252850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196fa1aed4_1_0"/>
          <p:cNvSpPr/>
          <p:nvPr/>
        </p:nvSpPr>
        <p:spPr>
          <a:xfrm>
            <a:off x="6290375" y="29668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196fa1aed4_1_0"/>
          <p:cNvSpPr/>
          <p:nvPr/>
        </p:nvSpPr>
        <p:spPr>
          <a:xfrm>
            <a:off x="6290375" y="4299400"/>
            <a:ext cx="286500" cy="89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196fa1aed4_1_0"/>
          <p:cNvSpPr/>
          <p:nvPr/>
        </p:nvSpPr>
        <p:spPr>
          <a:xfrm>
            <a:off x="6290375" y="52801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196fa1aed4_1_0"/>
          <p:cNvSpPr txBox="1"/>
          <p:nvPr/>
        </p:nvSpPr>
        <p:spPr>
          <a:xfrm>
            <a:off x="5896575" y="20241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1196fa1aed4_1_0"/>
          <p:cNvSpPr txBox="1"/>
          <p:nvPr/>
        </p:nvSpPr>
        <p:spPr>
          <a:xfrm>
            <a:off x="5896575" y="24647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1196fa1aed4_1_0"/>
          <p:cNvSpPr txBox="1"/>
          <p:nvPr/>
        </p:nvSpPr>
        <p:spPr>
          <a:xfrm>
            <a:off x="5896575" y="33502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1196fa1aed4_1_0"/>
          <p:cNvSpPr txBox="1"/>
          <p:nvPr/>
        </p:nvSpPr>
        <p:spPr>
          <a:xfrm>
            <a:off x="5896575" y="45068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1196fa1aed4_1_0"/>
          <p:cNvSpPr txBox="1"/>
          <p:nvPr/>
        </p:nvSpPr>
        <p:spPr>
          <a:xfrm>
            <a:off x="5896575" y="56635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1196fa1aed4_1_0"/>
          <p:cNvSpPr/>
          <p:nvPr/>
        </p:nvSpPr>
        <p:spPr>
          <a:xfrm>
            <a:off x="428300" y="3840700"/>
            <a:ext cx="5047200" cy="89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196fa1aed4_1_0"/>
          <p:cNvSpPr/>
          <p:nvPr/>
        </p:nvSpPr>
        <p:spPr>
          <a:xfrm>
            <a:off x="5896575" y="2926275"/>
            <a:ext cx="6005400" cy="42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e2c24e47_0_0"/>
          <p:cNvSpPr txBox="1"/>
          <p:nvPr/>
        </p:nvSpPr>
        <p:spPr>
          <a:xfrm>
            <a:off x="3755552" y="2921100"/>
            <a:ext cx="46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1b19ed6a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1151b19ed6a_0_0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기반 부동산 분양 분석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위한 DB 구축 타당성 조사 연구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사업기간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2022.02.01 - 2023.01.31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개인투자자들에게 안전한 투자를 위한 정보가 부재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수익형 부동산</a:t>
            </a:r>
            <a:r>
              <a:rPr b="0" baseline="3000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분양 정보로부터 객관적인 투자분석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위한 온라인 수단의 필요성이 증대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사업목적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"입지, 환금성, 가격, 시공건설사, 리스크" 의 AI 분석으로 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객관적이고 정확한 투자분석 서비스를 위한 분양 분석 진단 서비스 공급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최종결과물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구축설계서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포함한 최종보고서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아파트, 오피스텔, 상가, 공동주택, 지식산업센터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1151b19ed6a_0_0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사업 배경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151b19ed6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0273" y="1158398"/>
            <a:ext cx="1866979" cy="992166"/>
          </a:xfrm>
          <a:prstGeom prst="rect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6" name="Google Shape;176;g1151b19ed6a_0_0"/>
          <p:cNvCxnSpPr/>
          <p:nvPr/>
        </p:nvCxnSpPr>
        <p:spPr>
          <a:xfrm flipH="1" rot="10800000">
            <a:off x="0" y="5839650"/>
            <a:ext cx="122043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>
            <a:off x="0" y="2387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161032" y="269075"/>
            <a:ext cx="315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범위</a:t>
            </a:r>
            <a:endParaRPr b="1" i="0" sz="3600" u="none" cap="none" strike="noStrike">
              <a:solidFill>
                <a:srgbClr val="E7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4" name="Google Shape;184;p5"/>
          <p:cNvGraphicFramePr/>
          <p:nvPr/>
        </p:nvGraphicFramePr>
        <p:xfrm>
          <a:off x="6653064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{7A22AFA7-D8AA-4A81-97FF-EF78B15F01B1}</a:tableStyleId>
              </a:tblPr>
              <a:tblGrid>
                <a:gridCol w="569050"/>
                <a:gridCol w="4600900"/>
              </a:tblGrid>
              <a:tr h="7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분석을 지원하는 DB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시공건설사정보DB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대중교통정보DB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지리적 위치정보DB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인프라정보DB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투자자선호도 및 현장선호도정보DB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시세차익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임대율 및 월세수익률 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단기투자DB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부동산관련법률정보DB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5" name="Google Shape;185;p5"/>
          <p:cNvGraphicFramePr/>
          <p:nvPr/>
        </p:nvGraphicFramePr>
        <p:xfrm>
          <a:off x="411873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{7A22AFA7-D8AA-4A81-97FF-EF78B15F01B1}</a:tableStyleId>
              </a:tblPr>
              <a:tblGrid>
                <a:gridCol w="686450"/>
                <a:gridCol w="4393600"/>
              </a:tblGrid>
              <a:tr h="79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모듈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제공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 건설사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입지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환금성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5"/>
          <p:cNvSpPr/>
          <p:nvPr/>
        </p:nvSpPr>
        <p:spPr>
          <a:xfrm>
            <a:off x="6290375" y="207255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6290375" y="252850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6290375" y="29668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6290375" y="4299400"/>
            <a:ext cx="286500" cy="89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6290375" y="52801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5896575" y="20241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5896575" y="24647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5896575" y="33502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5896575" y="45068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896575" y="56635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428300" y="2072550"/>
            <a:ext cx="5047200" cy="176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5896575" y="2024150"/>
            <a:ext cx="6005400" cy="94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e2c24e47_0_10"/>
          <p:cNvSpPr txBox="1"/>
          <p:nvPr/>
        </p:nvSpPr>
        <p:spPr>
          <a:xfrm>
            <a:off x="3755552" y="2921100"/>
            <a:ext cx="46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done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5ecb9b48_0_109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1195ecb9b48_0_109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분양 부동산 기본 정보 DB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 : 분양 부동산의 기본 정보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 : 투자 부동산 선택을 위한 분양 기본 정보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요구조건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분양 부동산 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분양 부동산 현장 주소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시행사, 시공사, 세대수/점포수, 주차대수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분양규모  </a:t>
            </a: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지하4층 ~ 28층 489호실</a:t>
            </a:r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평균 분양가 / 계약금 / 실투자금 / 제시 수익률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6) 준공일 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7) 조감도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1195ecb9b48_0_109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분양 부동산 기본 정보 제공 모듈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5ecb9b48_0_273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1195ecb9b48_0_273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ko-KR" sz="2200">
                <a:solidFill>
                  <a:schemeClr val="dk1"/>
                </a:solidFill>
              </a:rPr>
              <a:t>웹사이트 크롤링 : 네이버 부동산-분양(isale.land.naver.com)</a:t>
            </a:r>
            <a:endParaRPr b="1" sz="22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19" name="Google Shape;219;g1195ecb9b48_0_273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모듈 - </a:t>
            </a:r>
            <a:r>
              <a:rPr b="1" lang="ko-KR" sz="3600">
                <a:solidFill>
                  <a:srgbClr val="E7E6E6"/>
                </a:solidFill>
              </a:rPr>
              <a:t>요구조건 목록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g1195ecb9b48_0_273"/>
          <p:cNvGraphicFramePr/>
          <p:nvPr/>
        </p:nvGraphicFramePr>
        <p:xfrm>
          <a:off x="466075" y="18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{0EF1EC1B-BCA3-4CE8-B1B1-559AB514F147}</a:tableStyleId>
              </a:tblPr>
              <a:tblGrid>
                <a:gridCol w="618775"/>
                <a:gridCol w="1524950"/>
                <a:gridCol w="1019425"/>
                <a:gridCol w="2211650"/>
              </a:tblGrid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순번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요구데이터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수집가능여부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비고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분양부동산 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분양부동산 현장 주소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분양예정 단지와 같이 정확한 주소가 명기 되지 않은 경우 있음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시행사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시공사에 비해 중요도가 낮음, 필요시 한국부동산원 통해 매칭 가능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시공사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세대수/점포수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주차대수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분양중인 공고에 한해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분양규모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평균분양가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실투자금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데이터의 정의가 불분명(특허 포함)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제시수익률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데이터의 정의가 불분명(특허 포함)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준공일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입주일로 대체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조감도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제공하는 단지에 따라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1" name="Google Shape;221;g1195ecb9b4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423" y="1957085"/>
            <a:ext cx="5331526" cy="4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95ecb9b48_0_282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1195ecb9b48_0_282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ko-KR" sz="2200">
                <a:solidFill>
                  <a:schemeClr val="dk1"/>
                </a:solidFill>
              </a:rPr>
              <a:t>웹사이트 크롤링 : 네이버 부동산-분양(isale.land.naver.com)</a:t>
            </a:r>
            <a:endParaRPr b="1" sz="22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29" name="Google Shape;229;g1195ecb9b48_0_282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모듈 - </a:t>
            </a:r>
            <a:r>
              <a:rPr b="1" lang="ko-KR" sz="3600">
                <a:solidFill>
                  <a:srgbClr val="E7E6E6"/>
                </a:solidFill>
              </a:rPr>
              <a:t>분양계획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1195ecb9b48_0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275" y="1660538"/>
            <a:ext cx="4817626" cy="46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195ecb9b48_0_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38" y="1935713"/>
            <a:ext cx="54959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95ecb9b48_0_1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1195ecb9b48_0_1"/>
          <p:cNvSpPr txBox="1"/>
          <p:nvPr/>
        </p:nvSpPr>
        <p:spPr>
          <a:xfrm>
            <a:off x="291700" y="345275"/>
            <a:ext cx="1109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UcPeriod"/>
            </a:pPr>
            <a:r>
              <a:rPr b="1" lang="ko-KR" sz="3600">
                <a:solidFill>
                  <a:schemeClr val="lt2"/>
                </a:solidFill>
              </a:rPr>
              <a:t>모듈 - 분양중</a:t>
            </a:r>
            <a:endParaRPr b="1" sz="3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E7E6E6"/>
              </a:solidFill>
            </a:endParaRPr>
          </a:p>
        </p:txBody>
      </p:sp>
      <p:pic>
        <p:nvPicPr>
          <p:cNvPr id="239" name="Google Shape;239;g1195ecb9b4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325" y="1063803"/>
            <a:ext cx="5481947" cy="57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195ecb9b48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00" y="1457650"/>
            <a:ext cx="5134275" cy="50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pty_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2018-08-30T11:36:00Z</dcterms:created>
  <dc:creator>user</dc:creator>
</cp:coreProperties>
</file>