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71" r:id="rId3"/>
    <p:sldId id="261" r:id="rId4"/>
    <p:sldId id="498" r:id="rId5"/>
    <p:sldId id="548" r:id="rId6"/>
    <p:sldId id="500" r:id="rId7"/>
    <p:sldId id="549" r:id="rId8"/>
    <p:sldId id="506" r:id="rId9"/>
    <p:sldId id="534" r:id="rId10"/>
    <p:sldId id="550" r:id="rId11"/>
    <p:sldId id="478" r:id="rId12"/>
    <p:sldId id="437" r:id="rId13"/>
    <p:sldId id="551" r:id="rId14"/>
    <p:sldId id="552" r:id="rId15"/>
    <p:sldId id="553" r:id="rId16"/>
    <p:sldId id="554" r:id="rId17"/>
    <p:sldId id="555" r:id="rId18"/>
    <p:sldId id="508" r:id="rId19"/>
    <p:sldId id="544" r:id="rId20"/>
    <p:sldId id="509" r:id="rId21"/>
    <p:sldId id="556" r:id="rId22"/>
    <p:sldId id="557" r:id="rId23"/>
    <p:sldId id="558" r:id="rId24"/>
    <p:sldId id="559" r:id="rId25"/>
    <p:sldId id="483" r:id="rId26"/>
    <p:sldId id="510" r:id="rId27"/>
    <p:sldId id="507" r:id="rId28"/>
    <p:sldId id="545" r:id="rId29"/>
    <p:sldId id="546" r:id="rId30"/>
    <p:sldId id="547" r:id="rId31"/>
    <p:sldId id="538" r:id="rId32"/>
    <p:sldId id="536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나눔스퀘어" panose="020B0600000101010101" pitchFamily="50" charset="-127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regular r:id="rId40"/>
      <p:bold r:id="rId41"/>
      <p:italic r:id="rId42"/>
      <p:boldItalic r:id="rId43"/>
    </p:embeddedFont>
    <p:embeddedFont>
      <p:font typeface="나눔스퀘어 ExtraBold" panose="020B0600000101010101" pitchFamily="50" charset="-127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189AD"/>
    <a:srgbClr val="0000FF"/>
    <a:srgbClr val="7030A0"/>
    <a:srgbClr val="4472C4"/>
    <a:srgbClr val="FFFFFF"/>
    <a:srgbClr val="404040"/>
    <a:srgbClr val="FFFF00"/>
    <a:srgbClr val="E6E6E6"/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6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3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98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3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8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0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0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2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9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4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7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75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79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37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59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5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5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2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2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15147" y="3397288"/>
            <a:ext cx="11961706" cy="71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0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Matrix Completion based on Graph Neural Networks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2021.10.25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46296"/>
            <a:ext cx="5029200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Improved GCMC (transductive)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Model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D293D-ABC4-45C1-832A-54289E09D8EF}"/>
              </a:ext>
            </a:extLst>
          </p:cNvPr>
          <p:cNvSpPr txBox="1"/>
          <p:nvPr/>
        </p:nvSpPr>
        <p:spPr>
          <a:xfrm>
            <a:off x="251459" y="2946148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(ICLR 2020)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893045" y="2884656"/>
            <a:ext cx="3974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Overview of IGMC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Subgraph extraction and labeling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Subgraph feature extraction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prediction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4337" y="6092684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IGMC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8E1833-9589-48DD-83FE-4AEBA73DAB63}"/>
              </a:ext>
            </a:extLst>
          </p:cNvPr>
          <p:cNvGrpSpPr/>
          <p:nvPr/>
        </p:nvGrpSpPr>
        <p:grpSpPr>
          <a:xfrm>
            <a:off x="3805586" y="3978969"/>
            <a:ext cx="2095339" cy="1668097"/>
            <a:chOff x="695325" y="1155666"/>
            <a:chExt cx="2095339" cy="16680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25E41F-DBCC-4BC7-B42F-78B3201E894E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7EE437-5ECD-4127-A008-E925904D52BA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DED326-04A3-4CED-AA37-5259986DD94D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2D8DDC9-43D5-4063-ACC0-3F24C26AA156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431330F-C7FC-43FA-9168-8490A9176A8E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CAFA81D-7D66-42D4-9C73-2816905B9CA2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88BE712-09A7-48B4-B2B2-E5BAC8CEA78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624C46B-882D-4727-A5DE-250410F8324D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B07420F-69B2-45A7-AA2E-4C73CFF1B4F6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B76D8B8-CBC8-426C-9B96-E64A38713DEB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AD1DDCE-0567-4D12-BA2C-93E78D95D08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35F2A6E-D4E9-42C8-9CE9-21CE718B55A4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568FF11-7ABD-41AB-821D-4720F6558C31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DF0BAE9-8CC6-4B1E-9940-6817AFEC979A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B0EA64C-74A8-4D9E-8F77-C2343CFD344A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7F7EF5-9401-468B-98A8-AF19D800C1CE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6C73377-65D1-4A93-88B5-385016AC4AA2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A39B674-E48E-401C-8488-EE42414F4D3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DDB3541-1D3B-42B8-93C7-D10CF6050B58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D3F1F3-C006-499D-A42A-E0C0792F32E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0D9C81-1BE6-4844-A112-613DD26DEC27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DA62CCA-DBB9-475A-932B-3962DF9974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97A62-05E9-4BF7-AC17-E02F369D7499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AAA9E2-6DB8-43E6-92A6-25D05B9719F3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5253AB-7B62-463F-A06E-CF3BABE3EE4D}"/>
              </a:ext>
            </a:extLst>
          </p:cNvPr>
          <p:cNvGrpSpPr/>
          <p:nvPr/>
        </p:nvGrpSpPr>
        <p:grpSpPr>
          <a:xfrm>
            <a:off x="6733590" y="3936562"/>
            <a:ext cx="1581388" cy="1710504"/>
            <a:chOff x="4094103" y="3332917"/>
            <a:chExt cx="1581388" cy="171050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86A807E-806E-4DA6-A808-387FCA1E949A}"/>
                </a:ext>
              </a:extLst>
            </p:cNvPr>
            <p:cNvGrpSpPr/>
            <p:nvPr/>
          </p:nvGrpSpPr>
          <p:grpSpPr>
            <a:xfrm rot="5400000">
              <a:off x="4273508" y="4262985"/>
              <a:ext cx="1222578" cy="338294"/>
              <a:chOff x="4206426" y="1892765"/>
              <a:chExt cx="1222578" cy="3382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F61F4F2-31B2-44B4-ABF3-DA7A022F89CD}"/>
                  </a:ext>
                </a:extLst>
              </p:cNvPr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FB65693-1FAF-4FF6-95C5-795286A21522}"/>
                  </a:ext>
                </a:extLst>
              </p:cNvPr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517EB8-C932-4D7B-B05F-C0303A7FECA9}"/>
                  </a:ext>
                </a:extLst>
              </p:cNvPr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F5467EE-BB5D-4588-B87D-45F951E150CC}"/>
                  </a:ext>
                </a:extLst>
              </p:cNvPr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412A36B-06F4-47FE-8B3F-193B4D83CB68}"/>
                  </a:ext>
                </a:extLst>
              </p:cNvPr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34BD61C-C8CA-421C-9632-DB106449D5F6}"/>
                  </a:ext>
                </a:extLst>
              </p:cNvPr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BB103C-1818-4EAF-AE27-9A09580F6DD5}"/>
                </a:ext>
              </a:extLst>
            </p:cNvPr>
            <p:cNvSpPr txBox="1"/>
            <p:nvPr/>
          </p:nvSpPr>
          <p:spPr>
            <a:xfrm>
              <a:off x="4094103" y="3332917"/>
              <a:ext cx="1581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Embedding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7799148-12FE-4CF5-98E7-A6AB15FCB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8" r="66948" b="14384"/>
          <a:stretch/>
        </p:blipFill>
        <p:spPr>
          <a:xfrm>
            <a:off x="115397" y="3767741"/>
            <a:ext cx="2500367" cy="2149841"/>
          </a:xfrm>
          <a:prstGeom prst="rect">
            <a:avLst/>
          </a:prstGeom>
          <a:ln w="28575">
            <a:noFill/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7F03AB-1FAC-4C16-9C5F-FA0A6B6F1BD7}"/>
              </a:ext>
            </a:extLst>
          </p:cNvPr>
          <p:cNvSpPr/>
          <p:nvPr/>
        </p:nvSpPr>
        <p:spPr>
          <a:xfrm>
            <a:off x="2964561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AD303D2-D294-4B12-82B0-1C37535E2424}"/>
              </a:ext>
            </a:extLst>
          </p:cNvPr>
          <p:cNvSpPr/>
          <p:nvPr/>
        </p:nvSpPr>
        <p:spPr>
          <a:xfrm>
            <a:off x="6069809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321BD98-D733-4AE3-8F97-4BA27D9D1EE6}"/>
              </a:ext>
            </a:extLst>
          </p:cNvPr>
          <p:cNvSpPr/>
          <p:nvPr/>
        </p:nvSpPr>
        <p:spPr>
          <a:xfrm>
            <a:off x="8320151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3F1FD2-D2F0-4410-8967-6CCC4569663F}"/>
              </a:ext>
            </a:extLst>
          </p:cNvPr>
          <p:cNvGrpSpPr/>
          <p:nvPr/>
        </p:nvGrpSpPr>
        <p:grpSpPr>
          <a:xfrm>
            <a:off x="9272668" y="3978969"/>
            <a:ext cx="2095339" cy="1668097"/>
            <a:chOff x="695325" y="1155666"/>
            <a:chExt cx="2095339" cy="16680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5D7C1-FAEC-408F-B9B6-960A5778696B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3F53B6C-69CC-4CB5-8908-54013F85F57B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3E26828-CB3C-42BC-BDD6-150C70D23FC8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40C56B9-C8D1-4800-9EC1-1BD459939C0B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629DD81-F622-497D-A3D5-BDBB2D64047D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B4EE171-E052-4B50-8740-F07F1237C56D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30149F-407F-4B82-94CA-F7BB76586C7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E9C66C0-FCBC-4BFF-BE38-F09B6ECC9D2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EB6A661-857B-47DE-8FD7-CCD5384DD211}"/>
                  </a:ext>
                </a:extLst>
              </p:cNvPr>
              <p:cNvCxnSpPr>
                <a:stCxn id="97" idx="6"/>
                <a:endCxn id="101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1E0E59C-B4AC-4E8F-8147-9989029EB4C8}"/>
                  </a:ext>
                </a:extLst>
              </p:cNvPr>
              <p:cNvCxnSpPr>
                <a:cxnSpLocks/>
                <a:stCxn id="99" idx="6"/>
                <a:endCxn id="101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D927B23-A3A8-4FE1-A5BC-61F3BA2ADC0C}"/>
                  </a:ext>
                </a:extLst>
              </p:cNvPr>
              <p:cNvCxnSpPr>
                <a:cxnSpLocks/>
                <a:stCxn id="100" idx="6"/>
                <a:endCxn id="102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A62D04A-C82E-4D18-BF12-23084DC11021}"/>
                  </a:ext>
                </a:extLst>
              </p:cNvPr>
              <p:cNvCxnSpPr>
                <a:cxnSpLocks/>
                <a:stCxn id="103" idx="2"/>
                <a:endCxn id="99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AFA2481-5DD4-4C75-8EC8-5E66DF246C7C}"/>
                  </a:ext>
                </a:extLst>
              </p:cNvPr>
              <p:cNvCxnSpPr>
                <a:cxnSpLocks/>
                <a:stCxn id="103" idx="2"/>
                <a:endCxn id="100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A32B441-0F2B-48A9-BD28-AC0A1C971546}"/>
                  </a:ext>
                </a:extLst>
              </p:cNvPr>
              <p:cNvCxnSpPr>
                <a:cxnSpLocks/>
                <a:stCxn id="97" idx="6"/>
                <a:endCxn id="102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E507935-447E-43B8-89E2-0A4D5154628B}"/>
                  </a:ext>
                </a:extLst>
              </p:cNvPr>
              <p:cNvCxnSpPr>
                <a:cxnSpLocks/>
                <a:stCxn id="99" idx="6"/>
                <a:endCxn id="102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26E0D3-47CF-444E-8BFC-D9464A44F99A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687D817-7E73-46AB-98B0-B3C003A08163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3C26894-73BC-4E79-954F-9655DED0DDE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D134C60-D73B-40DE-9D4B-28B9E3E552AF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0AA340-F5FA-4D17-8C97-B9B93B205D3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5E43923-CD44-4D25-94C7-8C66FBBD3B1D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6C9AC34-E91E-4742-A606-D84AA078BC59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8E51A5-AC34-434C-A250-5DB35DBDE45F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F54BF-8706-464B-B140-B3C1B7AB7A5C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F185A05-B900-4018-92BF-7544042CBDB1}"/>
              </a:ext>
            </a:extLst>
          </p:cNvPr>
          <p:cNvSpPr/>
          <p:nvPr/>
        </p:nvSpPr>
        <p:spPr>
          <a:xfrm>
            <a:off x="3130302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88E74AD-CF8D-4E3C-BEFC-0EFA8A9642DC}"/>
              </a:ext>
            </a:extLst>
          </p:cNvPr>
          <p:cNvSpPr/>
          <p:nvPr/>
        </p:nvSpPr>
        <p:spPr>
          <a:xfrm>
            <a:off x="6179311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FC05302-1D93-42F1-804F-991E022CDB42}"/>
              </a:ext>
            </a:extLst>
          </p:cNvPr>
          <p:cNvSpPr/>
          <p:nvPr/>
        </p:nvSpPr>
        <p:spPr>
          <a:xfrm>
            <a:off x="8440669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3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Enclosing Subgraph Extraction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In the entire Bipartite graph, it expands to neighbors around specific users and items to create a subgraph.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New nodes associated with the current user and item set are added to the subgraph node set. 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In the entire graph, delete edges associated with nodes that do not belong to subgraph node set.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Delete the edge between the target user and item that want to predict the rating.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4337" y="6092684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IGMC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8E1833-9589-48DD-83FE-4AEBA73DAB63}"/>
              </a:ext>
            </a:extLst>
          </p:cNvPr>
          <p:cNvGrpSpPr/>
          <p:nvPr/>
        </p:nvGrpSpPr>
        <p:grpSpPr>
          <a:xfrm>
            <a:off x="3805586" y="3978969"/>
            <a:ext cx="2095339" cy="1668097"/>
            <a:chOff x="695325" y="1155666"/>
            <a:chExt cx="2095339" cy="16680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25E41F-DBCC-4BC7-B42F-78B3201E894E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7EE437-5ECD-4127-A008-E925904D52BA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DED326-04A3-4CED-AA37-5259986DD94D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2D8DDC9-43D5-4063-ACC0-3F24C26AA156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431330F-C7FC-43FA-9168-8490A9176A8E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CAFA81D-7D66-42D4-9C73-2816905B9CA2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88BE712-09A7-48B4-B2B2-E5BAC8CEA78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624C46B-882D-4727-A5DE-250410F8324D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B07420F-69B2-45A7-AA2E-4C73CFF1B4F6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B76D8B8-CBC8-426C-9B96-E64A38713DEB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AD1DDCE-0567-4D12-BA2C-93E78D95D08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35F2A6E-D4E9-42C8-9CE9-21CE718B55A4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568FF11-7ABD-41AB-821D-4720F6558C31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DF0BAE9-8CC6-4B1E-9940-6817AFEC979A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B0EA64C-74A8-4D9E-8F77-C2343CFD344A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7F7EF5-9401-468B-98A8-AF19D800C1CE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6C73377-65D1-4A93-88B5-385016AC4AA2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A39B674-E48E-401C-8488-EE42414F4D3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DDB3541-1D3B-42B8-93C7-D10CF6050B58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D3F1F3-C006-499D-A42A-E0C0792F32E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0D9C81-1BE6-4844-A112-613DD26DEC27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DA62CCA-DBB9-475A-932B-3962DF9974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97A62-05E9-4BF7-AC17-E02F369D7499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AAA9E2-6DB8-43E6-92A6-25D05B9719F3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5253AB-7B62-463F-A06E-CF3BABE3EE4D}"/>
              </a:ext>
            </a:extLst>
          </p:cNvPr>
          <p:cNvGrpSpPr/>
          <p:nvPr/>
        </p:nvGrpSpPr>
        <p:grpSpPr>
          <a:xfrm>
            <a:off x="6733590" y="3936562"/>
            <a:ext cx="1581388" cy="1710504"/>
            <a:chOff x="4094103" y="3332917"/>
            <a:chExt cx="1581388" cy="171050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86A807E-806E-4DA6-A808-387FCA1E949A}"/>
                </a:ext>
              </a:extLst>
            </p:cNvPr>
            <p:cNvGrpSpPr/>
            <p:nvPr/>
          </p:nvGrpSpPr>
          <p:grpSpPr>
            <a:xfrm rot="5400000">
              <a:off x="4273508" y="4262985"/>
              <a:ext cx="1222578" cy="338294"/>
              <a:chOff x="4206426" y="1892765"/>
              <a:chExt cx="1222578" cy="3382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F61F4F2-31B2-44B4-ABF3-DA7A022F89CD}"/>
                  </a:ext>
                </a:extLst>
              </p:cNvPr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FB65693-1FAF-4FF6-95C5-795286A21522}"/>
                  </a:ext>
                </a:extLst>
              </p:cNvPr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517EB8-C932-4D7B-B05F-C0303A7FECA9}"/>
                  </a:ext>
                </a:extLst>
              </p:cNvPr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F5467EE-BB5D-4588-B87D-45F951E150CC}"/>
                  </a:ext>
                </a:extLst>
              </p:cNvPr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412A36B-06F4-47FE-8B3F-193B4D83CB68}"/>
                  </a:ext>
                </a:extLst>
              </p:cNvPr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34BD61C-C8CA-421C-9632-DB106449D5F6}"/>
                  </a:ext>
                </a:extLst>
              </p:cNvPr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BB103C-1818-4EAF-AE27-9A09580F6DD5}"/>
                </a:ext>
              </a:extLst>
            </p:cNvPr>
            <p:cNvSpPr txBox="1"/>
            <p:nvPr/>
          </p:nvSpPr>
          <p:spPr>
            <a:xfrm>
              <a:off x="4094103" y="3332917"/>
              <a:ext cx="1581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Embedding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7799148-12FE-4CF5-98E7-A6AB15FCB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8" r="66948" b="14384"/>
          <a:stretch/>
        </p:blipFill>
        <p:spPr>
          <a:xfrm>
            <a:off x="115397" y="3767741"/>
            <a:ext cx="2500367" cy="2149841"/>
          </a:xfrm>
          <a:prstGeom prst="rect">
            <a:avLst/>
          </a:prstGeom>
          <a:ln w="28575">
            <a:noFill/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7F03AB-1FAC-4C16-9C5F-FA0A6B6F1BD7}"/>
              </a:ext>
            </a:extLst>
          </p:cNvPr>
          <p:cNvSpPr/>
          <p:nvPr/>
        </p:nvSpPr>
        <p:spPr>
          <a:xfrm>
            <a:off x="2964561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AD303D2-D294-4B12-82B0-1C37535E2424}"/>
              </a:ext>
            </a:extLst>
          </p:cNvPr>
          <p:cNvSpPr/>
          <p:nvPr/>
        </p:nvSpPr>
        <p:spPr>
          <a:xfrm>
            <a:off x="6069809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321BD98-D733-4AE3-8F97-4BA27D9D1EE6}"/>
              </a:ext>
            </a:extLst>
          </p:cNvPr>
          <p:cNvSpPr/>
          <p:nvPr/>
        </p:nvSpPr>
        <p:spPr>
          <a:xfrm>
            <a:off x="8320151" y="4724511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3F1FD2-D2F0-4410-8967-6CCC4569663F}"/>
              </a:ext>
            </a:extLst>
          </p:cNvPr>
          <p:cNvGrpSpPr/>
          <p:nvPr/>
        </p:nvGrpSpPr>
        <p:grpSpPr>
          <a:xfrm>
            <a:off x="9272668" y="3978969"/>
            <a:ext cx="2095339" cy="1668097"/>
            <a:chOff x="695325" y="1155666"/>
            <a:chExt cx="2095339" cy="16680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5D7C1-FAEC-408F-B9B6-960A5778696B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3F53B6C-69CC-4CB5-8908-54013F85F57B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3E26828-CB3C-42BC-BDD6-150C70D23FC8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40C56B9-C8D1-4800-9EC1-1BD459939C0B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629DD81-F622-497D-A3D5-BDBB2D64047D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B4EE171-E052-4B50-8740-F07F1237C56D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30149F-407F-4B82-94CA-F7BB76586C7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E9C66C0-FCBC-4BFF-BE38-F09B6ECC9D2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EB6A661-857B-47DE-8FD7-CCD5384DD211}"/>
                  </a:ext>
                </a:extLst>
              </p:cNvPr>
              <p:cNvCxnSpPr>
                <a:stCxn id="97" idx="6"/>
                <a:endCxn id="101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1E0E59C-B4AC-4E8F-8147-9989029EB4C8}"/>
                  </a:ext>
                </a:extLst>
              </p:cNvPr>
              <p:cNvCxnSpPr>
                <a:cxnSpLocks/>
                <a:stCxn id="99" idx="6"/>
                <a:endCxn id="101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D927B23-A3A8-4FE1-A5BC-61F3BA2ADC0C}"/>
                  </a:ext>
                </a:extLst>
              </p:cNvPr>
              <p:cNvCxnSpPr>
                <a:cxnSpLocks/>
                <a:stCxn id="100" idx="6"/>
                <a:endCxn id="102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A62D04A-C82E-4D18-BF12-23084DC11021}"/>
                  </a:ext>
                </a:extLst>
              </p:cNvPr>
              <p:cNvCxnSpPr>
                <a:cxnSpLocks/>
                <a:stCxn id="103" idx="2"/>
                <a:endCxn id="99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AFA2481-5DD4-4C75-8EC8-5E66DF246C7C}"/>
                  </a:ext>
                </a:extLst>
              </p:cNvPr>
              <p:cNvCxnSpPr>
                <a:cxnSpLocks/>
                <a:stCxn id="103" idx="2"/>
                <a:endCxn id="100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A32B441-0F2B-48A9-BD28-AC0A1C971546}"/>
                  </a:ext>
                </a:extLst>
              </p:cNvPr>
              <p:cNvCxnSpPr>
                <a:cxnSpLocks/>
                <a:stCxn id="97" idx="6"/>
                <a:endCxn id="102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E507935-447E-43B8-89E2-0A4D5154628B}"/>
                  </a:ext>
                </a:extLst>
              </p:cNvPr>
              <p:cNvCxnSpPr>
                <a:cxnSpLocks/>
                <a:stCxn id="99" idx="6"/>
                <a:endCxn id="102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26E0D3-47CF-444E-8BFC-D9464A44F99A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687D817-7E73-46AB-98B0-B3C003A08163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3C26894-73BC-4E79-954F-9655DED0DDE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D134C60-D73B-40DE-9D4B-28B9E3E552AF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0AA340-F5FA-4D17-8C97-B9B93B205D3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5E43923-CD44-4D25-94C7-8C66FBBD3B1D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6C9AC34-E91E-4742-A606-D84AA078BC59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8E51A5-AC34-434C-A250-5DB35DBDE45F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F54BF-8706-464B-B140-B3C1B7AB7A5C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F185A05-B900-4018-92BF-7544042CBDB1}"/>
              </a:ext>
            </a:extLst>
          </p:cNvPr>
          <p:cNvSpPr/>
          <p:nvPr/>
        </p:nvSpPr>
        <p:spPr>
          <a:xfrm>
            <a:off x="3130302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88E74AD-CF8D-4E3C-BEFC-0EFA8A9642DC}"/>
              </a:ext>
            </a:extLst>
          </p:cNvPr>
          <p:cNvSpPr/>
          <p:nvPr/>
        </p:nvSpPr>
        <p:spPr>
          <a:xfrm>
            <a:off x="6179311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FC05302-1D93-42F1-804F-991E022CDB42}"/>
              </a:ext>
            </a:extLst>
          </p:cNvPr>
          <p:cNvSpPr/>
          <p:nvPr/>
        </p:nvSpPr>
        <p:spPr>
          <a:xfrm>
            <a:off x="8440669" y="4251147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3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FB2BA6-5A89-4DB9-BF64-9F4BEC64157C}"/>
              </a:ext>
            </a:extLst>
          </p:cNvPr>
          <p:cNvSpPr/>
          <p:nvPr/>
        </p:nvSpPr>
        <p:spPr>
          <a:xfrm>
            <a:off x="115396" y="3659538"/>
            <a:ext cx="5676611" cy="24331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Node Labeling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context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must be removed for the model to be inductive.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read only the subgraph's pattern,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labels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 attached.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Divide the target node and the context node. (0/1)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Divide the user and item node. (even/odd)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Divide nodes added to different hop. (h)</a:t>
            </a:r>
          </a:p>
          <a:p>
            <a:pPr lvl="1" fontAlgn="base">
              <a:lnSpc>
                <a:spcPct val="150000"/>
              </a:lnSpc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4337" y="6336249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IGMC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8E1833-9589-48DD-83FE-4AEBA73DAB63}"/>
              </a:ext>
            </a:extLst>
          </p:cNvPr>
          <p:cNvGrpSpPr/>
          <p:nvPr/>
        </p:nvGrpSpPr>
        <p:grpSpPr>
          <a:xfrm>
            <a:off x="3805586" y="4385097"/>
            <a:ext cx="2095339" cy="1668097"/>
            <a:chOff x="695325" y="1155666"/>
            <a:chExt cx="2095339" cy="16680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25E41F-DBCC-4BC7-B42F-78B3201E894E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7EE437-5ECD-4127-A008-E925904D52BA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DED326-04A3-4CED-AA37-5259986DD94D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2D8DDC9-43D5-4063-ACC0-3F24C26AA156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431330F-C7FC-43FA-9168-8490A9176A8E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CAFA81D-7D66-42D4-9C73-2816905B9CA2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88BE712-09A7-48B4-B2B2-E5BAC8CEA78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624C46B-882D-4727-A5DE-250410F8324D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B07420F-69B2-45A7-AA2E-4C73CFF1B4F6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B76D8B8-CBC8-426C-9B96-E64A38713DEB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AD1DDCE-0567-4D12-BA2C-93E78D95D08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35F2A6E-D4E9-42C8-9CE9-21CE718B55A4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568FF11-7ABD-41AB-821D-4720F6558C31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DF0BAE9-8CC6-4B1E-9940-6817AFEC979A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B0EA64C-74A8-4D9E-8F77-C2343CFD344A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7F7EF5-9401-468B-98A8-AF19D800C1CE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6C73377-65D1-4A93-88B5-385016AC4AA2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A39B674-E48E-401C-8488-EE42414F4D3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DDB3541-1D3B-42B8-93C7-D10CF6050B58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D3F1F3-C006-499D-A42A-E0C0792F32E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0D9C81-1BE6-4844-A112-613DD26DEC27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DA62CCA-DBB9-475A-932B-3962DF9974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97A62-05E9-4BF7-AC17-E02F369D7499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AAA9E2-6DB8-43E6-92A6-25D05B9719F3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5253AB-7B62-463F-A06E-CF3BABE3EE4D}"/>
              </a:ext>
            </a:extLst>
          </p:cNvPr>
          <p:cNvGrpSpPr/>
          <p:nvPr/>
        </p:nvGrpSpPr>
        <p:grpSpPr>
          <a:xfrm>
            <a:off x="6733590" y="4342690"/>
            <a:ext cx="1581388" cy="1710504"/>
            <a:chOff x="4094103" y="3332917"/>
            <a:chExt cx="1581388" cy="171050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86A807E-806E-4DA6-A808-387FCA1E949A}"/>
                </a:ext>
              </a:extLst>
            </p:cNvPr>
            <p:cNvGrpSpPr/>
            <p:nvPr/>
          </p:nvGrpSpPr>
          <p:grpSpPr>
            <a:xfrm rot="5400000">
              <a:off x="4273508" y="4262985"/>
              <a:ext cx="1222578" cy="338294"/>
              <a:chOff x="4206426" y="1892765"/>
              <a:chExt cx="1222578" cy="3382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F61F4F2-31B2-44B4-ABF3-DA7A022F89CD}"/>
                  </a:ext>
                </a:extLst>
              </p:cNvPr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FB65693-1FAF-4FF6-95C5-795286A21522}"/>
                  </a:ext>
                </a:extLst>
              </p:cNvPr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517EB8-C932-4D7B-B05F-C0303A7FECA9}"/>
                  </a:ext>
                </a:extLst>
              </p:cNvPr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F5467EE-BB5D-4588-B87D-45F951E150CC}"/>
                  </a:ext>
                </a:extLst>
              </p:cNvPr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412A36B-06F4-47FE-8B3F-193B4D83CB68}"/>
                  </a:ext>
                </a:extLst>
              </p:cNvPr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34BD61C-C8CA-421C-9632-DB106449D5F6}"/>
                  </a:ext>
                </a:extLst>
              </p:cNvPr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BB103C-1818-4EAF-AE27-9A09580F6DD5}"/>
                </a:ext>
              </a:extLst>
            </p:cNvPr>
            <p:cNvSpPr txBox="1"/>
            <p:nvPr/>
          </p:nvSpPr>
          <p:spPr>
            <a:xfrm>
              <a:off x="4094103" y="3332917"/>
              <a:ext cx="1581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Embedding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7799148-12FE-4CF5-98E7-A6AB15FCB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8" r="66948" b="14384"/>
          <a:stretch/>
        </p:blipFill>
        <p:spPr>
          <a:xfrm>
            <a:off x="115397" y="4173869"/>
            <a:ext cx="2500367" cy="2149841"/>
          </a:xfrm>
          <a:prstGeom prst="rect">
            <a:avLst/>
          </a:prstGeom>
          <a:ln w="28575">
            <a:noFill/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7F03AB-1FAC-4C16-9C5F-FA0A6B6F1BD7}"/>
              </a:ext>
            </a:extLst>
          </p:cNvPr>
          <p:cNvSpPr/>
          <p:nvPr/>
        </p:nvSpPr>
        <p:spPr>
          <a:xfrm>
            <a:off x="296456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AD303D2-D294-4B12-82B0-1C37535E2424}"/>
              </a:ext>
            </a:extLst>
          </p:cNvPr>
          <p:cNvSpPr/>
          <p:nvPr/>
        </p:nvSpPr>
        <p:spPr>
          <a:xfrm>
            <a:off x="6069809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321BD98-D733-4AE3-8F97-4BA27D9D1EE6}"/>
              </a:ext>
            </a:extLst>
          </p:cNvPr>
          <p:cNvSpPr/>
          <p:nvPr/>
        </p:nvSpPr>
        <p:spPr>
          <a:xfrm>
            <a:off x="832015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3F1FD2-D2F0-4410-8967-6CCC4569663F}"/>
              </a:ext>
            </a:extLst>
          </p:cNvPr>
          <p:cNvGrpSpPr/>
          <p:nvPr/>
        </p:nvGrpSpPr>
        <p:grpSpPr>
          <a:xfrm>
            <a:off x="9272668" y="4385097"/>
            <a:ext cx="2095339" cy="1668097"/>
            <a:chOff x="695325" y="1155666"/>
            <a:chExt cx="2095339" cy="16680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5D7C1-FAEC-408F-B9B6-960A5778696B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3F53B6C-69CC-4CB5-8908-54013F85F57B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3E26828-CB3C-42BC-BDD6-150C70D23FC8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40C56B9-C8D1-4800-9EC1-1BD459939C0B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629DD81-F622-497D-A3D5-BDBB2D64047D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B4EE171-E052-4B50-8740-F07F1237C56D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30149F-407F-4B82-94CA-F7BB76586C7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E9C66C0-FCBC-4BFF-BE38-F09B6ECC9D2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EB6A661-857B-47DE-8FD7-CCD5384DD211}"/>
                  </a:ext>
                </a:extLst>
              </p:cNvPr>
              <p:cNvCxnSpPr>
                <a:stCxn id="97" idx="6"/>
                <a:endCxn id="101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1E0E59C-B4AC-4E8F-8147-9989029EB4C8}"/>
                  </a:ext>
                </a:extLst>
              </p:cNvPr>
              <p:cNvCxnSpPr>
                <a:cxnSpLocks/>
                <a:stCxn id="99" idx="6"/>
                <a:endCxn id="101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D927B23-A3A8-4FE1-A5BC-61F3BA2ADC0C}"/>
                  </a:ext>
                </a:extLst>
              </p:cNvPr>
              <p:cNvCxnSpPr>
                <a:cxnSpLocks/>
                <a:stCxn id="100" idx="6"/>
                <a:endCxn id="102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A62D04A-C82E-4D18-BF12-23084DC11021}"/>
                  </a:ext>
                </a:extLst>
              </p:cNvPr>
              <p:cNvCxnSpPr>
                <a:cxnSpLocks/>
                <a:stCxn id="103" idx="2"/>
                <a:endCxn id="99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AFA2481-5DD4-4C75-8EC8-5E66DF246C7C}"/>
                  </a:ext>
                </a:extLst>
              </p:cNvPr>
              <p:cNvCxnSpPr>
                <a:cxnSpLocks/>
                <a:stCxn id="103" idx="2"/>
                <a:endCxn id="100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A32B441-0F2B-48A9-BD28-AC0A1C971546}"/>
                  </a:ext>
                </a:extLst>
              </p:cNvPr>
              <p:cNvCxnSpPr>
                <a:cxnSpLocks/>
                <a:stCxn id="97" idx="6"/>
                <a:endCxn id="102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E507935-447E-43B8-89E2-0A4D5154628B}"/>
                  </a:ext>
                </a:extLst>
              </p:cNvPr>
              <p:cNvCxnSpPr>
                <a:cxnSpLocks/>
                <a:stCxn id="99" idx="6"/>
                <a:endCxn id="102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26E0D3-47CF-444E-8BFC-D9464A44F99A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687D817-7E73-46AB-98B0-B3C003A08163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3C26894-73BC-4E79-954F-9655DED0DDE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D134C60-D73B-40DE-9D4B-28B9E3E552AF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0AA340-F5FA-4D17-8C97-B9B93B205D3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5E43923-CD44-4D25-94C7-8C66FBBD3B1D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6C9AC34-E91E-4742-A606-D84AA078BC59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8E51A5-AC34-434C-A250-5DB35DBDE45F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F54BF-8706-464B-B140-B3C1B7AB7A5C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F185A05-B900-4018-92BF-7544042CBDB1}"/>
              </a:ext>
            </a:extLst>
          </p:cNvPr>
          <p:cNvSpPr/>
          <p:nvPr/>
        </p:nvSpPr>
        <p:spPr>
          <a:xfrm>
            <a:off x="3130302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88E74AD-CF8D-4E3C-BEFC-0EFA8A9642DC}"/>
              </a:ext>
            </a:extLst>
          </p:cNvPr>
          <p:cNvSpPr/>
          <p:nvPr/>
        </p:nvSpPr>
        <p:spPr>
          <a:xfrm>
            <a:off x="6179311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FC05302-1D93-42F1-804F-991E022CDB42}"/>
              </a:ext>
            </a:extLst>
          </p:cNvPr>
          <p:cNvSpPr/>
          <p:nvPr/>
        </p:nvSpPr>
        <p:spPr>
          <a:xfrm>
            <a:off x="8440669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3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FB2BA6-5A89-4DB9-BF64-9F4BEC64157C}"/>
              </a:ext>
            </a:extLst>
          </p:cNvPr>
          <p:cNvSpPr/>
          <p:nvPr/>
        </p:nvSpPr>
        <p:spPr>
          <a:xfrm>
            <a:off x="3967110" y="4385097"/>
            <a:ext cx="1748809" cy="1795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809682-5E5F-40C8-942C-BCE84B3B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3138"/>
              </p:ext>
            </p:extLst>
          </p:nvPr>
        </p:nvGraphicFramePr>
        <p:xfrm>
          <a:off x="7558649" y="1795577"/>
          <a:ext cx="409019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397">
                  <a:extLst>
                    <a:ext uri="{9D8B030D-6E8A-4147-A177-3AD203B41FA5}">
                      <a16:colId xmlns:a16="http://schemas.microsoft.com/office/drawing/2014/main" val="3186022007"/>
                    </a:ext>
                  </a:extLst>
                </a:gridCol>
                <a:gridCol w="1363397">
                  <a:extLst>
                    <a:ext uri="{9D8B030D-6E8A-4147-A177-3AD203B41FA5}">
                      <a16:colId xmlns:a16="http://schemas.microsoft.com/office/drawing/2014/main" val="562465795"/>
                    </a:ext>
                  </a:extLst>
                </a:gridCol>
                <a:gridCol w="1363397">
                  <a:extLst>
                    <a:ext uri="{9D8B030D-6E8A-4147-A177-3AD203B41FA5}">
                      <a16:colId xmlns:a16="http://schemas.microsoft.com/office/drawing/2014/main" val="1241750804"/>
                    </a:ext>
                  </a:extLst>
                </a:gridCol>
              </a:tblGrid>
              <a:tr h="359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Type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 ID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Item ID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04334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973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1-hop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09392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2-hop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2280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h-hop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2h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2h+1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1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Passing GNN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Extract the characteristics of the subgraph using GNN.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node has a unique embedding of the assigned label.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Relational-GNN (R-GNN) is used.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R-GNN : extended model to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identify different features according to the type of edge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output of multiple layers of GNN is concatenated and defined as the representation of node(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subgraph embedding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4337" y="6336249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IGMC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8E1833-9589-48DD-83FE-4AEBA73DAB63}"/>
              </a:ext>
            </a:extLst>
          </p:cNvPr>
          <p:cNvGrpSpPr/>
          <p:nvPr/>
        </p:nvGrpSpPr>
        <p:grpSpPr>
          <a:xfrm>
            <a:off x="3805586" y="4385097"/>
            <a:ext cx="2095339" cy="1668097"/>
            <a:chOff x="695325" y="1155666"/>
            <a:chExt cx="2095339" cy="16680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25E41F-DBCC-4BC7-B42F-78B3201E894E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7EE437-5ECD-4127-A008-E925904D52BA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DED326-04A3-4CED-AA37-5259986DD94D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2D8DDC9-43D5-4063-ACC0-3F24C26AA156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431330F-C7FC-43FA-9168-8490A9176A8E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CAFA81D-7D66-42D4-9C73-2816905B9CA2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88BE712-09A7-48B4-B2B2-E5BAC8CEA78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624C46B-882D-4727-A5DE-250410F8324D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B07420F-69B2-45A7-AA2E-4C73CFF1B4F6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B76D8B8-CBC8-426C-9B96-E64A38713DEB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AD1DDCE-0567-4D12-BA2C-93E78D95D08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35F2A6E-D4E9-42C8-9CE9-21CE718B55A4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568FF11-7ABD-41AB-821D-4720F6558C31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DF0BAE9-8CC6-4B1E-9940-6817AFEC979A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B0EA64C-74A8-4D9E-8F77-C2343CFD344A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7F7EF5-9401-468B-98A8-AF19D800C1CE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6C73377-65D1-4A93-88B5-385016AC4AA2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A39B674-E48E-401C-8488-EE42414F4D3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DDB3541-1D3B-42B8-93C7-D10CF6050B58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D3F1F3-C006-499D-A42A-E0C0792F32E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0D9C81-1BE6-4844-A112-613DD26DEC27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DA62CCA-DBB9-475A-932B-3962DF9974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97A62-05E9-4BF7-AC17-E02F369D7499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AAA9E2-6DB8-43E6-92A6-25D05B9719F3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5253AB-7B62-463F-A06E-CF3BABE3EE4D}"/>
              </a:ext>
            </a:extLst>
          </p:cNvPr>
          <p:cNvGrpSpPr/>
          <p:nvPr/>
        </p:nvGrpSpPr>
        <p:grpSpPr>
          <a:xfrm>
            <a:off x="6733590" y="4342690"/>
            <a:ext cx="1581388" cy="1710504"/>
            <a:chOff x="4094103" y="3332917"/>
            <a:chExt cx="1581388" cy="171050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86A807E-806E-4DA6-A808-387FCA1E949A}"/>
                </a:ext>
              </a:extLst>
            </p:cNvPr>
            <p:cNvGrpSpPr/>
            <p:nvPr/>
          </p:nvGrpSpPr>
          <p:grpSpPr>
            <a:xfrm rot="5400000">
              <a:off x="4273508" y="4262985"/>
              <a:ext cx="1222578" cy="338294"/>
              <a:chOff x="4206426" y="1892765"/>
              <a:chExt cx="1222578" cy="3382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F61F4F2-31B2-44B4-ABF3-DA7A022F89CD}"/>
                  </a:ext>
                </a:extLst>
              </p:cNvPr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FB65693-1FAF-4FF6-95C5-795286A21522}"/>
                  </a:ext>
                </a:extLst>
              </p:cNvPr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517EB8-C932-4D7B-B05F-C0303A7FECA9}"/>
                  </a:ext>
                </a:extLst>
              </p:cNvPr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F5467EE-BB5D-4588-B87D-45F951E150CC}"/>
                  </a:ext>
                </a:extLst>
              </p:cNvPr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412A36B-06F4-47FE-8B3F-193B4D83CB68}"/>
                  </a:ext>
                </a:extLst>
              </p:cNvPr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34BD61C-C8CA-421C-9632-DB106449D5F6}"/>
                  </a:ext>
                </a:extLst>
              </p:cNvPr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BB103C-1818-4EAF-AE27-9A09580F6DD5}"/>
                </a:ext>
              </a:extLst>
            </p:cNvPr>
            <p:cNvSpPr txBox="1"/>
            <p:nvPr/>
          </p:nvSpPr>
          <p:spPr>
            <a:xfrm>
              <a:off x="4094103" y="3332917"/>
              <a:ext cx="1581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Embedding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7799148-12FE-4CF5-98E7-A6AB15FCB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8" r="66948" b="14384"/>
          <a:stretch/>
        </p:blipFill>
        <p:spPr>
          <a:xfrm>
            <a:off x="115397" y="4173869"/>
            <a:ext cx="2500367" cy="2149841"/>
          </a:xfrm>
          <a:prstGeom prst="rect">
            <a:avLst/>
          </a:prstGeom>
          <a:ln w="28575">
            <a:noFill/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7F03AB-1FAC-4C16-9C5F-FA0A6B6F1BD7}"/>
              </a:ext>
            </a:extLst>
          </p:cNvPr>
          <p:cNvSpPr/>
          <p:nvPr/>
        </p:nvSpPr>
        <p:spPr>
          <a:xfrm>
            <a:off x="296456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AD303D2-D294-4B12-82B0-1C37535E2424}"/>
              </a:ext>
            </a:extLst>
          </p:cNvPr>
          <p:cNvSpPr/>
          <p:nvPr/>
        </p:nvSpPr>
        <p:spPr>
          <a:xfrm>
            <a:off x="6069809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321BD98-D733-4AE3-8F97-4BA27D9D1EE6}"/>
              </a:ext>
            </a:extLst>
          </p:cNvPr>
          <p:cNvSpPr/>
          <p:nvPr/>
        </p:nvSpPr>
        <p:spPr>
          <a:xfrm>
            <a:off x="832015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3F1FD2-D2F0-4410-8967-6CCC4569663F}"/>
              </a:ext>
            </a:extLst>
          </p:cNvPr>
          <p:cNvGrpSpPr/>
          <p:nvPr/>
        </p:nvGrpSpPr>
        <p:grpSpPr>
          <a:xfrm>
            <a:off x="9272668" y="4385097"/>
            <a:ext cx="2095339" cy="1668097"/>
            <a:chOff x="695325" y="1155666"/>
            <a:chExt cx="2095339" cy="16680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5D7C1-FAEC-408F-B9B6-960A5778696B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3F53B6C-69CC-4CB5-8908-54013F85F57B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3E26828-CB3C-42BC-BDD6-150C70D23FC8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40C56B9-C8D1-4800-9EC1-1BD459939C0B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629DD81-F622-497D-A3D5-BDBB2D64047D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B4EE171-E052-4B50-8740-F07F1237C56D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30149F-407F-4B82-94CA-F7BB76586C7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E9C66C0-FCBC-4BFF-BE38-F09B6ECC9D2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EB6A661-857B-47DE-8FD7-CCD5384DD211}"/>
                  </a:ext>
                </a:extLst>
              </p:cNvPr>
              <p:cNvCxnSpPr>
                <a:stCxn id="97" idx="6"/>
                <a:endCxn id="101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1E0E59C-B4AC-4E8F-8147-9989029EB4C8}"/>
                  </a:ext>
                </a:extLst>
              </p:cNvPr>
              <p:cNvCxnSpPr>
                <a:cxnSpLocks/>
                <a:stCxn id="99" idx="6"/>
                <a:endCxn id="101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D927B23-A3A8-4FE1-A5BC-61F3BA2ADC0C}"/>
                  </a:ext>
                </a:extLst>
              </p:cNvPr>
              <p:cNvCxnSpPr>
                <a:cxnSpLocks/>
                <a:stCxn id="100" idx="6"/>
                <a:endCxn id="102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A62D04A-C82E-4D18-BF12-23084DC11021}"/>
                  </a:ext>
                </a:extLst>
              </p:cNvPr>
              <p:cNvCxnSpPr>
                <a:cxnSpLocks/>
                <a:stCxn id="103" idx="2"/>
                <a:endCxn id="99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AFA2481-5DD4-4C75-8EC8-5E66DF246C7C}"/>
                  </a:ext>
                </a:extLst>
              </p:cNvPr>
              <p:cNvCxnSpPr>
                <a:cxnSpLocks/>
                <a:stCxn id="103" idx="2"/>
                <a:endCxn id="100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A32B441-0F2B-48A9-BD28-AC0A1C971546}"/>
                  </a:ext>
                </a:extLst>
              </p:cNvPr>
              <p:cNvCxnSpPr>
                <a:cxnSpLocks/>
                <a:stCxn id="97" idx="6"/>
                <a:endCxn id="102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E507935-447E-43B8-89E2-0A4D5154628B}"/>
                  </a:ext>
                </a:extLst>
              </p:cNvPr>
              <p:cNvCxnSpPr>
                <a:cxnSpLocks/>
                <a:stCxn id="99" idx="6"/>
                <a:endCxn id="102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26E0D3-47CF-444E-8BFC-D9464A44F99A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687D817-7E73-46AB-98B0-B3C003A08163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3C26894-73BC-4E79-954F-9655DED0DDE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D134C60-D73B-40DE-9D4B-28B9E3E552AF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0AA340-F5FA-4D17-8C97-B9B93B205D3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5E43923-CD44-4D25-94C7-8C66FBBD3B1D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6C9AC34-E91E-4742-A606-D84AA078BC59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8E51A5-AC34-434C-A250-5DB35DBDE45F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F54BF-8706-464B-B140-B3C1B7AB7A5C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F185A05-B900-4018-92BF-7544042CBDB1}"/>
              </a:ext>
            </a:extLst>
          </p:cNvPr>
          <p:cNvSpPr/>
          <p:nvPr/>
        </p:nvSpPr>
        <p:spPr>
          <a:xfrm>
            <a:off x="3130302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88E74AD-CF8D-4E3C-BEFC-0EFA8A9642DC}"/>
              </a:ext>
            </a:extLst>
          </p:cNvPr>
          <p:cNvSpPr/>
          <p:nvPr/>
        </p:nvSpPr>
        <p:spPr>
          <a:xfrm>
            <a:off x="6179311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FC05302-1D93-42F1-804F-991E022CDB42}"/>
              </a:ext>
            </a:extLst>
          </p:cNvPr>
          <p:cNvSpPr/>
          <p:nvPr/>
        </p:nvSpPr>
        <p:spPr>
          <a:xfrm>
            <a:off x="8440669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3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FB2BA6-5A89-4DB9-BF64-9F4BEC64157C}"/>
              </a:ext>
            </a:extLst>
          </p:cNvPr>
          <p:cNvSpPr/>
          <p:nvPr/>
        </p:nvSpPr>
        <p:spPr>
          <a:xfrm>
            <a:off x="3967110" y="4385097"/>
            <a:ext cx="4229060" cy="1795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5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Prediction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Among the feature vectors of node identified through R-GNN,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vectors of users and items who want to predict ratings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are concatenated and defined as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final representation of the subgraph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Embeddings of target subgraphs pass through the MLP prediction layer to regress the rating.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4337" y="6336249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IGMC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8E1833-9589-48DD-83FE-4AEBA73DAB63}"/>
              </a:ext>
            </a:extLst>
          </p:cNvPr>
          <p:cNvGrpSpPr/>
          <p:nvPr/>
        </p:nvGrpSpPr>
        <p:grpSpPr>
          <a:xfrm>
            <a:off x="3805586" y="4385097"/>
            <a:ext cx="2095339" cy="1668097"/>
            <a:chOff x="695325" y="1155666"/>
            <a:chExt cx="2095339" cy="16680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25E41F-DBCC-4BC7-B42F-78B3201E894E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7EE437-5ECD-4127-A008-E925904D52BA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DED326-04A3-4CED-AA37-5259986DD94D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2D8DDC9-43D5-4063-ACC0-3F24C26AA156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431330F-C7FC-43FA-9168-8490A9176A8E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CAFA81D-7D66-42D4-9C73-2816905B9CA2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88BE712-09A7-48B4-B2B2-E5BAC8CEA78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624C46B-882D-4727-A5DE-250410F8324D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B07420F-69B2-45A7-AA2E-4C73CFF1B4F6}"/>
                  </a:ext>
                </a:extLst>
              </p:cNvPr>
              <p:cNvCxnSpPr>
                <a:stCxn id="51" idx="6"/>
                <a:endCxn id="54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B76D8B8-CBC8-426C-9B96-E64A38713DEB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AD1DDCE-0567-4D12-BA2C-93E78D95D08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35F2A6E-D4E9-42C8-9CE9-21CE718B55A4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568FF11-7ABD-41AB-821D-4720F6558C31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DF0BAE9-8CC6-4B1E-9940-6817AFEC979A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B0EA64C-74A8-4D9E-8F77-C2343CFD344A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7F7EF5-9401-468B-98A8-AF19D800C1CE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6C73377-65D1-4A93-88B5-385016AC4AA2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A39B674-E48E-401C-8488-EE42414F4D3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DDB3541-1D3B-42B8-93C7-D10CF6050B58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D3F1F3-C006-499D-A42A-E0C0792F32E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0D9C81-1BE6-4844-A112-613DD26DEC27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DA62CCA-DBB9-475A-932B-3962DF9974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97A62-05E9-4BF7-AC17-E02F369D7499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AAA9E2-6DB8-43E6-92A6-25D05B9719F3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5253AB-7B62-463F-A06E-CF3BABE3EE4D}"/>
              </a:ext>
            </a:extLst>
          </p:cNvPr>
          <p:cNvGrpSpPr/>
          <p:nvPr/>
        </p:nvGrpSpPr>
        <p:grpSpPr>
          <a:xfrm>
            <a:off x="6733590" y="4342690"/>
            <a:ext cx="1581388" cy="1710504"/>
            <a:chOff x="4094103" y="3332917"/>
            <a:chExt cx="1581388" cy="171050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86A807E-806E-4DA6-A808-387FCA1E949A}"/>
                </a:ext>
              </a:extLst>
            </p:cNvPr>
            <p:cNvGrpSpPr/>
            <p:nvPr/>
          </p:nvGrpSpPr>
          <p:grpSpPr>
            <a:xfrm rot="5400000">
              <a:off x="4273508" y="4262985"/>
              <a:ext cx="1222578" cy="338294"/>
              <a:chOff x="4206426" y="1892765"/>
              <a:chExt cx="1222578" cy="3382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F61F4F2-31B2-44B4-ABF3-DA7A022F89CD}"/>
                  </a:ext>
                </a:extLst>
              </p:cNvPr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FB65693-1FAF-4FF6-95C5-795286A21522}"/>
                  </a:ext>
                </a:extLst>
              </p:cNvPr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517EB8-C932-4D7B-B05F-C0303A7FECA9}"/>
                  </a:ext>
                </a:extLst>
              </p:cNvPr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F5467EE-BB5D-4588-B87D-45F951E150CC}"/>
                  </a:ext>
                </a:extLst>
              </p:cNvPr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412A36B-06F4-47FE-8B3F-193B4D83CB68}"/>
                  </a:ext>
                </a:extLst>
              </p:cNvPr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34BD61C-C8CA-421C-9632-DB106449D5F6}"/>
                  </a:ext>
                </a:extLst>
              </p:cNvPr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BB103C-1818-4EAF-AE27-9A09580F6DD5}"/>
                </a:ext>
              </a:extLst>
            </p:cNvPr>
            <p:cNvSpPr txBox="1"/>
            <p:nvPr/>
          </p:nvSpPr>
          <p:spPr>
            <a:xfrm>
              <a:off x="4094103" y="3332917"/>
              <a:ext cx="1581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Embedding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7799148-12FE-4CF5-98E7-A6AB15FCB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8" r="66948" b="14384"/>
          <a:stretch/>
        </p:blipFill>
        <p:spPr>
          <a:xfrm>
            <a:off x="115397" y="4173869"/>
            <a:ext cx="2500367" cy="2149841"/>
          </a:xfrm>
          <a:prstGeom prst="rect">
            <a:avLst/>
          </a:prstGeom>
          <a:ln w="28575">
            <a:noFill/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C7F03AB-1FAC-4C16-9C5F-FA0A6B6F1BD7}"/>
              </a:ext>
            </a:extLst>
          </p:cNvPr>
          <p:cNvSpPr/>
          <p:nvPr/>
        </p:nvSpPr>
        <p:spPr>
          <a:xfrm>
            <a:off x="296456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AD303D2-D294-4B12-82B0-1C37535E2424}"/>
              </a:ext>
            </a:extLst>
          </p:cNvPr>
          <p:cNvSpPr/>
          <p:nvPr/>
        </p:nvSpPr>
        <p:spPr>
          <a:xfrm>
            <a:off x="6069809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321BD98-D733-4AE3-8F97-4BA27D9D1EE6}"/>
              </a:ext>
            </a:extLst>
          </p:cNvPr>
          <p:cNvSpPr/>
          <p:nvPr/>
        </p:nvSpPr>
        <p:spPr>
          <a:xfrm>
            <a:off x="8320151" y="5130639"/>
            <a:ext cx="724747" cy="3557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3F1FD2-D2F0-4410-8967-6CCC4569663F}"/>
              </a:ext>
            </a:extLst>
          </p:cNvPr>
          <p:cNvGrpSpPr/>
          <p:nvPr/>
        </p:nvGrpSpPr>
        <p:grpSpPr>
          <a:xfrm>
            <a:off x="9272668" y="4385097"/>
            <a:ext cx="2095339" cy="1668097"/>
            <a:chOff x="695325" y="1155666"/>
            <a:chExt cx="2095339" cy="16680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5D7C1-FAEC-408F-B9B6-960A5778696B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3F53B6C-69CC-4CB5-8908-54013F85F57B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3E26828-CB3C-42BC-BDD6-150C70D23FC8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40C56B9-C8D1-4800-9EC1-1BD459939C0B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629DD81-F622-497D-A3D5-BDBB2D64047D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B4EE171-E052-4B50-8740-F07F1237C56D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430149F-407F-4B82-94CA-F7BB76586C7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E9C66C0-FCBC-4BFF-BE38-F09B6ECC9D2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EB6A661-857B-47DE-8FD7-CCD5384DD211}"/>
                  </a:ext>
                </a:extLst>
              </p:cNvPr>
              <p:cNvCxnSpPr>
                <a:stCxn id="97" idx="6"/>
                <a:endCxn id="101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1E0E59C-B4AC-4E8F-8147-9989029EB4C8}"/>
                  </a:ext>
                </a:extLst>
              </p:cNvPr>
              <p:cNvCxnSpPr>
                <a:cxnSpLocks/>
                <a:stCxn id="99" idx="6"/>
                <a:endCxn id="101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D927B23-A3A8-4FE1-A5BC-61F3BA2ADC0C}"/>
                  </a:ext>
                </a:extLst>
              </p:cNvPr>
              <p:cNvCxnSpPr>
                <a:cxnSpLocks/>
                <a:stCxn id="100" idx="6"/>
                <a:endCxn id="102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A62D04A-C82E-4D18-BF12-23084DC11021}"/>
                  </a:ext>
                </a:extLst>
              </p:cNvPr>
              <p:cNvCxnSpPr>
                <a:cxnSpLocks/>
                <a:stCxn id="103" idx="2"/>
                <a:endCxn id="99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AFA2481-5DD4-4C75-8EC8-5E66DF246C7C}"/>
                  </a:ext>
                </a:extLst>
              </p:cNvPr>
              <p:cNvCxnSpPr>
                <a:cxnSpLocks/>
                <a:stCxn id="103" idx="2"/>
                <a:endCxn id="100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A32B441-0F2B-48A9-BD28-AC0A1C971546}"/>
                  </a:ext>
                </a:extLst>
              </p:cNvPr>
              <p:cNvCxnSpPr>
                <a:cxnSpLocks/>
                <a:stCxn id="97" idx="6"/>
                <a:endCxn id="102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E507935-447E-43B8-89E2-0A4D5154628B}"/>
                  </a:ext>
                </a:extLst>
              </p:cNvPr>
              <p:cNvCxnSpPr>
                <a:cxnSpLocks/>
                <a:stCxn id="99" idx="6"/>
                <a:endCxn id="102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26E0D3-47CF-444E-8BFC-D9464A44F99A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687D817-7E73-46AB-98B0-B3C003A08163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3C26894-73BC-4E79-954F-9655DED0DDE1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D134C60-D73B-40DE-9D4B-28B9E3E552AF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0AA340-F5FA-4D17-8C97-B9B93B205D34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5E43923-CD44-4D25-94C7-8C66FBBD3B1D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6C9AC34-E91E-4742-A606-D84AA078BC59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8E51A5-AC34-434C-A250-5DB35DBDE45F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F54BF-8706-464B-B140-B3C1B7AB7A5C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F185A05-B900-4018-92BF-7544042CBDB1}"/>
              </a:ext>
            </a:extLst>
          </p:cNvPr>
          <p:cNvSpPr/>
          <p:nvPr/>
        </p:nvSpPr>
        <p:spPr>
          <a:xfrm>
            <a:off x="3130302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88E74AD-CF8D-4E3C-BEFC-0EFA8A9642DC}"/>
              </a:ext>
            </a:extLst>
          </p:cNvPr>
          <p:cNvSpPr/>
          <p:nvPr/>
        </p:nvSpPr>
        <p:spPr>
          <a:xfrm>
            <a:off x="6179311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FC05302-1D93-42F1-804F-991E022CDB42}"/>
              </a:ext>
            </a:extLst>
          </p:cNvPr>
          <p:cNvSpPr/>
          <p:nvPr/>
        </p:nvSpPr>
        <p:spPr>
          <a:xfrm>
            <a:off x="8440669" y="4657275"/>
            <a:ext cx="400121" cy="40012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3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FB2BA6-5A89-4DB9-BF64-9F4BEC64157C}"/>
              </a:ext>
            </a:extLst>
          </p:cNvPr>
          <p:cNvSpPr/>
          <p:nvPr/>
        </p:nvSpPr>
        <p:spPr>
          <a:xfrm>
            <a:off x="6972085" y="4385097"/>
            <a:ext cx="4229060" cy="1795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5;p32">
            <a:extLst>
              <a:ext uri="{FF2B5EF4-FFF2-40B4-BE49-F238E27FC236}">
                <a16:creationId xmlns:a16="http://schemas.microsoft.com/office/drawing/2014/main" id="{894DA1F2-CC45-474A-AA25-7FC0BAB3087D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 Training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Square Error(MSE) Loss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Adjacent Rating Regularization(ARR) Loss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rating uses a different weight matrix, and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weight of a nearest rating should be more similar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than          the weight of a distant rating. 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Frobinous normal loss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 taken to the weight of the adjacent rating.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In rating(1,2,3,4,5), 4 is closer to 5 than 1.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6D527-2EBF-4FCF-868F-847C42D0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5" y="4532615"/>
            <a:ext cx="5789114" cy="1036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A544D-E4D6-4AC3-8DFE-F6026058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50" y="4624063"/>
            <a:ext cx="4607823" cy="85395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D0E314D-D8BC-4516-B276-994802D11EB2}"/>
              </a:ext>
            </a:extLst>
          </p:cNvPr>
          <p:cNvSpPr txBox="1"/>
          <p:nvPr/>
        </p:nvSpPr>
        <p:spPr>
          <a:xfrm>
            <a:off x="719681" y="5642092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&lt;MSE Loss&gt;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FB0005-F0E4-434A-BDC2-6578D32B2954}"/>
              </a:ext>
            </a:extLst>
          </p:cNvPr>
          <p:cNvSpPr txBox="1"/>
          <p:nvPr/>
        </p:nvSpPr>
        <p:spPr>
          <a:xfrm>
            <a:off x="6387001" y="5642092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&lt;ARR Loss&gt;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58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161279" y="2884656"/>
            <a:ext cx="5437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2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Benchmark Dataset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5 types dataset : Flixster, Douban, YahooMusic, ML-100K, and ML-1M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– Dataset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33BB2-59BB-4383-8174-AACE0E7A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9" y="3285346"/>
            <a:ext cx="9399882" cy="2431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C465C-DA59-43CE-9999-CF66C923DFB3}"/>
              </a:ext>
            </a:extLst>
          </p:cNvPr>
          <p:cNvSpPr txBox="1"/>
          <p:nvPr/>
        </p:nvSpPr>
        <p:spPr>
          <a:xfrm>
            <a:off x="3734338" y="5805448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&lt;Dataset&gt;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85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945949" y="2884656"/>
            <a:ext cx="3868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Results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470401" y="1334041"/>
            <a:ext cx="101599" cy="4203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982456" y="1327268"/>
            <a:ext cx="2936253" cy="646331"/>
            <a:chOff x="5171440" y="882070"/>
            <a:chExt cx="2936253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0273" y="974402"/>
              <a:ext cx="2047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2E499E-A22D-4115-818A-274C38005BCD}"/>
              </a:ext>
            </a:extLst>
          </p:cNvPr>
          <p:cNvGrpSpPr/>
          <p:nvPr/>
        </p:nvGrpSpPr>
        <p:grpSpPr>
          <a:xfrm>
            <a:off x="2068585" y="2433320"/>
            <a:ext cx="1991360" cy="1991360"/>
            <a:chOff x="2194560" y="2433320"/>
            <a:chExt cx="1991360" cy="1991360"/>
          </a:xfrm>
        </p:grpSpPr>
        <p:sp>
          <p:nvSpPr>
            <p:cNvPr id="6" name="타원 5"/>
            <p:cNvSpPr/>
            <p:nvPr/>
          </p:nvSpPr>
          <p:spPr>
            <a:xfrm>
              <a:off x="2194560" y="2433320"/>
              <a:ext cx="1991360" cy="1991360"/>
            </a:xfrm>
            <a:prstGeom prst="ellipse">
              <a:avLst/>
            </a:prstGeom>
            <a:solidFill>
              <a:srgbClr val="067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84E9BE-A9D9-416C-B96E-425E6202B60D}"/>
                </a:ext>
              </a:extLst>
            </p:cNvPr>
            <p:cNvSpPr txBox="1"/>
            <p:nvPr/>
          </p:nvSpPr>
          <p:spPr>
            <a:xfrm>
              <a:off x="2392591" y="3105834"/>
              <a:ext cx="1595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982456" y="2051377"/>
            <a:ext cx="3089179" cy="646331"/>
            <a:chOff x="5171440" y="882070"/>
            <a:chExt cx="3089179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60273" y="974402"/>
              <a:ext cx="2200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579B87-C52A-498D-B587-DA1AD642862E}"/>
              </a:ext>
            </a:extLst>
          </p:cNvPr>
          <p:cNvGrpSpPr/>
          <p:nvPr/>
        </p:nvGrpSpPr>
        <p:grpSpPr>
          <a:xfrm>
            <a:off x="4982456" y="2772518"/>
            <a:ext cx="3504530" cy="646331"/>
            <a:chOff x="5171440" y="882070"/>
            <a:chExt cx="350453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ABD012-6A78-45BE-AE2C-E56AA4DC4EDF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9FF36-D37E-48F2-8B0D-C9B5BB0E51DA}"/>
                </a:ext>
              </a:extLst>
            </p:cNvPr>
            <p:cNvSpPr txBox="1"/>
            <p:nvPr/>
          </p:nvSpPr>
          <p:spPr>
            <a:xfrm>
              <a:off x="6060273" y="974402"/>
              <a:ext cx="2615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Method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4A7E63-34FC-4A5F-B8C9-00937A2C29B1}"/>
              </a:ext>
            </a:extLst>
          </p:cNvPr>
          <p:cNvGrpSpPr/>
          <p:nvPr/>
        </p:nvGrpSpPr>
        <p:grpSpPr>
          <a:xfrm>
            <a:off x="4982456" y="3493659"/>
            <a:ext cx="2796367" cy="646331"/>
            <a:chOff x="5171440" y="882070"/>
            <a:chExt cx="2796367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08B5A5-C29D-4F4D-AB3D-94FF0AB45C0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1A6A27-F528-4005-B837-E8C635326A86}"/>
                </a:ext>
              </a:extLst>
            </p:cNvPr>
            <p:cNvSpPr txBox="1"/>
            <p:nvPr/>
          </p:nvSpPr>
          <p:spPr>
            <a:xfrm>
              <a:off x="6053500" y="974402"/>
              <a:ext cx="1914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Experiment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48635A-F8E6-4011-B6A6-5FAE895335F9}"/>
              </a:ext>
            </a:extLst>
          </p:cNvPr>
          <p:cNvGrpSpPr/>
          <p:nvPr/>
        </p:nvGrpSpPr>
        <p:grpSpPr>
          <a:xfrm>
            <a:off x="4982456" y="4218405"/>
            <a:ext cx="2173159" cy="646331"/>
            <a:chOff x="5171440" y="882070"/>
            <a:chExt cx="2173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22BDE9-3C9C-46DD-B8CB-402DDB34AC2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1D2F2-0E7A-41B5-B3DB-8DE0DA75B218}"/>
                </a:ext>
              </a:extLst>
            </p:cNvPr>
            <p:cNvSpPr txBox="1"/>
            <p:nvPr/>
          </p:nvSpPr>
          <p:spPr>
            <a:xfrm>
              <a:off x="6060273" y="974402"/>
              <a:ext cx="1284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Results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74BD8BB-57A4-43F9-9E85-A435F522DC5C}"/>
              </a:ext>
            </a:extLst>
          </p:cNvPr>
          <p:cNvGrpSpPr/>
          <p:nvPr/>
        </p:nvGrpSpPr>
        <p:grpSpPr>
          <a:xfrm>
            <a:off x="4982456" y="4943151"/>
            <a:ext cx="2717067" cy="646331"/>
            <a:chOff x="5171440" y="882070"/>
            <a:chExt cx="2717067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7E841-7B34-4BF3-BF2D-ECDDA3DC9043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6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6BA1FF-A960-4C76-98EB-8423B37C957E}"/>
                </a:ext>
              </a:extLst>
            </p:cNvPr>
            <p:cNvSpPr txBox="1"/>
            <p:nvPr/>
          </p:nvSpPr>
          <p:spPr>
            <a:xfrm>
              <a:off x="6067046" y="974402"/>
              <a:ext cx="1821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RMSE test results on Flixster, Douban, and YahooMusic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This highlights IGMC’s great performance advantages without relying on content.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61CE3-60F5-4843-B889-A718BAC6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64" y="3305871"/>
            <a:ext cx="9764871" cy="29498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5B47DE-87C1-4B24-9924-D0E66659396D}"/>
              </a:ext>
            </a:extLst>
          </p:cNvPr>
          <p:cNvSpPr/>
          <p:nvPr/>
        </p:nvSpPr>
        <p:spPr>
          <a:xfrm>
            <a:off x="1293707" y="4481153"/>
            <a:ext cx="9684728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29FB0-42B7-458E-86B4-E16FEAD4A9AA}"/>
              </a:ext>
            </a:extLst>
          </p:cNvPr>
          <p:cNvSpPr/>
          <p:nvPr/>
        </p:nvSpPr>
        <p:spPr>
          <a:xfrm>
            <a:off x="1293707" y="5805448"/>
            <a:ext cx="9684728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RMSE test results on MovieLens-100K(left) and MovieLens-1M(right)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For ML-100K, IGMC achieves the best performance in parallel with GCMC.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For ML-1M, IGMC cannot catch up with SOTA transductive models, but outperforms other inductive models.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15DF34-5430-41DD-BF4E-A40F1831A112}"/>
              </a:ext>
            </a:extLst>
          </p:cNvPr>
          <p:cNvGrpSpPr/>
          <p:nvPr/>
        </p:nvGrpSpPr>
        <p:grpSpPr>
          <a:xfrm>
            <a:off x="822495" y="2956236"/>
            <a:ext cx="10560555" cy="3695158"/>
            <a:chOff x="270005" y="2756712"/>
            <a:chExt cx="11651990" cy="40770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B4ECBA-85C7-412C-80A6-05C7179D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005" y="2756712"/>
              <a:ext cx="11651990" cy="407705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A29FB0-42B7-458E-86B4-E16FEAD4A9AA}"/>
                </a:ext>
              </a:extLst>
            </p:cNvPr>
            <p:cNvSpPr/>
            <p:nvPr/>
          </p:nvSpPr>
          <p:spPr>
            <a:xfrm>
              <a:off x="413173" y="6393498"/>
              <a:ext cx="11379199" cy="284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74D72E-C0C2-4D12-A420-094AD4D77623}"/>
                </a:ext>
              </a:extLst>
            </p:cNvPr>
            <p:cNvSpPr/>
            <p:nvPr/>
          </p:nvSpPr>
          <p:spPr>
            <a:xfrm>
              <a:off x="413173" y="4963833"/>
              <a:ext cx="11379199" cy="284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56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Sparse Rating Matrix Analysis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IGMC is a better choice than transductive methods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when there is not a large amount of training data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which is particularly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suitable for the initial rating collection phase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of a recommender system.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Transductive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matrix completion relies more on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dense user-item interactions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than inductive models.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7ECE0F-6059-4D29-861D-2A164E12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23" y="2972342"/>
            <a:ext cx="4619688" cy="3475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FC730-6D25-4A26-BBA9-BCE726E960F2}"/>
              </a:ext>
            </a:extLst>
          </p:cNvPr>
          <p:cNvSpPr txBox="1"/>
          <p:nvPr/>
        </p:nvSpPr>
        <p:spPr>
          <a:xfrm>
            <a:off x="3734338" y="6448197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&lt;ML-1M results under different sparsity ratios&gt;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Visualization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 order to see what pattern the learned model read, the actual relationship of the five cases with the highest/lowest rating was visualized.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 shows that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subgraphs are enough to predict ratings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BF02B-69F4-48E4-BBF3-A142A1F5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17" y="3008362"/>
            <a:ext cx="7025366" cy="37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452687" y="2921168"/>
            <a:ext cx="52136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</a:t>
            </a: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0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32">
            <a:extLst>
              <a:ext uri="{FF2B5EF4-FFF2-40B4-BE49-F238E27FC236}">
                <a16:creationId xmlns:a16="http://schemas.microsoft.com/office/drawing/2014/main" id="{263725F8-247F-4E72-9287-28C62C65E364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This paper proposes an inductive recommendation model using GNN.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IGMC </a:t>
            </a:r>
            <a:r>
              <a:rPr lang="en-US" altLang="ko-KR"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does not rely on side information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of users/items.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effects of the model are well shown in several aspects such as </a:t>
            </a:r>
            <a:r>
              <a:rPr lang="en-US" altLang="ko-KR"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performance comparison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transfer learning ability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visualization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410166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5008118" y="2921168"/>
            <a:ext cx="217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31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5;p32">
            <a:extLst>
              <a:ext uri="{FF2B5EF4-FFF2-40B4-BE49-F238E27FC236}">
                <a16:creationId xmlns:a16="http://schemas.microsoft.com/office/drawing/2014/main" id="{0E1050CC-8FD8-4952-9F45-F5C56F97EF4B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IGMC (ICLR 2020)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model that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improved the shortcomings of GCMC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 is 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state-of-the-art model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among rating inference models using bipartite graphs.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Characteristics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for generalization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side-information needed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Efficient because it learns in units of sub-graphs, not in units of total-graphs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IGMC (Inductive</a:t>
            </a:r>
            <a:r>
              <a:rPr lang="ko-KR" altLang="en-US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Graph-based Matrix Completion)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728DA-BED9-4EDB-8581-E4BB1989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22" y="3877577"/>
            <a:ext cx="8899501" cy="29296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142B20-5A93-4675-9BBC-7DE398C96B1D}"/>
              </a:ext>
            </a:extLst>
          </p:cNvPr>
          <p:cNvSpPr/>
          <p:nvPr/>
        </p:nvSpPr>
        <p:spPr>
          <a:xfrm>
            <a:off x="2174240" y="4897120"/>
            <a:ext cx="1578187" cy="11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5E2CE-B8C2-4626-85E6-FD521E731DA6}"/>
              </a:ext>
            </a:extLst>
          </p:cNvPr>
          <p:cNvSpPr txBox="1"/>
          <p:nvPr/>
        </p:nvSpPr>
        <p:spPr>
          <a:xfrm>
            <a:off x="203200" y="5953760"/>
            <a:ext cx="14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Sub-graph</a:t>
            </a:r>
            <a:endParaRPr lang="ko-KR" altLang="en-US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D8FD9-0D85-48F4-982E-3D4CF6F6E37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928111" y="5472854"/>
            <a:ext cx="1246129" cy="480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0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Framework1: Combined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</p:cNvCxnSpPr>
          <p:nvPr/>
        </p:nvCxnSpPr>
        <p:spPr>
          <a:xfrm flipV="1">
            <a:off x="4065838" y="2169839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</p:cNvCxnSpPr>
          <p:nvPr/>
        </p:nvCxnSpPr>
        <p:spPr>
          <a:xfrm flipV="1">
            <a:off x="4065838" y="4031173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</p:cNvCxnSpPr>
          <p:nvPr/>
        </p:nvCxnSpPr>
        <p:spPr>
          <a:xfrm flipV="1">
            <a:off x="4065838" y="6020085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1849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14146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5181600" y="4033694"/>
            <a:ext cx="959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5181600" y="2180554"/>
            <a:ext cx="959867" cy="185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endCxn id="278" idx="2"/>
          </p:cNvCxnSpPr>
          <p:nvPr/>
        </p:nvCxnSpPr>
        <p:spPr>
          <a:xfrm flipV="1">
            <a:off x="5181600" y="4033694"/>
            <a:ext cx="959867" cy="198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514556" y="4033694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68663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37809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4309268" y="1089436"/>
            <a:ext cx="3876099" cy="56722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46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Framework2: Knowledge Distillation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</p:cNvCxnSpPr>
          <p:nvPr/>
        </p:nvCxnSpPr>
        <p:spPr>
          <a:xfrm flipV="1">
            <a:off x="4065838" y="2169839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</p:cNvCxnSpPr>
          <p:nvPr/>
        </p:nvCxnSpPr>
        <p:spPr>
          <a:xfrm flipV="1">
            <a:off x="4065838" y="4031173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</p:cNvCxnSpPr>
          <p:nvPr/>
        </p:nvCxnSpPr>
        <p:spPr>
          <a:xfrm flipV="1">
            <a:off x="4065838" y="6020085"/>
            <a:ext cx="502319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806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1849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8872794" y="1616104"/>
            <a:ext cx="960575" cy="767239"/>
            <a:chOff x="10194198" y="3435108"/>
            <a:chExt cx="960575" cy="76723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3435108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4444" r="-41667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49" idx="0"/>
            <a:endCxn id="313" idx="0"/>
          </p:cNvCxnSpPr>
          <p:nvPr/>
        </p:nvCxnSpPr>
        <p:spPr>
          <a:xfrm flipV="1">
            <a:off x="5053944" y="2169598"/>
            <a:ext cx="1032584" cy="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5644386" y="2000451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5478433" y="1061493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7345600" y="1760493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6424822" y="2169597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8163808" y="2169597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4309268" y="1089436"/>
            <a:ext cx="2535496" cy="56722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B12944E-5626-4265-A5CF-6A7D2DE7DAA7}"/>
              </a:ext>
            </a:extLst>
          </p:cNvPr>
          <p:cNvCxnSpPr>
            <a:cxnSpLocks/>
            <a:stCxn id="256" idx="1"/>
            <a:endCxn id="249" idx="3"/>
          </p:cNvCxnSpPr>
          <p:nvPr/>
        </p:nvCxnSpPr>
        <p:spPr>
          <a:xfrm flipV="1">
            <a:off x="4884797" y="2781128"/>
            <a:ext cx="0" cy="650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1687DA4-141F-43E7-A9CD-8E4FD3C7DE65}"/>
              </a:ext>
            </a:extLst>
          </p:cNvPr>
          <p:cNvCxnSpPr>
            <a:cxnSpLocks/>
            <a:stCxn id="263" idx="1"/>
            <a:endCxn id="256" idx="3"/>
          </p:cNvCxnSpPr>
          <p:nvPr/>
        </p:nvCxnSpPr>
        <p:spPr>
          <a:xfrm flipV="1">
            <a:off x="4884797" y="4654028"/>
            <a:ext cx="0" cy="76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E999A71-A4EF-4D60-AE6B-7ABC5615D277}"/>
              </a:ext>
            </a:extLst>
          </p:cNvPr>
          <p:cNvGrpSpPr/>
          <p:nvPr/>
        </p:nvGrpSpPr>
        <p:grpSpPr>
          <a:xfrm>
            <a:off x="9148777" y="3437672"/>
            <a:ext cx="413173" cy="413173"/>
            <a:chOff x="10467900" y="2664429"/>
            <a:chExt cx="413173" cy="41317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7C79EC3-EA4D-44FB-B486-FB8BAC8BE886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6CFF2C7-0C7E-44A7-95FA-C0C6C7E420F8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A2D53ED-696C-4B86-BAB6-E87254A35AE5}"/>
              </a:ext>
            </a:extLst>
          </p:cNvPr>
          <p:cNvCxnSpPr>
            <a:cxnSpLocks/>
            <a:stCxn id="147" idx="0"/>
            <a:endCxn id="293" idx="4"/>
          </p:cNvCxnSpPr>
          <p:nvPr/>
        </p:nvCxnSpPr>
        <p:spPr>
          <a:xfrm flipH="1" flipV="1">
            <a:off x="9353083" y="2383343"/>
            <a:ext cx="2281" cy="1054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6790D2C-921E-486C-812D-4209C1ED3857}"/>
              </a:ext>
            </a:extLst>
          </p:cNvPr>
          <p:cNvSpPr txBox="1"/>
          <p:nvPr/>
        </p:nvSpPr>
        <p:spPr>
          <a:xfrm>
            <a:off x="8902364" y="373867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2A9F39-C609-4C26-8126-FAFB670BE67C}"/>
              </a:ext>
            </a:extLst>
          </p:cNvPr>
          <p:cNvSpPr txBox="1"/>
          <p:nvPr/>
        </p:nvSpPr>
        <p:spPr>
          <a:xfrm>
            <a:off x="6992257" y="5497923"/>
            <a:ext cx="5010650" cy="7867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Train Loss : |A-B| + |A-C| + |Prediction-Target|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Testset</a:t>
            </a:r>
            <a:r>
              <a:rPr lang="en-US" altLang="ko-KR" sz="16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: only rating dataset (Cover: rating O, review X)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034D8AE-5EDD-441A-8884-51BF8DED2FFA}"/>
              </a:ext>
            </a:extLst>
          </p:cNvPr>
          <p:cNvSpPr txBox="1"/>
          <p:nvPr/>
        </p:nvSpPr>
        <p:spPr>
          <a:xfrm>
            <a:off x="4954642" y="2424087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E92F76A-AAFA-44C4-8095-036CD8A8E7A9}"/>
              </a:ext>
            </a:extLst>
          </p:cNvPr>
          <p:cNvSpPr txBox="1"/>
          <p:nvPr/>
        </p:nvSpPr>
        <p:spPr>
          <a:xfrm>
            <a:off x="4954642" y="4308151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B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C912706-60B5-4F21-8563-A8E27474D2B7}"/>
              </a:ext>
            </a:extLst>
          </p:cNvPr>
          <p:cNvSpPr txBox="1"/>
          <p:nvPr/>
        </p:nvSpPr>
        <p:spPr>
          <a:xfrm>
            <a:off x="4954642" y="6297175"/>
            <a:ext cx="4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</a:t>
            </a:r>
            <a:endParaRPr lang="ko-KR" altLang="en-US" sz="16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6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73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11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177023" y="2921168"/>
            <a:ext cx="3764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Feedback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32">
            <a:extLst>
              <a:ext uri="{FF2B5EF4-FFF2-40B4-BE49-F238E27FC236}">
                <a16:creationId xmlns:a16="http://schemas.microsoft.com/office/drawing/2014/main" id="{263725F8-247F-4E72-9287-28C62C65E364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Feedback (</a:t>
            </a:r>
            <a:r>
              <a:rPr lang="ko-KR" altLang="en-US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이문용</a:t>
            </a: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교수님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07B81A-DF16-4371-A1E8-EF18E2ADD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"/>
          <a:stretch/>
        </p:blipFill>
        <p:spPr>
          <a:xfrm>
            <a:off x="61994" y="1158397"/>
            <a:ext cx="6132631" cy="56380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8CAF7C-9535-4920-823D-456A7E5F3AFF}"/>
              </a:ext>
            </a:extLst>
          </p:cNvPr>
          <p:cNvSpPr/>
          <p:nvPr/>
        </p:nvSpPr>
        <p:spPr>
          <a:xfrm>
            <a:off x="699554" y="3129279"/>
            <a:ext cx="5495071" cy="111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5B7-741C-414A-BF21-30485521619E}"/>
              </a:ext>
            </a:extLst>
          </p:cNvPr>
          <p:cNvSpPr txBox="1"/>
          <p:nvPr/>
        </p:nvSpPr>
        <p:spPr>
          <a:xfrm>
            <a:off x="6194625" y="3294797"/>
            <a:ext cx="23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Visualization </a:t>
            </a:r>
            <a:r>
              <a:rPr lang="ko-KR" altLang="en-US" b="1">
                <a:solidFill>
                  <a:srgbClr val="FF0000"/>
                </a:solidFill>
              </a:rPr>
              <a:t>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F4CA6-828A-478D-9869-AB162085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96" y="4394579"/>
            <a:ext cx="3243905" cy="173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25941-62A7-4A10-BFA8-FF8891AFF3A6}"/>
              </a:ext>
            </a:extLst>
          </p:cNvPr>
          <p:cNvSpPr txBox="1"/>
          <p:nvPr/>
        </p:nvSpPr>
        <p:spPr>
          <a:xfrm>
            <a:off x="7788226" y="6184247"/>
            <a:ext cx="263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&lt;Emotion or Sentiment&gt;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– Problems of related works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Problems of Matrix Completion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Matrix factorization(MF) is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transductive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meaning that the learned latent features for users/items are not generalizable to users/items unseen during the training.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Cons: When the rating matrix has changed values, it requires a complete retraining to get the new embeddings.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For inductive matrix completion,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IMC</a:t>
            </a:r>
            <a:r>
              <a:rPr lang="en-US" altLang="ko-KR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[1]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uses side information of users and items.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Cons: when </a:t>
            </a:r>
            <a:r>
              <a:rPr lang="en-US" altLang="ko-KR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high-quality content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is not available, it leads to inferior performance.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Exchangeable matrix layers</a:t>
            </a:r>
            <a:r>
              <a:rPr lang="en-US" altLang="ko-KR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[2]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which apply permutation equivariant operations on the rating matrix to reconstruct missing entries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Cons: it takes </a:t>
            </a:r>
            <a:r>
              <a:rPr lang="en-US" altLang="ko-KR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whole rating matrix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as input (Scalability challenges)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D09DB-3F7C-4D7E-9E05-85B9EBAE0E05}"/>
              </a:ext>
            </a:extLst>
          </p:cNvPr>
          <p:cNvSpPr txBox="1"/>
          <p:nvPr/>
        </p:nvSpPr>
        <p:spPr>
          <a:xfrm>
            <a:off x="130628" y="6255171"/>
            <a:ext cx="8322906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en-US" altLang="ko-KR" sz="11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Provable Inductive Matrix Completion(IMC) (ICLR 2013)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11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2] Deep Models of Interactions Across Sets (ICLR 2018)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5F390F-F5F9-4DE8-B7A7-37F0491A04CF}"/>
              </a:ext>
            </a:extLst>
          </p:cNvPr>
          <p:cNvCxnSpPr>
            <a:cxnSpLocks/>
          </p:cNvCxnSpPr>
          <p:nvPr/>
        </p:nvCxnSpPr>
        <p:spPr>
          <a:xfrm>
            <a:off x="1034" y="6309360"/>
            <a:ext cx="12190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3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– IGMC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Graph-based Matrix Completion (IGMC)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 does not use 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any content and the whole rating matrix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Local graph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pattern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Without retraining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it can be applied to unseen users/items.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IGMC is more robust than transductive methods GCMC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177C76-18A9-4D9C-88E1-1AE6430F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21" y="3556714"/>
            <a:ext cx="9205758" cy="30635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66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0997" y="108296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– IGMC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177C76-18A9-4D9C-88E1-1AE6430F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5" y="1879757"/>
            <a:ext cx="11967806" cy="45379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85D75-75CD-4D2A-89DA-B08CCD0C50C5}"/>
              </a:ext>
            </a:extLst>
          </p:cNvPr>
          <p:cNvSpPr/>
          <p:nvPr/>
        </p:nvSpPr>
        <p:spPr>
          <a:xfrm>
            <a:off x="2593416" y="3144779"/>
            <a:ext cx="412775" cy="438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0BCF0-8A54-4FBC-BF9A-9C0261194B8A}"/>
              </a:ext>
            </a:extLst>
          </p:cNvPr>
          <p:cNvSpPr/>
          <p:nvPr/>
        </p:nvSpPr>
        <p:spPr>
          <a:xfrm>
            <a:off x="5112398" y="3017518"/>
            <a:ext cx="360182" cy="38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24ECC5-FD7B-4027-A547-3A1A73599600}"/>
              </a:ext>
            </a:extLst>
          </p:cNvPr>
          <p:cNvSpPr/>
          <p:nvPr/>
        </p:nvSpPr>
        <p:spPr>
          <a:xfrm>
            <a:off x="6209678" y="3017518"/>
            <a:ext cx="360182" cy="38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84319-6C4B-4842-B026-E31BA2F1BD41}"/>
              </a:ext>
            </a:extLst>
          </p:cNvPr>
          <p:cNvSpPr txBox="1"/>
          <p:nvPr/>
        </p:nvSpPr>
        <p:spPr>
          <a:xfrm>
            <a:off x="4916569" y="2709741"/>
            <a:ext cx="75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Begin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8F10D-6928-4545-B4F9-A774533ED972}"/>
              </a:ext>
            </a:extLst>
          </p:cNvPr>
          <p:cNvSpPr txBox="1"/>
          <p:nvPr/>
        </p:nvSpPr>
        <p:spPr>
          <a:xfrm>
            <a:off x="6013849" y="2709741"/>
            <a:ext cx="75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DBB39-27F6-452D-BAB7-E046B6D04AE4}"/>
              </a:ext>
            </a:extLst>
          </p:cNvPr>
          <p:cNvSpPr txBox="1"/>
          <p:nvPr/>
        </p:nvSpPr>
        <p:spPr>
          <a:xfrm>
            <a:off x="7578487" y="3983128"/>
            <a:ext cx="75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Begin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3AD1B-9AF7-404E-8568-AB4818106F19}"/>
              </a:ext>
            </a:extLst>
          </p:cNvPr>
          <p:cNvSpPr txBox="1"/>
          <p:nvPr/>
        </p:nvSpPr>
        <p:spPr>
          <a:xfrm>
            <a:off x="8960247" y="3976355"/>
            <a:ext cx="75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3CA16-199C-418D-A210-BEC76C74D245}"/>
              </a:ext>
            </a:extLst>
          </p:cNvPr>
          <p:cNvSpPr/>
          <p:nvPr/>
        </p:nvSpPr>
        <p:spPr>
          <a:xfrm>
            <a:off x="7855596" y="3467098"/>
            <a:ext cx="224989" cy="576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12B8C8-E0FE-4116-84DA-DB438A7D0C81}"/>
              </a:ext>
            </a:extLst>
          </p:cNvPr>
          <p:cNvSpPr/>
          <p:nvPr/>
        </p:nvSpPr>
        <p:spPr>
          <a:xfrm>
            <a:off x="9223672" y="3460325"/>
            <a:ext cx="224989" cy="576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EC2FA-FA2D-4EAB-8386-FD519B06B928}"/>
              </a:ext>
            </a:extLst>
          </p:cNvPr>
          <p:cNvSpPr txBox="1"/>
          <p:nvPr/>
        </p:nvSpPr>
        <p:spPr>
          <a:xfrm>
            <a:off x="9106608" y="2449457"/>
            <a:ext cx="105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(4+2)/2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2F020-EB98-4ACD-B0BF-F3BA51D23CA1}"/>
              </a:ext>
            </a:extLst>
          </p:cNvPr>
          <p:cNvSpPr txBox="1"/>
          <p:nvPr/>
        </p:nvSpPr>
        <p:spPr>
          <a:xfrm>
            <a:off x="9106608" y="4563946"/>
            <a:ext cx="105338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(4+3+5)/2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97F85-F81D-4BB5-99AB-6CECD619FB2F}"/>
              </a:ext>
            </a:extLst>
          </p:cNvPr>
          <p:cNvSpPr txBox="1"/>
          <p:nvPr/>
        </p:nvSpPr>
        <p:spPr>
          <a:xfrm>
            <a:off x="9106608" y="2700670"/>
            <a:ext cx="105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(5+5)/2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2D2D5-CBC8-4D19-A83E-C38D28302B03}"/>
              </a:ext>
            </a:extLst>
          </p:cNvPr>
          <p:cNvSpPr txBox="1"/>
          <p:nvPr/>
        </p:nvSpPr>
        <p:spPr>
          <a:xfrm>
            <a:off x="9106608" y="4833095"/>
            <a:ext cx="105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1/1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3D9D-8C76-4E67-A97C-B23C5E78DD44}"/>
              </a:ext>
            </a:extLst>
          </p:cNvPr>
          <p:cNvSpPr txBox="1"/>
          <p:nvPr/>
        </p:nvSpPr>
        <p:spPr>
          <a:xfrm>
            <a:off x="9712086" y="3223724"/>
            <a:ext cx="105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(5+5)/2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9D152-2330-4CDC-BD68-EDF2F7627A66}"/>
              </a:ext>
            </a:extLst>
          </p:cNvPr>
          <p:cNvSpPr txBox="1"/>
          <p:nvPr/>
        </p:nvSpPr>
        <p:spPr>
          <a:xfrm>
            <a:off x="9546874" y="5349364"/>
            <a:ext cx="105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1/1</a:t>
            </a:r>
            <a:endParaRPr lang="ko-KR" altLang="en-US" sz="1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40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020497" y="2921168"/>
            <a:ext cx="6152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Node-level GNN  vs  Edge-level GNN  vs  Graph-level GNN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1D53F11-00FF-45D9-87A8-4E77EF42BA39}"/>
              </a:ext>
            </a:extLst>
          </p:cNvPr>
          <p:cNvCxnSpPr/>
          <p:nvPr/>
        </p:nvCxnSpPr>
        <p:spPr>
          <a:xfrm>
            <a:off x="3735174" y="6278880"/>
            <a:ext cx="5391574" cy="0"/>
          </a:xfrm>
          <a:prstGeom prst="straightConnector1">
            <a:avLst/>
          </a:prstGeom>
          <a:ln w="19050">
            <a:solidFill>
              <a:srgbClr val="618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8AA4BC-7104-499E-AC67-BFE293DD0A33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105635" y="2403240"/>
            <a:ext cx="0" cy="1025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Related 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2153C2-E601-47AC-A751-2988C07325E5}"/>
              </a:ext>
            </a:extLst>
          </p:cNvPr>
          <p:cNvSpPr/>
          <p:nvPr/>
        </p:nvSpPr>
        <p:spPr>
          <a:xfrm>
            <a:off x="467360" y="4097866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B048D-B02E-4A2E-9FDA-B919BF566823}"/>
              </a:ext>
            </a:extLst>
          </p:cNvPr>
          <p:cNvSpPr/>
          <p:nvPr/>
        </p:nvSpPr>
        <p:spPr>
          <a:xfrm>
            <a:off x="1137920" y="3462866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41B851-7BFB-4924-B529-3CD1522EC1C9}"/>
              </a:ext>
            </a:extLst>
          </p:cNvPr>
          <p:cNvSpPr/>
          <p:nvPr/>
        </p:nvSpPr>
        <p:spPr>
          <a:xfrm>
            <a:off x="1137920" y="4831079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07CA456-30C1-45AF-BCC6-00B697CFE988}"/>
              </a:ext>
            </a:extLst>
          </p:cNvPr>
          <p:cNvSpPr/>
          <p:nvPr/>
        </p:nvSpPr>
        <p:spPr>
          <a:xfrm>
            <a:off x="2059094" y="4831079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8A562C6-774F-4358-87FC-98C12B9D58DE}"/>
              </a:ext>
            </a:extLst>
          </p:cNvPr>
          <p:cNvSpPr/>
          <p:nvPr/>
        </p:nvSpPr>
        <p:spPr>
          <a:xfrm>
            <a:off x="2059094" y="3462866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A98152-C371-4878-B0D1-8524E6CDCB0F}"/>
              </a:ext>
            </a:extLst>
          </p:cNvPr>
          <p:cNvCxnSpPr>
            <a:stCxn id="2" idx="7"/>
            <a:endCxn id="8" idx="3"/>
          </p:cNvCxnSpPr>
          <p:nvPr/>
        </p:nvCxnSpPr>
        <p:spPr>
          <a:xfrm flipV="1">
            <a:off x="744867" y="3740373"/>
            <a:ext cx="440666" cy="40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CA953-542A-4AED-8938-8C22F635ABB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463040" y="3625426"/>
            <a:ext cx="5960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7831C5-06BC-4592-AAD6-DF292A6B681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2221654" y="3787986"/>
            <a:ext cx="0" cy="1043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510628-C4FE-4E0B-B504-02E6D86E1270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415427" y="3740373"/>
            <a:ext cx="643667" cy="1253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880427-BA52-403F-A9E8-EAB6DAD1CBB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63040" y="4993639"/>
            <a:ext cx="5960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C62FBF-453F-4B01-818E-F11788D19FE1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415427" y="3740373"/>
            <a:ext cx="691280" cy="1138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8FE6CF-9144-48CA-A016-50C1D49A131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300480" y="3787986"/>
            <a:ext cx="0" cy="1043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5FAB9B-BECF-4F7F-864B-A2B88AAFD0F7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744867" y="4375373"/>
            <a:ext cx="440666" cy="503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7F746C-88E5-4C6B-AE54-CC723F6C3F25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792480" y="4260426"/>
            <a:ext cx="1266614" cy="733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1AB5E8E-1048-4399-9FCE-CF105E6116A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92480" y="3740373"/>
            <a:ext cx="1314227" cy="546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464CF89-AC73-4684-857D-20084806F6A2}"/>
              </a:ext>
            </a:extLst>
          </p:cNvPr>
          <p:cNvSpPr/>
          <p:nvPr/>
        </p:nvSpPr>
        <p:spPr>
          <a:xfrm>
            <a:off x="3943075" y="2770692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90D-1624-4AD5-B897-68EE00362907}"/>
              </a:ext>
            </a:extLst>
          </p:cNvPr>
          <p:cNvSpPr txBox="1"/>
          <p:nvPr/>
        </p:nvSpPr>
        <p:spPr>
          <a:xfrm>
            <a:off x="3526517" y="3429000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3848E8-0DF8-4D2E-B780-C080414EC909}"/>
              </a:ext>
            </a:extLst>
          </p:cNvPr>
          <p:cNvSpPr txBox="1"/>
          <p:nvPr/>
        </p:nvSpPr>
        <p:spPr>
          <a:xfrm>
            <a:off x="4691323" y="3429000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B3F2ED-3C39-445A-A027-7E5F93CCE2E2}"/>
              </a:ext>
            </a:extLst>
          </p:cNvPr>
          <p:cNvSpPr txBox="1"/>
          <p:nvPr/>
        </p:nvSpPr>
        <p:spPr>
          <a:xfrm>
            <a:off x="5785415" y="3429000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871AD-B249-4ED5-858A-85EEDF3147CF}"/>
              </a:ext>
            </a:extLst>
          </p:cNvPr>
          <p:cNvSpPr txBox="1"/>
          <p:nvPr/>
        </p:nvSpPr>
        <p:spPr>
          <a:xfrm>
            <a:off x="6896037" y="3429000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2B468D-E1F9-41EE-A512-66679F1B9868}"/>
              </a:ext>
            </a:extLst>
          </p:cNvPr>
          <p:cNvSpPr txBox="1"/>
          <p:nvPr/>
        </p:nvSpPr>
        <p:spPr>
          <a:xfrm>
            <a:off x="8049113" y="3429000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FDBCE4-8EA5-445E-9C8B-C86B7C403174}"/>
              </a:ext>
            </a:extLst>
          </p:cNvPr>
          <p:cNvSpPr txBox="1"/>
          <p:nvPr/>
        </p:nvSpPr>
        <p:spPr>
          <a:xfrm>
            <a:off x="3526517" y="2092953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Noun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8D54D04-BC20-4ACE-9C9D-99D1113AD3AD}"/>
              </a:ext>
            </a:extLst>
          </p:cNvPr>
          <p:cNvCxnSpPr>
            <a:cxnSpLocks/>
          </p:cNvCxnSpPr>
          <p:nvPr/>
        </p:nvCxnSpPr>
        <p:spPr>
          <a:xfrm flipV="1">
            <a:off x="5263870" y="2403240"/>
            <a:ext cx="0" cy="1025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D96412F-2B6C-4DF0-A02A-6EB2B86BA887}"/>
              </a:ext>
            </a:extLst>
          </p:cNvPr>
          <p:cNvSpPr txBox="1"/>
          <p:nvPr/>
        </p:nvSpPr>
        <p:spPr>
          <a:xfrm>
            <a:off x="4684752" y="2092953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Verb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4B9936E-6742-4B90-851C-E896392928BF}"/>
              </a:ext>
            </a:extLst>
          </p:cNvPr>
          <p:cNvCxnSpPr>
            <a:cxnSpLocks/>
          </p:cNvCxnSpPr>
          <p:nvPr/>
        </p:nvCxnSpPr>
        <p:spPr>
          <a:xfrm flipV="1">
            <a:off x="6354588" y="2403240"/>
            <a:ext cx="0" cy="1025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0C70119-2FD8-423F-B915-C09161596A34}"/>
              </a:ext>
            </a:extLst>
          </p:cNvPr>
          <p:cNvSpPr txBox="1"/>
          <p:nvPr/>
        </p:nvSpPr>
        <p:spPr>
          <a:xfrm>
            <a:off x="5775470" y="2092953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Noun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93C8961-E51F-450B-8852-CB52346D667A}"/>
              </a:ext>
            </a:extLst>
          </p:cNvPr>
          <p:cNvCxnSpPr>
            <a:cxnSpLocks/>
          </p:cNvCxnSpPr>
          <p:nvPr/>
        </p:nvCxnSpPr>
        <p:spPr>
          <a:xfrm flipV="1">
            <a:off x="7469411" y="2403240"/>
            <a:ext cx="0" cy="1025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9538D1-87F8-4A43-991B-56F1C009C75E}"/>
              </a:ext>
            </a:extLst>
          </p:cNvPr>
          <p:cNvSpPr txBox="1"/>
          <p:nvPr/>
        </p:nvSpPr>
        <p:spPr>
          <a:xfrm>
            <a:off x="6890293" y="2092953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Noun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AE0ACBC-EC57-4655-A950-8133628EAE39}"/>
              </a:ext>
            </a:extLst>
          </p:cNvPr>
          <p:cNvCxnSpPr>
            <a:cxnSpLocks/>
          </p:cNvCxnSpPr>
          <p:nvPr/>
        </p:nvCxnSpPr>
        <p:spPr>
          <a:xfrm flipV="1">
            <a:off x="8622179" y="2403240"/>
            <a:ext cx="0" cy="1025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9A79F3-771C-4D6C-9F76-BF6BEDAF3D9B}"/>
              </a:ext>
            </a:extLst>
          </p:cNvPr>
          <p:cNvSpPr txBox="1"/>
          <p:nvPr/>
        </p:nvSpPr>
        <p:spPr>
          <a:xfrm>
            <a:off x="8043061" y="2092953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Verb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6F7C106-E317-4410-86CE-7123BE5B9997}"/>
              </a:ext>
            </a:extLst>
          </p:cNvPr>
          <p:cNvSpPr/>
          <p:nvPr/>
        </p:nvSpPr>
        <p:spPr>
          <a:xfrm>
            <a:off x="5107881" y="2770692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43BDC1-E1A2-4299-9C36-78D9A141A99F}"/>
              </a:ext>
            </a:extLst>
          </p:cNvPr>
          <p:cNvSpPr/>
          <p:nvPr/>
        </p:nvSpPr>
        <p:spPr>
          <a:xfrm>
            <a:off x="6201973" y="2770692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1F95091-5DC7-4D96-85E2-A2487789BEAD}"/>
              </a:ext>
            </a:extLst>
          </p:cNvPr>
          <p:cNvSpPr/>
          <p:nvPr/>
        </p:nvSpPr>
        <p:spPr>
          <a:xfrm>
            <a:off x="7312594" y="2770692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2B1F26-16A1-411F-8A1D-2F638975329A}"/>
              </a:ext>
            </a:extLst>
          </p:cNvPr>
          <p:cNvSpPr/>
          <p:nvPr/>
        </p:nvSpPr>
        <p:spPr>
          <a:xfrm>
            <a:off x="8465671" y="2770692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E2AC83-4B58-4278-AD9D-8102AAF51419}"/>
              </a:ext>
            </a:extLst>
          </p:cNvPr>
          <p:cNvSpPr txBox="1"/>
          <p:nvPr/>
        </p:nvSpPr>
        <p:spPr>
          <a:xfrm>
            <a:off x="10025679" y="2685287"/>
            <a:ext cx="176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Node-level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66CDC84-8078-45C7-B973-B04F899ACE15}"/>
              </a:ext>
            </a:extLst>
          </p:cNvPr>
          <p:cNvSpPr/>
          <p:nvPr/>
        </p:nvSpPr>
        <p:spPr>
          <a:xfrm>
            <a:off x="3943075" y="4814744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1D4B5A-AE9B-474D-955B-D7EBA1B354AF}"/>
              </a:ext>
            </a:extLst>
          </p:cNvPr>
          <p:cNvSpPr txBox="1"/>
          <p:nvPr/>
        </p:nvSpPr>
        <p:spPr>
          <a:xfrm>
            <a:off x="3526517" y="514894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paper1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C67975-D742-408F-9963-6A6FEB599568}"/>
              </a:ext>
            </a:extLst>
          </p:cNvPr>
          <p:cNvSpPr txBox="1"/>
          <p:nvPr/>
        </p:nvSpPr>
        <p:spPr>
          <a:xfrm>
            <a:off x="4691323" y="514894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paper2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E075B3-D46E-4165-9CE4-36F150544A18}"/>
              </a:ext>
            </a:extLst>
          </p:cNvPr>
          <p:cNvSpPr txBox="1"/>
          <p:nvPr/>
        </p:nvSpPr>
        <p:spPr>
          <a:xfrm>
            <a:off x="5785415" y="514894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paper3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0E1C0B-A9DE-4B4A-A875-F524D3165416}"/>
              </a:ext>
            </a:extLst>
          </p:cNvPr>
          <p:cNvSpPr txBox="1"/>
          <p:nvPr/>
        </p:nvSpPr>
        <p:spPr>
          <a:xfrm>
            <a:off x="6896037" y="514894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paper4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5AE8EE-305F-4030-9F6B-B797748E64AF}"/>
              </a:ext>
            </a:extLst>
          </p:cNvPr>
          <p:cNvSpPr txBox="1"/>
          <p:nvPr/>
        </p:nvSpPr>
        <p:spPr>
          <a:xfrm>
            <a:off x="8049113" y="514894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paper5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350775E-9CEC-4182-9C1A-6163831CBB68}"/>
              </a:ext>
            </a:extLst>
          </p:cNvPr>
          <p:cNvSpPr/>
          <p:nvPr/>
        </p:nvSpPr>
        <p:spPr>
          <a:xfrm>
            <a:off x="5107881" y="4814744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F882894-D9F1-48D5-A84F-65C9AE139706}"/>
              </a:ext>
            </a:extLst>
          </p:cNvPr>
          <p:cNvSpPr/>
          <p:nvPr/>
        </p:nvSpPr>
        <p:spPr>
          <a:xfrm>
            <a:off x="6201973" y="4814744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9B1AE5A-319B-4845-8CF5-F42B7BFE36D5}"/>
              </a:ext>
            </a:extLst>
          </p:cNvPr>
          <p:cNvSpPr/>
          <p:nvPr/>
        </p:nvSpPr>
        <p:spPr>
          <a:xfrm>
            <a:off x="7312594" y="4814744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DB0B7D2-BC61-4FCE-BCF7-4C097E34E28E}"/>
              </a:ext>
            </a:extLst>
          </p:cNvPr>
          <p:cNvSpPr/>
          <p:nvPr/>
        </p:nvSpPr>
        <p:spPr>
          <a:xfrm>
            <a:off x="8465671" y="4814744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FFE49EC9-FDA7-4EB5-A315-15914512A664}"/>
              </a:ext>
            </a:extLst>
          </p:cNvPr>
          <p:cNvSpPr/>
          <p:nvPr/>
        </p:nvSpPr>
        <p:spPr>
          <a:xfrm>
            <a:off x="4107708" y="4419720"/>
            <a:ext cx="1144693" cy="399645"/>
          </a:xfrm>
          <a:custGeom>
            <a:avLst/>
            <a:gdLst>
              <a:gd name="connsiteX0" fmla="*/ 0 w 1144693"/>
              <a:gd name="connsiteY0" fmla="*/ 399645 h 399645"/>
              <a:gd name="connsiteX1" fmla="*/ 555413 w 1144693"/>
              <a:gd name="connsiteY1" fmla="*/ 19 h 399645"/>
              <a:gd name="connsiteX2" fmla="*/ 1144693 w 1144693"/>
              <a:gd name="connsiteY2" fmla="*/ 386099 h 39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693" h="399645">
                <a:moveTo>
                  <a:pt x="0" y="399645"/>
                </a:moveTo>
                <a:cubicBezTo>
                  <a:pt x="182315" y="200961"/>
                  <a:pt x="364631" y="2277"/>
                  <a:pt x="555413" y="19"/>
                </a:cubicBezTo>
                <a:cubicBezTo>
                  <a:pt x="746195" y="-2239"/>
                  <a:pt x="945444" y="191930"/>
                  <a:pt x="1144693" y="3860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8322D73D-D440-40B3-A34A-161B33A5A449}"/>
              </a:ext>
            </a:extLst>
          </p:cNvPr>
          <p:cNvSpPr/>
          <p:nvPr/>
        </p:nvSpPr>
        <p:spPr>
          <a:xfrm>
            <a:off x="6336959" y="4419720"/>
            <a:ext cx="2285220" cy="399645"/>
          </a:xfrm>
          <a:custGeom>
            <a:avLst/>
            <a:gdLst>
              <a:gd name="connsiteX0" fmla="*/ 0 w 1144693"/>
              <a:gd name="connsiteY0" fmla="*/ 399645 h 399645"/>
              <a:gd name="connsiteX1" fmla="*/ 555413 w 1144693"/>
              <a:gd name="connsiteY1" fmla="*/ 19 h 399645"/>
              <a:gd name="connsiteX2" fmla="*/ 1144693 w 1144693"/>
              <a:gd name="connsiteY2" fmla="*/ 386099 h 39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693" h="399645">
                <a:moveTo>
                  <a:pt x="0" y="399645"/>
                </a:moveTo>
                <a:cubicBezTo>
                  <a:pt x="182315" y="200961"/>
                  <a:pt x="364631" y="2277"/>
                  <a:pt x="555413" y="19"/>
                </a:cubicBezTo>
                <a:cubicBezTo>
                  <a:pt x="746195" y="-2239"/>
                  <a:pt x="945444" y="191930"/>
                  <a:pt x="1144693" y="3860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2B85524-3A85-48CC-BB56-DE169AC3170F}"/>
              </a:ext>
            </a:extLst>
          </p:cNvPr>
          <p:cNvSpPr/>
          <p:nvPr/>
        </p:nvSpPr>
        <p:spPr>
          <a:xfrm>
            <a:off x="5263869" y="4419720"/>
            <a:ext cx="2205542" cy="399645"/>
          </a:xfrm>
          <a:custGeom>
            <a:avLst/>
            <a:gdLst>
              <a:gd name="connsiteX0" fmla="*/ 0 w 1144693"/>
              <a:gd name="connsiteY0" fmla="*/ 399645 h 399645"/>
              <a:gd name="connsiteX1" fmla="*/ 555413 w 1144693"/>
              <a:gd name="connsiteY1" fmla="*/ 19 h 399645"/>
              <a:gd name="connsiteX2" fmla="*/ 1144693 w 1144693"/>
              <a:gd name="connsiteY2" fmla="*/ 386099 h 39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693" h="399645">
                <a:moveTo>
                  <a:pt x="0" y="399645"/>
                </a:moveTo>
                <a:cubicBezTo>
                  <a:pt x="182315" y="200961"/>
                  <a:pt x="364631" y="2277"/>
                  <a:pt x="555413" y="19"/>
                </a:cubicBezTo>
                <a:cubicBezTo>
                  <a:pt x="746195" y="-2239"/>
                  <a:pt x="945444" y="191930"/>
                  <a:pt x="1144693" y="38609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0563C1-4202-447A-ABEE-E4A71235F1A3}"/>
              </a:ext>
            </a:extLst>
          </p:cNvPr>
          <p:cNvSpPr txBox="1"/>
          <p:nvPr/>
        </p:nvSpPr>
        <p:spPr>
          <a:xfrm>
            <a:off x="4094166" y="415556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Citation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001AC6-2074-452B-AB23-01858D9C330B}"/>
              </a:ext>
            </a:extLst>
          </p:cNvPr>
          <p:cNvSpPr txBox="1"/>
          <p:nvPr/>
        </p:nvSpPr>
        <p:spPr>
          <a:xfrm>
            <a:off x="6896037" y="415556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Citation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CCBE38-358E-410A-97CC-4C9014125360}"/>
              </a:ext>
            </a:extLst>
          </p:cNvPr>
          <p:cNvSpPr txBox="1"/>
          <p:nvPr/>
        </p:nvSpPr>
        <p:spPr>
          <a:xfrm>
            <a:off x="5775469" y="4155567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C6945C-0DF7-4650-AF91-E7CC62D4024A}"/>
              </a:ext>
            </a:extLst>
          </p:cNvPr>
          <p:cNvSpPr txBox="1"/>
          <p:nvPr/>
        </p:nvSpPr>
        <p:spPr>
          <a:xfrm>
            <a:off x="10025679" y="4759758"/>
            <a:ext cx="176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Edge-level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DB796F8-82BF-4CE7-87E2-15CC5A8034E1}"/>
              </a:ext>
            </a:extLst>
          </p:cNvPr>
          <p:cNvSpPr/>
          <p:nvPr/>
        </p:nvSpPr>
        <p:spPr>
          <a:xfrm>
            <a:off x="3943075" y="6111018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BD51BE-9F43-4469-B332-C073D6C44F73}"/>
              </a:ext>
            </a:extLst>
          </p:cNvPr>
          <p:cNvSpPr txBox="1"/>
          <p:nvPr/>
        </p:nvSpPr>
        <p:spPr>
          <a:xfrm>
            <a:off x="3526517" y="6445221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B137A7-4ECA-451A-9D84-F5FF6FDF54AF}"/>
              </a:ext>
            </a:extLst>
          </p:cNvPr>
          <p:cNvSpPr txBox="1"/>
          <p:nvPr/>
        </p:nvSpPr>
        <p:spPr>
          <a:xfrm>
            <a:off x="4691323" y="6445221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does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A9B96F-214B-421B-84CE-C0FC9E6B4631}"/>
              </a:ext>
            </a:extLst>
          </p:cNvPr>
          <p:cNvSpPr txBox="1"/>
          <p:nvPr/>
        </p:nvSpPr>
        <p:spPr>
          <a:xfrm>
            <a:off x="5785415" y="6445221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8A4BFB-C546-4EA7-A02D-3943366DEC96}"/>
              </a:ext>
            </a:extLst>
          </p:cNvPr>
          <p:cNvSpPr txBox="1"/>
          <p:nvPr/>
        </p:nvSpPr>
        <p:spPr>
          <a:xfrm>
            <a:off x="6896037" y="6445221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FE357E-FD10-4066-A1ED-210F4E0CAF11}"/>
              </a:ext>
            </a:extLst>
          </p:cNvPr>
          <p:cNvSpPr txBox="1"/>
          <p:nvPr/>
        </p:nvSpPr>
        <p:spPr>
          <a:xfrm>
            <a:off x="8049113" y="6445221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AC964AC-7040-4ABD-9057-53321E1526B8}"/>
              </a:ext>
            </a:extLst>
          </p:cNvPr>
          <p:cNvSpPr/>
          <p:nvPr/>
        </p:nvSpPr>
        <p:spPr>
          <a:xfrm>
            <a:off x="5107881" y="6111018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82A8026-D979-407C-8F04-30F9163A84C4}"/>
              </a:ext>
            </a:extLst>
          </p:cNvPr>
          <p:cNvSpPr/>
          <p:nvPr/>
        </p:nvSpPr>
        <p:spPr>
          <a:xfrm>
            <a:off x="6201973" y="6111018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3CF41AF-EC98-4714-9053-FD5795FE3941}"/>
              </a:ext>
            </a:extLst>
          </p:cNvPr>
          <p:cNvSpPr/>
          <p:nvPr/>
        </p:nvSpPr>
        <p:spPr>
          <a:xfrm>
            <a:off x="7312594" y="6111018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2501C-74FF-4251-A69F-1EB337324DD9}"/>
              </a:ext>
            </a:extLst>
          </p:cNvPr>
          <p:cNvSpPr/>
          <p:nvPr/>
        </p:nvSpPr>
        <p:spPr>
          <a:xfrm>
            <a:off x="8465671" y="6111018"/>
            <a:ext cx="325120" cy="325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300B8F-6023-440C-98C7-659C6C6298D8}"/>
              </a:ext>
            </a:extLst>
          </p:cNvPr>
          <p:cNvSpPr txBox="1"/>
          <p:nvPr/>
        </p:nvSpPr>
        <p:spPr>
          <a:xfrm>
            <a:off x="10025679" y="6056032"/>
            <a:ext cx="176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Graph-level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60489D-1C41-452F-9E7A-12EFA32DDFA5}"/>
              </a:ext>
            </a:extLst>
          </p:cNvPr>
          <p:cNvSpPr txBox="1"/>
          <p:nvPr/>
        </p:nvSpPr>
        <p:spPr>
          <a:xfrm>
            <a:off x="8961609" y="6111018"/>
            <a:ext cx="115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왼쪽 중괄호 124">
            <a:extLst>
              <a:ext uri="{FF2B5EF4-FFF2-40B4-BE49-F238E27FC236}">
                <a16:creationId xmlns:a16="http://schemas.microsoft.com/office/drawing/2014/main" id="{14487E22-D478-4601-8AAA-D01058A082B6}"/>
              </a:ext>
            </a:extLst>
          </p:cNvPr>
          <p:cNvSpPr/>
          <p:nvPr/>
        </p:nvSpPr>
        <p:spPr>
          <a:xfrm>
            <a:off x="2864886" y="2221653"/>
            <a:ext cx="319587" cy="4416208"/>
          </a:xfrm>
          <a:prstGeom prst="leftBrace">
            <a:avLst>
              <a:gd name="adj1" fmla="val 8333"/>
              <a:gd name="adj2" fmla="val 48466"/>
            </a:avLst>
          </a:prstGeom>
          <a:ln w="19050">
            <a:solidFill>
              <a:srgbClr val="618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GNNs for matrix completion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Node-level GNN: It cannot reflect the interactions between the two graphs.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Graph-level GNN: The learning is confined to the subgraphs.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Related 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C33B3E-78DC-463E-BB0A-6ACFE8447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31"/>
          <a:stretch/>
        </p:blipFill>
        <p:spPr>
          <a:xfrm>
            <a:off x="7597761" y="2729652"/>
            <a:ext cx="1832905" cy="3372333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2335C8-0425-41BE-94C3-25319973B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13"/>
          <a:stretch/>
        </p:blipFill>
        <p:spPr>
          <a:xfrm>
            <a:off x="1347711" y="2729653"/>
            <a:ext cx="3380118" cy="337233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49A80B-4484-47D1-B901-11F7FF59E8C6}"/>
              </a:ext>
            </a:extLst>
          </p:cNvPr>
          <p:cNvSpPr txBox="1"/>
          <p:nvPr/>
        </p:nvSpPr>
        <p:spPr>
          <a:xfrm>
            <a:off x="1608598" y="6102492"/>
            <a:ext cx="285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&lt;Node-level GNN&gt;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9D11B7-99F8-466A-8AA8-FE1CA1DB9567}"/>
              </a:ext>
            </a:extLst>
          </p:cNvPr>
          <p:cNvSpPr txBox="1"/>
          <p:nvPr/>
        </p:nvSpPr>
        <p:spPr>
          <a:xfrm>
            <a:off x="7085041" y="6102492"/>
            <a:ext cx="285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&lt;Graph-level GNN&gt;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F73AB0-D39C-40CF-AA25-A74B45B595A2}"/>
              </a:ext>
            </a:extLst>
          </p:cNvPr>
          <p:cNvSpPr txBox="1"/>
          <p:nvPr/>
        </p:nvSpPr>
        <p:spPr>
          <a:xfrm>
            <a:off x="1608597" y="6471824"/>
            <a:ext cx="28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GCMC, PinSage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CA09-838E-45F8-A75B-66592BF04C08}"/>
              </a:ext>
            </a:extLst>
          </p:cNvPr>
          <p:cNvSpPr txBox="1"/>
          <p:nvPr/>
        </p:nvSpPr>
        <p:spPr>
          <a:xfrm>
            <a:off x="7085041" y="6471824"/>
            <a:ext cx="28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IGMC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5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42715</TotalTime>
  <Words>1476</Words>
  <Application>Microsoft Office PowerPoint</Application>
  <PresentationFormat>와이드스크린</PresentationFormat>
  <Paragraphs>481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바탕</vt:lpstr>
      <vt:lpstr>굴림</vt:lpstr>
      <vt:lpstr>나눔스퀘어</vt:lpstr>
      <vt:lpstr>Times New Roman</vt:lpstr>
      <vt:lpstr>Arial</vt:lpstr>
      <vt:lpstr>나눔스퀘어 Bold</vt:lpstr>
      <vt:lpstr>맑은 고딕</vt:lpstr>
      <vt:lpstr>나눔스퀘어 ExtraBold</vt:lpstr>
      <vt:lpstr>Cambria Math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1336</cp:revision>
  <dcterms:created xsi:type="dcterms:W3CDTF">2018-08-30T11:36:00Z</dcterms:created>
  <dcterms:modified xsi:type="dcterms:W3CDTF">2021-10-25T02:30:06Z</dcterms:modified>
</cp:coreProperties>
</file>