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1" r:id="rId3"/>
    <p:sldId id="432" r:id="rId4"/>
    <p:sldId id="461" r:id="rId5"/>
    <p:sldId id="484" r:id="rId6"/>
    <p:sldId id="478" r:id="rId7"/>
    <p:sldId id="485" r:id="rId8"/>
    <p:sldId id="486" r:id="rId9"/>
    <p:sldId id="483" r:id="rId10"/>
    <p:sldId id="490" r:id="rId11"/>
    <p:sldId id="487" r:id="rId12"/>
    <p:sldId id="489" r:id="rId13"/>
    <p:sldId id="355" r:id="rId14"/>
    <p:sldId id="474" r:id="rId15"/>
    <p:sldId id="481" r:id="rId16"/>
    <p:sldId id="463" r:id="rId17"/>
    <p:sldId id="477" r:id="rId18"/>
    <p:sldId id="467" r:id="rId19"/>
    <p:sldId id="482" r:id="rId20"/>
    <p:sldId id="488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3"/>
      <p:bold r:id="rId24"/>
      <p:italic r:id="rId25"/>
      <p:boldItalic r:id="rId26"/>
    </p:embeddedFont>
    <p:embeddedFont>
      <p:font typeface="나눔스퀘어 Bold" panose="020B0600000101010101" pitchFamily="50" charset="-127"/>
      <p:regular r:id="rId27"/>
      <p:bold r:id="rId28"/>
      <p:italic r:id="rId29"/>
      <p:boldItalic r:id="rId30"/>
    </p:embeddedFont>
    <p:embeddedFont>
      <p:font typeface="나눔스퀘어 ExtraBold" panose="020B0600000101010101" pitchFamily="50" charset="-127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00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8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46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3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5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4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3C80A-5684-4560-8E6D-EC013381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8" y="2505352"/>
            <a:ext cx="10417443" cy="34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2E932-3D73-4D64-8F83-DB0A45E151B0}"/>
              </a:ext>
            </a:extLst>
          </p:cNvPr>
          <p:cNvSpPr txBox="1"/>
          <p:nvPr/>
        </p:nvSpPr>
        <p:spPr>
          <a:xfrm>
            <a:off x="4021494" y="6318703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GCN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FFE8D2-C0A7-4318-828E-E3C5C67156B2}"/>
              </a:ext>
            </a:extLst>
          </p:cNvPr>
          <p:cNvSpPr/>
          <p:nvPr/>
        </p:nvSpPr>
        <p:spPr>
          <a:xfrm>
            <a:off x="4604657" y="5902721"/>
            <a:ext cx="335902" cy="36523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7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AF780-E5C0-46A5-83F0-5363FA19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8" y="2746904"/>
            <a:ext cx="11110923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9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How to improve the accuracy of recommendation systems: Combining ratings and review texts sentiment scores. (JIIS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9D52-7549-455F-B0D1-4310AD60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64" y="1991360"/>
            <a:ext cx="3298071" cy="3283216"/>
          </a:xfrm>
          <a:prstGeom prst="rect">
            <a:avLst/>
          </a:prstGeom>
        </p:spPr>
      </p:pic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36561EE0-67FD-4AEC-8FAB-F1AC7A928AE9}"/>
              </a:ext>
            </a:extLst>
          </p:cNvPr>
          <p:cNvSpPr txBox="1"/>
          <p:nvPr/>
        </p:nvSpPr>
        <p:spPr>
          <a:xfrm>
            <a:off x="0" y="5095723"/>
            <a:ext cx="12191999" cy="14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Emotion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Tensor-based tag emotion aware recommendation with probabilistic ranking. (KSII 2019)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Item recommendation using tag emotion in social cataloging services. (ScienceDirect 2017)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ECDCB-4B83-4764-9A62-A0DB2A21E0B0}"/>
              </a:ext>
            </a:extLst>
          </p:cNvPr>
          <p:cNvSpPr/>
          <p:nvPr/>
        </p:nvSpPr>
        <p:spPr>
          <a:xfrm>
            <a:off x="5249333" y="4334933"/>
            <a:ext cx="745067" cy="2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109E0-9D92-45BD-98B8-60830B837FD4}"/>
              </a:ext>
            </a:extLst>
          </p:cNvPr>
          <p:cNvSpPr/>
          <p:nvPr/>
        </p:nvSpPr>
        <p:spPr>
          <a:xfrm>
            <a:off x="6590453" y="2734302"/>
            <a:ext cx="1049867" cy="160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915CE-4972-44C4-8943-36B115FA1431}"/>
              </a:ext>
            </a:extLst>
          </p:cNvPr>
          <p:cNvSpPr/>
          <p:nvPr/>
        </p:nvSpPr>
        <p:spPr>
          <a:xfrm>
            <a:off x="5886026" y="3772747"/>
            <a:ext cx="596054" cy="2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C1522E-8DE2-421F-A948-6431735373D3}"/>
              </a:ext>
            </a:extLst>
          </p:cNvPr>
          <p:cNvSpPr/>
          <p:nvPr/>
        </p:nvSpPr>
        <p:spPr>
          <a:xfrm>
            <a:off x="5249333" y="4138507"/>
            <a:ext cx="745067" cy="14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5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17931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 (GCMC)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GAT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GraphSAGE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89566" y="2884656"/>
            <a:ext cx="358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CF, MF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Collaborative Filtering (CF)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Item-based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User-based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06B4D-A198-4A64-ADF1-CE3B32AAF478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&lt;Item&gt;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7B8B9-AB25-4F2C-9981-A19222E78E76}"/>
              </a:ext>
            </a:extLst>
          </p:cNvPr>
          <p:cNvSpPr txBox="1"/>
          <p:nvPr/>
        </p:nvSpPr>
        <p:spPr>
          <a:xfrm>
            <a:off x="864299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85A8F-99DF-411F-AD39-B3D210A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2" y="4366728"/>
            <a:ext cx="5565121" cy="199296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90284C-E573-4B23-8DDB-18E1E51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7670"/>
              </p:ext>
            </p:extLst>
          </p:nvPr>
        </p:nvGraphicFramePr>
        <p:xfrm>
          <a:off x="2391487" y="2701674"/>
          <a:ext cx="7267509" cy="899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3086699559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596809638"/>
                    </a:ext>
                  </a:extLst>
                </a:gridCol>
                <a:gridCol w="2695509">
                  <a:extLst>
                    <a:ext uri="{9D8B030D-6E8A-4147-A177-3AD203B41FA5}">
                      <a16:colId xmlns:a16="http://schemas.microsoft.com/office/drawing/2014/main" val="468753175"/>
                    </a:ext>
                  </a:extLst>
                </a:gridCol>
              </a:tblGrid>
              <a:tr h="4499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Item-based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26845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3230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D6E9EBB-B91A-4BBF-A3BB-3CB97C03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07" y="4366727"/>
            <a:ext cx="5565121" cy="19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16991" y="2884656"/>
            <a:ext cx="6926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User,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0 ~ 2,000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500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 : 100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6893C-B863-4DE1-B710-F7F641DB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6" y="3475655"/>
            <a:ext cx="5675377" cy="2987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CBEDD2-CB3B-4BBF-B5ED-728D52C7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68" y="3475655"/>
            <a:ext cx="5663459" cy="2987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7C3F7-CA2D-48B4-8167-1841B3AB22AC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AE903-94BA-4C46-8754-AAFA4D0BDE22}"/>
              </a:ext>
            </a:extLst>
          </p:cNvPr>
          <p:cNvSpPr txBox="1"/>
          <p:nvPr/>
        </p:nvSpPr>
        <p:spPr>
          <a:xfrm>
            <a:off x="8465350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&lt;Movie&gt;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AC3600-6509-4250-B292-06681CD1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63076"/>
              </p:ext>
            </p:extLst>
          </p:nvPr>
        </p:nvGraphicFramePr>
        <p:xfrm>
          <a:off x="5918718" y="1147263"/>
          <a:ext cx="5856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  <a:gridCol w="2249701">
                  <a:extLst>
                    <a:ext uri="{9D8B030D-6E8A-4147-A177-3AD203B41FA5}">
                      <a16:colId xmlns:a16="http://schemas.microsoft.com/office/drawing/2014/main" val="107732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9,794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17,614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3,552 (36%)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993   (6%)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4,653 (48%)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2,892 (16%)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1,333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2,453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343  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   (0%)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1.0 ~ 5.0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200,000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Bins: 10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483DCC-01B7-41D1-9DE9-17110B770F32}"/>
              </a:ext>
            </a:extLst>
          </p:cNvPr>
          <p:cNvGrpSpPr/>
          <p:nvPr/>
        </p:nvGrpSpPr>
        <p:grpSpPr>
          <a:xfrm>
            <a:off x="582804" y="3469941"/>
            <a:ext cx="6179415" cy="3247324"/>
            <a:chOff x="4010376" y="2854113"/>
            <a:chExt cx="6569009" cy="3921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B7C3F7-CA2D-48B4-8167-1841B3AB22AC}"/>
                </a:ext>
              </a:extLst>
            </p:cNvPr>
            <p:cNvSpPr txBox="1"/>
            <p:nvPr/>
          </p:nvSpPr>
          <p:spPr>
            <a:xfrm>
              <a:off x="6768624" y="6329483"/>
              <a:ext cx="1395465" cy="4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&lt;Rating&gt;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FEE048F-B802-4A0E-BF24-D30B16FF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376" y="2854113"/>
              <a:ext cx="6569009" cy="3444538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83629-2B2D-4C87-A4C5-205BE408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8345"/>
              </p:ext>
            </p:extLst>
          </p:nvPr>
        </p:nvGraphicFramePr>
        <p:xfrm>
          <a:off x="7787491" y="3598231"/>
          <a:ext cx="36071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751,129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 ~ 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29,336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~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111,623 (15%)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~ 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337,170 (45%)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~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212,717 (28%)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68,283   (8%)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72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Problem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6095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Many missing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Title: Shan-chi  (Date: 2021.9.7)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Total: 1,130,017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rating data is 82% of missing data.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1B531-56CC-48EC-953E-27E06F589A3C}"/>
              </a:ext>
            </a:extLst>
          </p:cNvPr>
          <p:cNvGrpSpPr/>
          <p:nvPr/>
        </p:nvGrpSpPr>
        <p:grpSpPr>
          <a:xfrm>
            <a:off x="6766560" y="1144851"/>
            <a:ext cx="5326472" cy="5614789"/>
            <a:chOff x="6086357" y="1144851"/>
            <a:chExt cx="6006675" cy="5614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3C5E9-29C6-4389-BCB7-BDD8845A9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24"/>
            <a:stretch/>
          </p:blipFill>
          <p:spPr>
            <a:xfrm>
              <a:off x="6696194" y="1144851"/>
              <a:ext cx="5396838" cy="5614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FD5F62-0E87-44AF-A0C3-FED0496EBE84}"/>
                </a:ext>
              </a:extLst>
            </p:cNvPr>
            <p:cNvSpPr/>
            <p:nvPr/>
          </p:nvSpPr>
          <p:spPr>
            <a:xfrm>
              <a:off x="9313333" y="5147732"/>
              <a:ext cx="927947" cy="169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29D64-471B-420F-A1A8-92609FAFDF72}"/>
                </a:ext>
              </a:extLst>
            </p:cNvPr>
            <p:cNvSpPr/>
            <p:nvPr/>
          </p:nvSpPr>
          <p:spPr>
            <a:xfrm>
              <a:off x="9313333" y="6543040"/>
              <a:ext cx="995680" cy="1625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F9C6F47-4D83-4BE5-A286-FFBA78740A64}"/>
                </a:ext>
              </a:extLst>
            </p:cNvPr>
            <p:cNvSpPr/>
            <p:nvPr/>
          </p:nvSpPr>
          <p:spPr>
            <a:xfrm>
              <a:off x="6086357" y="4914054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9C2EBA4-9814-4309-9618-6DD84669CFBA}"/>
                </a:ext>
              </a:extLst>
            </p:cNvPr>
            <p:cNvSpPr/>
            <p:nvPr/>
          </p:nvSpPr>
          <p:spPr>
            <a:xfrm>
              <a:off x="6086357" y="6160347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Shang-Chi and the Legend of the Ten Rings">
            <a:extLst>
              <a:ext uri="{FF2B5EF4-FFF2-40B4-BE49-F238E27FC236}">
                <a16:creationId xmlns:a16="http://schemas.microsoft.com/office/drawing/2014/main" id="{A575F6F8-2901-48AA-A705-5C72B8B5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1143774"/>
            <a:ext cx="1053399" cy="156005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911F3D-FDE4-4316-8AED-943FA06CD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578" y="4238495"/>
          <a:ext cx="5492716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79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3EDCC6A-049A-4FCF-8AE6-127B8AFCC878}"/>
              </a:ext>
            </a:extLst>
          </p:cNvPr>
          <p:cNvSpPr/>
          <p:nvPr/>
        </p:nvSpPr>
        <p:spPr>
          <a:xfrm>
            <a:off x="829578" y="4742151"/>
            <a:ext cx="5492716" cy="497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Introduction - Motivation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Experience (MX)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영화를 시청할 때의 사용자 경험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User’s psychological information  -&gt; Sentiment /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Rational basis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영화에 대한 소비자의 감정이 리뷰 속에 반영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리뷰에 대한 감정과 소비자의 만족도 사이의 상관관계가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정보가 개인화 정보로서 사용될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유저가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감정을 느꼈을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평점을 자주 남겼다면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감정일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영화의 메타 정보들 사이의 공통점을 찾고 추천에 반영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D09DB-3F7C-4D7E-9E05-85B9EBAE0E05}"/>
              </a:ext>
            </a:extLst>
          </p:cNvPr>
          <p:cNvSpPr txBox="1"/>
          <p:nvPr/>
        </p:nvSpPr>
        <p:spPr>
          <a:xfrm>
            <a:off x="130628" y="6349481"/>
            <a:ext cx="832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The impact of emotions on the helpfulness of movie reviews [JART 2015]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DA8FD5-8C4C-4FA9-8761-1929DA97D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19" y="1614348"/>
            <a:ext cx="1604713" cy="16047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9B7CEC-BDCD-4A11-9928-108357964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5" y="3638940"/>
            <a:ext cx="1535127" cy="15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62020" y="2884656"/>
            <a:ext cx="5836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Graph Model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GNN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Matrix Completion Based on Graph Neural Networks [ICLR 2019]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Matrix Completion Using Graph Autoencoder [CIKM 2021]</a:t>
            </a:r>
          </a:p>
        </p:txBody>
      </p:sp>
    </p:spTree>
    <p:extLst>
      <p:ext uri="{BB962C8B-B14F-4D97-AF65-F5344CB8AC3E}">
        <p14:creationId xmlns:p14="http://schemas.microsoft.com/office/powerpoint/2010/main" val="24509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26045</TotalTime>
  <Words>729</Words>
  <Application>Microsoft Office PowerPoint</Application>
  <PresentationFormat>와이드스크린</PresentationFormat>
  <Paragraphs>271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나눔스퀘어 ExtraBold</vt:lpstr>
      <vt:lpstr>나눔스퀘어</vt:lpstr>
      <vt:lpstr>맑은 고딕</vt:lpstr>
      <vt:lpstr>바탕</vt:lpstr>
      <vt:lpstr>굴림</vt:lpstr>
      <vt:lpstr>Times New Roman</vt:lpstr>
      <vt:lpstr>Arial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1142</cp:revision>
  <dcterms:created xsi:type="dcterms:W3CDTF">2018-08-30T11:36:00Z</dcterms:created>
  <dcterms:modified xsi:type="dcterms:W3CDTF">2021-09-23T05:38:47Z</dcterms:modified>
</cp:coreProperties>
</file>