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1" r:id="rId3"/>
    <p:sldId id="432" r:id="rId4"/>
    <p:sldId id="492" r:id="rId5"/>
    <p:sldId id="478" r:id="rId6"/>
    <p:sldId id="486" r:id="rId7"/>
    <p:sldId id="491" r:id="rId8"/>
    <p:sldId id="437" r:id="rId9"/>
    <p:sldId id="494" r:id="rId10"/>
    <p:sldId id="495" r:id="rId11"/>
    <p:sldId id="483" r:id="rId12"/>
    <p:sldId id="490" r:id="rId13"/>
    <p:sldId id="487" r:id="rId14"/>
    <p:sldId id="489" r:id="rId15"/>
    <p:sldId id="496" r:id="rId16"/>
    <p:sldId id="355" r:id="rId17"/>
    <p:sldId id="474" r:id="rId18"/>
    <p:sldId id="481" r:id="rId19"/>
    <p:sldId id="463" r:id="rId20"/>
    <p:sldId id="477" r:id="rId21"/>
    <p:sldId id="467" r:id="rId22"/>
  </p:sldIdLst>
  <p:sldSz cx="12192000" cy="6858000"/>
  <p:notesSz cx="6858000" cy="9144000"/>
  <p:embeddedFontLst>
    <p:embeddedFont>
      <p:font typeface="나눔스퀘어" panose="020B0600000101010101" pitchFamily="50" charset="-127"/>
      <p:regular r:id="rId24"/>
      <p:bold r:id="rId25"/>
      <p:italic r:id="rId26"/>
      <p:boldItalic r:id="rId27"/>
    </p:embeddedFont>
    <p:embeddedFont>
      <p:font typeface="나눔스퀘어 Bold" panose="020B0600000101010101" pitchFamily="50" charset="-127"/>
      <p:regular r:id="rId28"/>
      <p:bold r:id="rId29"/>
      <p:italic r:id="rId30"/>
      <p:boldItalic r:id="rId31"/>
    </p:embeddedFont>
    <p:embeddedFont>
      <p:font typeface="나눔스퀘어 ExtraBold" panose="020B0600000101010101" pitchFamily="50" charset="-127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00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4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5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82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56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36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57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7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8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5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0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Sentiment, Emotion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2021.09.24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Emotion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141381" y="2921168"/>
            <a:ext cx="5836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Graph Model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2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GNN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GNN Model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Convolutional Matrix Completion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(GCMC)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[KDD 2018] 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세팅 완료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데이터 적용 중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Inductive Matrix Completion Based on Graph Neural Networks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(IGMC)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[ICLR 2020]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예정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Inductive Matrix Completion Using Graph Autoencoder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(IMC-GAE)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[CIKM 2021]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세팅 완료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데이터 적용 중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1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GCMC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Convolutional Matrix Completion [KDD 2018]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 features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3C80A-5684-4560-8E6D-EC013381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8" y="2505352"/>
            <a:ext cx="10417443" cy="3452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2E932-3D73-4D64-8F83-DB0A45E151B0}"/>
              </a:ext>
            </a:extLst>
          </p:cNvPr>
          <p:cNvSpPr txBox="1"/>
          <p:nvPr/>
        </p:nvSpPr>
        <p:spPr>
          <a:xfrm>
            <a:off x="4021494" y="6318703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GCN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8FFE8D2-C0A7-4318-828E-E3C5C67156B2}"/>
              </a:ext>
            </a:extLst>
          </p:cNvPr>
          <p:cNvSpPr/>
          <p:nvPr/>
        </p:nvSpPr>
        <p:spPr>
          <a:xfrm>
            <a:off x="4604657" y="5902721"/>
            <a:ext cx="335902" cy="36523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77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9288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IGMC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Matrix Completion Based on Graph Neural Networks (IGMC)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[ICLR 2020]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262650-D042-47C5-A783-EA4C4170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73" y="2736425"/>
            <a:ext cx="10555253" cy="33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9288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IMC-GAE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Matrix Completion Using Graph Autoencoder (IMC-GAE)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[CIKM 2021]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F008E9-1718-4289-B117-B64E2C01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70" y="2250637"/>
            <a:ext cx="9659259" cy="44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3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250860" y="2921168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8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94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[5]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How to improve the accuracy of recommendation systems: Combining ratings and review texts sentiment scores. (JIIS 2019)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59D52-7549-455F-B0D1-4310AD60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64" y="1991360"/>
            <a:ext cx="3298071" cy="3283216"/>
          </a:xfrm>
          <a:prstGeom prst="rect">
            <a:avLst/>
          </a:prstGeom>
        </p:spPr>
      </p:pic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36561EE0-67FD-4AEC-8FAB-F1AC7A928AE9}"/>
              </a:ext>
            </a:extLst>
          </p:cNvPr>
          <p:cNvSpPr txBox="1"/>
          <p:nvPr/>
        </p:nvSpPr>
        <p:spPr>
          <a:xfrm>
            <a:off x="0" y="5095723"/>
            <a:ext cx="12191999" cy="14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Emotion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[6]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Tensor-based tag emotion aware recommendation with probabilistic ranking. (KSII 2019)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[7] Item recommendation using tag emotion in social cataloging services. (ScienceDirect 2017)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	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ECDCB-4B83-4764-9A62-A0DB2A21E0B0}"/>
              </a:ext>
            </a:extLst>
          </p:cNvPr>
          <p:cNvSpPr/>
          <p:nvPr/>
        </p:nvSpPr>
        <p:spPr>
          <a:xfrm>
            <a:off x="5249333" y="4334933"/>
            <a:ext cx="745067" cy="2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109E0-9D92-45BD-98B8-60830B837FD4}"/>
              </a:ext>
            </a:extLst>
          </p:cNvPr>
          <p:cNvSpPr/>
          <p:nvPr/>
        </p:nvSpPr>
        <p:spPr>
          <a:xfrm>
            <a:off x="6590453" y="2734302"/>
            <a:ext cx="1049867" cy="160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915CE-4972-44C4-8943-36B115FA1431}"/>
              </a:ext>
            </a:extLst>
          </p:cNvPr>
          <p:cNvSpPr/>
          <p:nvPr/>
        </p:nvSpPr>
        <p:spPr>
          <a:xfrm>
            <a:off x="5886026" y="3772747"/>
            <a:ext cx="596054" cy="214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C1522E-8DE2-421F-A948-6431735373D3}"/>
              </a:ext>
            </a:extLst>
          </p:cNvPr>
          <p:cNvSpPr/>
          <p:nvPr/>
        </p:nvSpPr>
        <p:spPr>
          <a:xfrm>
            <a:off x="5249333" y="4138507"/>
            <a:ext cx="745067" cy="146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5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 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critic_name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publisher_name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users 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9,821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movies: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17,712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E00048-7867-411C-8E9A-ECF5BEFC2906}"/>
              </a:ext>
            </a:extLst>
          </p:cNvPr>
          <p:cNvGrpSpPr/>
          <p:nvPr/>
        </p:nvGrpSpPr>
        <p:grpSpPr>
          <a:xfrm>
            <a:off x="4683759" y="2617901"/>
            <a:ext cx="7389707" cy="1215805"/>
            <a:chOff x="2401146" y="2685636"/>
            <a:chExt cx="7389707" cy="12158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8460A3-524A-43F5-BDBD-438F2AC5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146" y="2685636"/>
              <a:ext cx="7389707" cy="12158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DBC4B5-E514-45E8-923E-1D4A8D4847E7}"/>
                </a:ext>
              </a:extLst>
            </p:cNvPr>
            <p:cNvSpPr/>
            <p:nvPr/>
          </p:nvSpPr>
          <p:spPr>
            <a:xfrm>
              <a:off x="4299890" y="2882232"/>
              <a:ext cx="2024186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908D3E-9645-4035-B989-B19809BF88D3}"/>
                </a:ext>
              </a:extLst>
            </p:cNvPr>
            <p:cNvSpPr/>
            <p:nvPr/>
          </p:nvSpPr>
          <p:spPr>
            <a:xfrm>
              <a:off x="2569353" y="2882232"/>
              <a:ext cx="339265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1211B2-035E-4424-9BF1-F2CE3AC97834}"/>
              </a:ext>
            </a:extLst>
          </p:cNvPr>
          <p:cNvGrpSpPr/>
          <p:nvPr/>
        </p:nvGrpSpPr>
        <p:grpSpPr>
          <a:xfrm>
            <a:off x="5958792" y="4626123"/>
            <a:ext cx="6114674" cy="2181058"/>
            <a:chOff x="3038662" y="4403530"/>
            <a:chExt cx="6114674" cy="2181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49539-EC99-4E8B-8C6A-2B2C00402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662" y="4403530"/>
              <a:ext cx="6114674" cy="21810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1C582E-086F-4FA7-96D6-6E19B122F1BA}"/>
                </a:ext>
              </a:extLst>
            </p:cNvPr>
            <p:cNvSpPr/>
            <p:nvPr/>
          </p:nvSpPr>
          <p:spPr>
            <a:xfrm>
              <a:off x="3173306" y="4403530"/>
              <a:ext cx="416561" cy="21395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3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 -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SVD,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5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416991" y="2884656"/>
            <a:ext cx="6926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Long-tail Graph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Result Table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type : Rating, Sentiment,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 60%(rating, review)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8B68A-C495-40E3-8692-FFF5DE8E5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17931"/>
              </p:ext>
            </p:extLst>
          </p:nvPr>
        </p:nvGraphicFramePr>
        <p:xfrm>
          <a:off x="1053253" y="2338474"/>
          <a:ext cx="10085493" cy="4378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74">
                  <a:extLst>
                    <a:ext uri="{9D8B030D-6E8A-4147-A177-3AD203B41FA5}">
                      <a16:colId xmlns:a16="http://schemas.microsoft.com/office/drawing/2014/main" val="4008499988"/>
                    </a:ext>
                  </a:extLst>
                </a:gridCol>
                <a:gridCol w="2315470">
                  <a:extLst>
                    <a:ext uri="{9D8B030D-6E8A-4147-A177-3AD203B41FA5}">
                      <a16:colId xmlns:a16="http://schemas.microsoft.com/office/drawing/2014/main" val="1529522428"/>
                    </a:ext>
                  </a:extLst>
                </a:gridCol>
                <a:gridCol w="1519938">
                  <a:extLst>
                    <a:ext uri="{9D8B030D-6E8A-4147-A177-3AD203B41FA5}">
                      <a16:colId xmlns:a16="http://schemas.microsoft.com/office/drawing/2014/main" val="1971766107"/>
                    </a:ext>
                  </a:extLst>
                </a:gridCol>
                <a:gridCol w="3728711">
                  <a:extLst>
                    <a:ext uri="{9D8B030D-6E8A-4147-A177-3AD203B41FA5}">
                      <a16:colId xmlns:a16="http://schemas.microsoft.com/office/drawing/2014/main" val="2794507224"/>
                    </a:ext>
                  </a:extLst>
                </a:gridCol>
              </a:tblGrid>
              <a:tr h="53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Method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F1-score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208645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Baselines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FM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439719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 general)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GCN (GCMC)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GAT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GraphSAGE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Graphormer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Middle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68754"/>
                  </a:ext>
                </a:extLst>
              </a:tr>
              <a:tr h="353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(our model)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GNN +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“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novelty”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High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24414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08388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800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1893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5B0563F-7AF4-425C-86E9-5E128EF05F9C}"/>
              </a:ext>
            </a:extLst>
          </p:cNvPr>
          <p:cNvSpPr/>
          <p:nvPr/>
        </p:nvSpPr>
        <p:spPr>
          <a:xfrm>
            <a:off x="5879254" y="2275840"/>
            <a:ext cx="1551093" cy="4490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0DC4-97D0-46A5-9FB1-7F1837315071}"/>
              </a:ext>
            </a:extLst>
          </p:cNvPr>
          <p:cNvSpPr txBox="1"/>
          <p:nvPr/>
        </p:nvSpPr>
        <p:spPr>
          <a:xfrm>
            <a:off x="5831840" y="1840728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Ideal result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7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Long-tail Graph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Histogram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Group: User, 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X-axis : 0 ~ 3,000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Y-axis : 0 ~ 500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Bins : 100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7C3F7-CA2D-48B4-8167-1841B3AB22AC}"/>
              </a:ext>
            </a:extLst>
          </p:cNvPr>
          <p:cNvSpPr txBox="1"/>
          <p:nvPr/>
        </p:nvSpPr>
        <p:spPr>
          <a:xfrm>
            <a:off x="2391485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&lt;User&gt;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AE903-94BA-4C46-8754-AAFA4D0BDE22}"/>
              </a:ext>
            </a:extLst>
          </p:cNvPr>
          <p:cNvSpPr txBox="1"/>
          <p:nvPr/>
        </p:nvSpPr>
        <p:spPr>
          <a:xfrm>
            <a:off x="8465349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&lt;Movie&gt;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AAC3600-6509-4250-B292-06681CD1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17872"/>
              </p:ext>
            </p:extLst>
          </p:nvPr>
        </p:nvGraphicFramePr>
        <p:xfrm>
          <a:off x="5918718" y="1147263"/>
          <a:ext cx="585680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8103">
                  <a:extLst>
                    <a:ext uri="{9D8B030D-6E8A-4147-A177-3AD203B41FA5}">
                      <a16:colId xmlns:a16="http://schemas.microsoft.com/office/drawing/2014/main" val="1776087551"/>
                    </a:ext>
                  </a:extLst>
                </a:gridCol>
                <a:gridCol w="2158998">
                  <a:extLst>
                    <a:ext uri="{9D8B030D-6E8A-4147-A177-3AD203B41FA5}">
                      <a16:colId xmlns:a16="http://schemas.microsoft.com/office/drawing/2014/main" val="1870970699"/>
                    </a:ext>
                  </a:extLst>
                </a:gridCol>
                <a:gridCol w="2249701">
                  <a:extLst>
                    <a:ext uri="{9D8B030D-6E8A-4147-A177-3AD203B41FA5}">
                      <a16:colId xmlns:a16="http://schemas.microsoft.com/office/drawing/2014/main" val="107732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Range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9,794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17,614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&lt; 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3,552 (36%)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993   (6%)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&lt; 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4,653 (48%)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2,892 (16%)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&gt;= 100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1,343 (14%)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2,490 (14%)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&gt;= 500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345   (4%)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   (0%)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7501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4086696-C401-4436-B033-535AE7765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8"/>
          <a:stretch/>
        </p:blipFill>
        <p:spPr>
          <a:xfrm>
            <a:off x="416023" y="3623313"/>
            <a:ext cx="5197219" cy="27208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0A7F30-2928-4FB7-A33F-EAE04F94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480" y="3623312"/>
            <a:ext cx="5136032" cy="27208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81BB9F-774D-4FE8-B8F6-23E31EDC2EE8}"/>
              </a:ext>
            </a:extLst>
          </p:cNvPr>
          <p:cNvSpPr/>
          <p:nvPr/>
        </p:nvSpPr>
        <p:spPr>
          <a:xfrm>
            <a:off x="873760" y="3765973"/>
            <a:ext cx="1524498" cy="22961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1BBCF-709F-41C7-838E-252F0A5EC7E3}"/>
              </a:ext>
            </a:extLst>
          </p:cNvPr>
          <p:cNvSpPr txBox="1"/>
          <p:nvPr/>
        </p:nvSpPr>
        <p:spPr>
          <a:xfrm>
            <a:off x="943311" y="4775553"/>
            <a:ext cx="138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Reviews &gt;= 100</a:t>
            </a: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07685D-91EB-44BE-9106-D8BE9FC84493}"/>
              </a:ext>
            </a:extLst>
          </p:cNvPr>
          <p:cNvSpPr/>
          <p:nvPr/>
        </p:nvSpPr>
        <p:spPr>
          <a:xfrm>
            <a:off x="5918718" y="2621280"/>
            <a:ext cx="3604589" cy="3928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72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551605" y="2884656"/>
            <a:ext cx="4657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Baselines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0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;p32">
            <a:extLst>
              <a:ext uri="{FF2B5EF4-FFF2-40B4-BE49-F238E27FC236}">
                <a16:creationId xmlns:a16="http://schemas.microsoft.com/office/drawing/2014/main" id="{263725F8-247F-4E72-9287-28C62C65E364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Surprise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Algorithms: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CF(Item, User-based) : k=30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MF: SVD, SVD++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Baselines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6423C-696E-4169-AEEB-19351D399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0"/>
          <a:stretch/>
        </p:blipFill>
        <p:spPr>
          <a:xfrm>
            <a:off x="2534446" y="3011043"/>
            <a:ext cx="7082469" cy="3714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26" name="Picture 2" descr="NLP] Surprise library를 활용한 추천시스템 구현하기">
            <a:extLst>
              <a:ext uri="{FF2B5EF4-FFF2-40B4-BE49-F238E27FC236}">
                <a16:creationId xmlns:a16="http://schemas.microsoft.com/office/drawing/2014/main" id="{221BC510-60C9-4374-8FC0-A1FD8EFB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13" y="1212027"/>
            <a:ext cx="1714606" cy="119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84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198848" y="2884656"/>
            <a:ext cx="536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3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BD30DB-BA32-402E-8331-1E1A2D7DDDE0}"/>
              </a:ext>
            </a:extLst>
          </p:cNvPr>
          <p:cNvSpPr/>
          <p:nvPr/>
        </p:nvSpPr>
        <p:spPr>
          <a:xfrm>
            <a:off x="1758605" y="1591564"/>
            <a:ext cx="1816579" cy="378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Web Crawling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D480E6-A88A-4C42-ADA2-0BAE008446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468975" y="3996125"/>
            <a:ext cx="0" cy="190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5D7F0-645B-4EF2-ABF2-86B7AD6014D6}"/>
              </a:ext>
            </a:extLst>
          </p:cNvPr>
          <p:cNvSpPr/>
          <p:nvPr/>
        </p:nvSpPr>
        <p:spPr>
          <a:xfrm>
            <a:off x="253367" y="1218354"/>
            <a:ext cx="8006714" cy="5438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E2BEBBC-03BA-44A9-8D04-B9029E10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844" y="2014334"/>
            <a:ext cx="3395538" cy="3380245"/>
          </a:xfrm>
          <a:prstGeom prst="rect">
            <a:avLst/>
          </a:prstGeom>
        </p:spPr>
      </p:pic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E538EB2-DCC8-4019-AEBB-245F532C20E1}"/>
              </a:ext>
            </a:extLst>
          </p:cNvPr>
          <p:cNvSpPr/>
          <p:nvPr/>
        </p:nvSpPr>
        <p:spPr>
          <a:xfrm>
            <a:off x="1758604" y="2188365"/>
            <a:ext cx="1816579" cy="58221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Movie Database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C0C6BE-FD09-40E9-BBDC-CACF9C4C6853}"/>
              </a:ext>
            </a:extLst>
          </p:cNvPr>
          <p:cNvCxnSpPr>
            <a:cxnSpLocks/>
            <a:stCxn id="34" idx="2"/>
            <a:endCxn id="10" idx="1"/>
          </p:cNvCxnSpPr>
          <p:nvPr/>
        </p:nvCxnSpPr>
        <p:spPr>
          <a:xfrm flipH="1">
            <a:off x="2666894" y="1970378"/>
            <a:ext cx="1" cy="217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738117-36E9-4196-B759-1F1A4555E74C}"/>
              </a:ext>
            </a:extLst>
          </p:cNvPr>
          <p:cNvSpPr/>
          <p:nvPr/>
        </p:nvSpPr>
        <p:spPr>
          <a:xfrm>
            <a:off x="1758605" y="2988569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Sampling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A28667E-BA59-49B1-A2A6-D75695E16889}"/>
              </a:ext>
            </a:extLst>
          </p:cNvPr>
          <p:cNvCxnSpPr>
            <a:cxnSpLocks/>
            <a:stCxn id="10" idx="3"/>
            <a:endCxn id="37" idx="0"/>
          </p:cNvCxnSpPr>
          <p:nvPr/>
        </p:nvCxnSpPr>
        <p:spPr>
          <a:xfrm>
            <a:off x="2666894" y="2770582"/>
            <a:ext cx="1" cy="217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093BC6-5E05-47FE-8D34-E51273BDF2AE}"/>
              </a:ext>
            </a:extLst>
          </p:cNvPr>
          <p:cNvSpPr/>
          <p:nvPr/>
        </p:nvSpPr>
        <p:spPr>
          <a:xfrm>
            <a:off x="560685" y="3698336"/>
            <a:ext cx="1816579" cy="29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Rating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4C6981-C73A-462F-B650-2FCB02ECDB1A}"/>
              </a:ext>
            </a:extLst>
          </p:cNvPr>
          <p:cNvSpPr/>
          <p:nvPr/>
        </p:nvSpPr>
        <p:spPr>
          <a:xfrm>
            <a:off x="560685" y="4186691"/>
            <a:ext cx="1816579" cy="328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Normalization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238C98-ECA2-4F43-902E-4C9CAEE2431E}"/>
              </a:ext>
            </a:extLst>
          </p:cNvPr>
          <p:cNvSpPr/>
          <p:nvPr/>
        </p:nvSpPr>
        <p:spPr>
          <a:xfrm>
            <a:off x="3081155" y="3698336"/>
            <a:ext cx="1816579" cy="29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Review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7A9A5BE-C93F-432C-8C90-02244CDF071B}"/>
              </a:ext>
            </a:extLst>
          </p:cNvPr>
          <p:cNvCxnSpPr>
            <a:cxnSpLocks/>
          </p:cNvCxnSpPr>
          <p:nvPr/>
        </p:nvCxnSpPr>
        <p:spPr>
          <a:xfrm>
            <a:off x="1468974" y="3497413"/>
            <a:ext cx="25204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3955742-46D7-4640-8929-EC598FC5922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468975" y="3484349"/>
            <a:ext cx="0" cy="213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22C0ED0-D69F-43F9-8A5C-E308CF062E5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989443" y="3484059"/>
            <a:ext cx="2" cy="214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252012-4466-4C43-9A10-B9FF3612A633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666895" y="3339640"/>
            <a:ext cx="0" cy="157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D99B0B-46F0-4F0E-9BC8-E891FE4492DE}"/>
              </a:ext>
            </a:extLst>
          </p:cNvPr>
          <p:cNvSpPr/>
          <p:nvPr/>
        </p:nvSpPr>
        <p:spPr>
          <a:xfrm>
            <a:off x="3081154" y="4186691"/>
            <a:ext cx="1816579" cy="328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Sentiment / Emotion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413D50-3931-424C-93B6-D297A2243EC0}"/>
              </a:ext>
            </a:extLst>
          </p:cNvPr>
          <p:cNvSpPr/>
          <p:nvPr/>
        </p:nvSpPr>
        <p:spPr>
          <a:xfrm>
            <a:off x="5502593" y="3909996"/>
            <a:ext cx="1109662" cy="322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BERT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82848-5F16-4D5B-A11D-233427601994}"/>
              </a:ext>
            </a:extLst>
          </p:cNvPr>
          <p:cNvSpPr/>
          <p:nvPr/>
        </p:nvSpPr>
        <p:spPr>
          <a:xfrm>
            <a:off x="5502593" y="3389762"/>
            <a:ext cx="2387498" cy="302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Review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ABD7D-70B1-41E7-B0D5-FD9E15953DD6}"/>
              </a:ext>
            </a:extLst>
          </p:cNvPr>
          <p:cNvSpPr/>
          <p:nvPr/>
        </p:nvSpPr>
        <p:spPr>
          <a:xfrm>
            <a:off x="5502593" y="4457963"/>
            <a:ext cx="1109662" cy="2988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Sentiment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9714BD-9743-4B7C-9B73-8BF8DEE9D76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6057424" y="3692611"/>
            <a:ext cx="638918" cy="217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9A1F7A-D3FA-46B7-A2DF-340F5FFE51E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57424" y="4232764"/>
            <a:ext cx="0" cy="225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BA6329-DF58-4E3B-85C1-515E0C5CCD81}"/>
              </a:ext>
            </a:extLst>
          </p:cNvPr>
          <p:cNvSpPr/>
          <p:nvPr/>
        </p:nvSpPr>
        <p:spPr>
          <a:xfrm>
            <a:off x="6785260" y="3909996"/>
            <a:ext cx="1109662" cy="322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BERT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6363092-DC04-44D6-B9EA-2F5C67DD40C4}"/>
              </a:ext>
            </a:extLst>
          </p:cNvPr>
          <p:cNvSpPr/>
          <p:nvPr/>
        </p:nvSpPr>
        <p:spPr>
          <a:xfrm>
            <a:off x="6785260" y="4457963"/>
            <a:ext cx="1109662" cy="2988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Emotion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5820BE7-C044-4580-A9E0-3294C0D9FD4A}"/>
              </a:ext>
            </a:extLst>
          </p:cNvPr>
          <p:cNvCxnSpPr>
            <a:cxnSpLocks/>
            <a:stCxn id="7" idx="2"/>
            <a:endCxn id="93" idx="0"/>
          </p:cNvCxnSpPr>
          <p:nvPr/>
        </p:nvCxnSpPr>
        <p:spPr>
          <a:xfrm>
            <a:off x="6696342" y="3692611"/>
            <a:ext cx="643749" cy="217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DC4C33F-2520-4B2E-92DB-288D2B3C631F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7340091" y="4232764"/>
            <a:ext cx="0" cy="225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37C724F-109A-4B0C-8C9C-ABE47CDFD1B4}"/>
              </a:ext>
            </a:extLst>
          </p:cNvPr>
          <p:cNvSpPr/>
          <p:nvPr/>
        </p:nvSpPr>
        <p:spPr>
          <a:xfrm>
            <a:off x="5314580" y="3272485"/>
            <a:ext cx="2737853" cy="15818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B46DDC-7F7E-4B34-B079-8654466341D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897734" y="3847231"/>
            <a:ext cx="4111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1FD9966-6159-4548-B254-A34479335172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897733" y="4348875"/>
            <a:ext cx="422931" cy="223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0F1516B-AF25-44AA-8AE3-7682417E03CB}"/>
              </a:ext>
            </a:extLst>
          </p:cNvPr>
          <p:cNvSpPr/>
          <p:nvPr/>
        </p:nvSpPr>
        <p:spPr>
          <a:xfrm>
            <a:off x="1758604" y="4970853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Multi-layer embedding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F07E946-80DA-41D0-A71B-1AFD2484CEA6}"/>
              </a:ext>
            </a:extLst>
          </p:cNvPr>
          <p:cNvSpPr/>
          <p:nvPr/>
        </p:nvSpPr>
        <p:spPr>
          <a:xfrm>
            <a:off x="1758604" y="5552243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Graph Model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7ED211E-CEE3-435B-B872-E6DC124472CD}"/>
              </a:ext>
            </a:extLst>
          </p:cNvPr>
          <p:cNvSpPr/>
          <p:nvPr/>
        </p:nvSpPr>
        <p:spPr>
          <a:xfrm>
            <a:off x="1758604" y="6134964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Rating Prediction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F1E303A-BE97-4480-A7A9-93983A2D9B57}"/>
              </a:ext>
            </a:extLst>
          </p:cNvPr>
          <p:cNvCxnSpPr>
            <a:cxnSpLocks/>
          </p:cNvCxnSpPr>
          <p:nvPr/>
        </p:nvCxnSpPr>
        <p:spPr>
          <a:xfrm>
            <a:off x="1468974" y="4749844"/>
            <a:ext cx="25204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66B37EE-31DF-4FB4-A9E5-C7209659E2C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468975" y="4515523"/>
            <a:ext cx="0" cy="24130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A3DA655-4AF2-4B33-BF02-9AC2A263213D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989444" y="4515523"/>
            <a:ext cx="1" cy="24130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F553F94-69A1-4A24-A589-8686928AC3A5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2666894" y="4756835"/>
            <a:ext cx="2" cy="214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DAD02C8-CE91-4530-BE04-A1613B7DFDFD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2666894" y="5321924"/>
            <a:ext cx="0" cy="230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B972E-83F0-45CC-8495-F642DBB9BD9D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>
            <a:off x="2666894" y="5903314"/>
            <a:ext cx="0" cy="231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 -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56169"/>
              </p:ext>
            </p:extLst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SVD,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GCMC,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IGMC, IMC-GAE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0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Result Table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type : Rating, Sentiment,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 60%(rating, review)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8B68A-C495-40E3-8692-FFF5DE8E5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83177"/>
              </p:ext>
            </p:extLst>
          </p:nvPr>
        </p:nvGraphicFramePr>
        <p:xfrm>
          <a:off x="1053253" y="2338474"/>
          <a:ext cx="10085493" cy="4378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74">
                  <a:extLst>
                    <a:ext uri="{9D8B030D-6E8A-4147-A177-3AD203B41FA5}">
                      <a16:colId xmlns:a16="http://schemas.microsoft.com/office/drawing/2014/main" val="4008499988"/>
                    </a:ext>
                  </a:extLst>
                </a:gridCol>
                <a:gridCol w="2315470">
                  <a:extLst>
                    <a:ext uri="{9D8B030D-6E8A-4147-A177-3AD203B41FA5}">
                      <a16:colId xmlns:a16="http://schemas.microsoft.com/office/drawing/2014/main" val="1529522428"/>
                    </a:ext>
                  </a:extLst>
                </a:gridCol>
                <a:gridCol w="1519938">
                  <a:extLst>
                    <a:ext uri="{9D8B030D-6E8A-4147-A177-3AD203B41FA5}">
                      <a16:colId xmlns:a16="http://schemas.microsoft.com/office/drawing/2014/main" val="1971766107"/>
                    </a:ext>
                  </a:extLst>
                </a:gridCol>
                <a:gridCol w="3728711">
                  <a:extLst>
                    <a:ext uri="{9D8B030D-6E8A-4147-A177-3AD203B41FA5}">
                      <a16:colId xmlns:a16="http://schemas.microsoft.com/office/drawing/2014/main" val="2794507224"/>
                    </a:ext>
                  </a:extLst>
                </a:gridCol>
              </a:tblGrid>
              <a:tr h="53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Method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F1-score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208645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Baselines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MF: SVD, SVD++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FM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439719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 general)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GCN (GCMC)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GAT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GraphSAGE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Graphormer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Middle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68754"/>
                  </a:ext>
                </a:extLst>
              </a:tr>
              <a:tr h="353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(our model)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GNN +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“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novelty”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High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24414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08388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800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1893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5B0563F-7AF4-425C-86E9-5E128EF05F9C}"/>
              </a:ext>
            </a:extLst>
          </p:cNvPr>
          <p:cNvSpPr/>
          <p:nvPr/>
        </p:nvSpPr>
        <p:spPr>
          <a:xfrm>
            <a:off x="5879254" y="2275840"/>
            <a:ext cx="1551093" cy="4490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0DC4-97D0-46A5-9FB1-7F1837315071}"/>
              </a:ext>
            </a:extLst>
          </p:cNvPr>
          <p:cNvSpPr txBox="1"/>
          <p:nvPr/>
        </p:nvSpPr>
        <p:spPr>
          <a:xfrm>
            <a:off x="5831840" y="1840728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Ideal result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05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26594</TotalTime>
  <Words>773</Words>
  <Application>Microsoft Office PowerPoint</Application>
  <PresentationFormat>와이드스크린</PresentationFormat>
  <Paragraphs>318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맑은 고딕</vt:lpstr>
      <vt:lpstr>나눔스퀘어</vt:lpstr>
      <vt:lpstr>바탕</vt:lpstr>
      <vt:lpstr>굴림</vt:lpstr>
      <vt:lpstr>Times New Roman</vt:lpstr>
      <vt:lpstr>Arial</vt:lpstr>
      <vt:lpstr>나눔스퀘어 ExtraBold</vt:lpstr>
      <vt:lpstr>나눔스퀘어 Bold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1157</cp:revision>
  <dcterms:created xsi:type="dcterms:W3CDTF">2018-08-30T11:36:00Z</dcterms:created>
  <dcterms:modified xsi:type="dcterms:W3CDTF">2021-09-24T15:00:42Z</dcterms:modified>
</cp:coreProperties>
</file>