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1" r:id="rId3"/>
    <p:sldId id="432" r:id="rId4"/>
    <p:sldId id="450" r:id="rId5"/>
    <p:sldId id="452" r:id="rId6"/>
    <p:sldId id="449" r:id="rId7"/>
    <p:sldId id="451" r:id="rId8"/>
    <p:sldId id="435" r:id="rId9"/>
    <p:sldId id="437" r:id="rId10"/>
    <p:sldId id="428" r:id="rId11"/>
    <p:sldId id="438" r:id="rId12"/>
    <p:sldId id="439" r:id="rId13"/>
    <p:sldId id="447" r:id="rId14"/>
    <p:sldId id="448" r:id="rId15"/>
    <p:sldId id="355" r:id="rId16"/>
    <p:sldId id="367" r:id="rId17"/>
    <p:sldId id="431" r:id="rId18"/>
    <p:sldId id="430" r:id="rId19"/>
    <p:sldId id="445" r:id="rId20"/>
    <p:sldId id="256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3"/>
      <p:bold r:id="rId24"/>
      <p:italic r:id="rId25"/>
      <p:boldItalic r:id="rId26"/>
    </p:embeddedFont>
    <p:embeddedFont>
      <p:font typeface="나눔스퀘어 Bold" panose="020B0600000101010101" pitchFamily="50" charset="-127"/>
      <p:regular r:id="rId27"/>
      <p:bold r:id="rId28"/>
      <p:italic r:id="rId29"/>
      <p:boldItalic r:id="rId30"/>
    </p:embeddedFont>
    <p:embeddedFont>
      <p:font typeface="나눔스퀘어 ExtraBold" panose="020B0600000101010101" pitchFamily="50" charset="-127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0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58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44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5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16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8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2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GCMC 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 구조의 방법론을 추천시스템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투영하는 과정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fanoleone992/rotten-tomatoes-movies-and-critic-reviews-datas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 Analysis 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Structure (KS)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90105" y="1158397"/>
            <a:ext cx="12006197" cy="558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Rotten Tomato 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Period : ~ 2020.10.31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 :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hlinkClick r:id="rId3"/>
              </a:rPr>
              <a:t>https://www.kaggle.com/stefanoleone992/rotten-tomatoes-movies-and-critic-reviews-dataset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DED9D5F-C93C-4BFD-862A-C58E74868F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693" y="3358715"/>
          <a:ext cx="10417715" cy="295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480">
                  <a:extLst>
                    <a:ext uri="{9D8B030D-6E8A-4147-A177-3AD203B41FA5}">
                      <a16:colId xmlns:a16="http://schemas.microsoft.com/office/drawing/2014/main" val="2271742623"/>
                    </a:ext>
                  </a:extLst>
                </a:gridCol>
                <a:gridCol w="1735810">
                  <a:extLst>
                    <a:ext uri="{9D8B030D-6E8A-4147-A177-3AD203B41FA5}">
                      <a16:colId xmlns:a16="http://schemas.microsoft.com/office/drawing/2014/main" val="1428650902"/>
                    </a:ext>
                  </a:extLst>
                </a:gridCol>
                <a:gridCol w="6754425">
                  <a:extLst>
                    <a:ext uri="{9D8B030D-6E8A-4147-A177-3AD203B41FA5}">
                      <a16:colId xmlns:a16="http://schemas.microsoft.com/office/drawing/2014/main" val="3261201874"/>
                    </a:ext>
                  </a:extLst>
                </a:gridCol>
              </a:tblGrid>
              <a:tr h="40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File name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Dimension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Columns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78084"/>
                  </a:ext>
                </a:extLst>
              </a:tr>
              <a:tr h="1876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(17713, 22)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rotten_tomatoes_link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movie_title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movie_info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critics_consensus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content_rating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'genres', 'directors', 'authors', 'actors',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original_release_date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streaming_release_date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'runtime',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production_company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audience_status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audience_rating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audience_count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tomatometer_top_critics_count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tomatometer_fresh_critics_count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', '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tomatometer_rotten_critics_count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3380"/>
                  </a:ext>
                </a:extLst>
              </a:tr>
              <a:tr h="673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 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1048576, 8)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rotten_tomatoes_link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critic_name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top_critic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publisher_name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review_type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review_score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review_date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review_content</a:t>
                      </a:r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298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90B4DB-D044-43F8-9777-3CF5EEA5737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3-2. Dataset</a:t>
            </a:r>
          </a:p>
        </p:txBody>
      </p:sp>
    </p:spTree>
    <p:extLst>
      <p:ext uri="{BB962C8B-B14F-4D97-AF65-F5344CB8AC3E}">
        <p14:creationId xmlns:p14="http://schemas.microsoft.com/office/powerpoint/2010/main" val="162900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name,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publisher_name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review_type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score, date, review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13D93-1998-43CC-BD63-C08AAFB3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0" y="2392326"/>
            <a:ext cx="11344940" cy="16295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72C1C-356D-4316-A522-598B39CEE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11"/>
          <a:stretch/>
        </p:blipFill>
        <p:spPr>
          <a:xfrm>
            <a:off x="423530" y="5566644"/>
            <a:ext cx="11344940" cy="780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Google Shape;135;p32">
            <a:extLst>
              <a:ext uri="{FF2B5EF4-FFF2-40B4-BE49-F238E27FC236}">
                <a16:creationId xmlns:a16="http://schemas.microsoft.com/office/drawing/2014/main" id="{0DC574CD-CE62-41A6-9102-138F3B73AD6E}"/>
              </a:ext>
            </a:extLst>
          </p:cNvPr>
          <p:cNvSpPr txBox="1"/>
          <p:nvPr/>
        </p:nvSpPr>
        <p:spPr>
          <a:xfrm>
            <a:off x="185802" y="4240504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title, summary,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genres, directors, actors, authors, date,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39C8F-355D-430B-938F-85519BACD26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3-2. Dataset</a:t>
            </a:r>
          </a:p>
        </p:txBody>
      </p:sp>
    </p:spTree>
    <p:extLst>
      <p:ext uri="{BB962C8B-B14F-4D97-AF65-F5344CB8AC3E}">
        <p14:creationId xmlns:p14="http://schemas.microsoft.com/office/powerpoint/2010/main" val="301011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611320" y="2884656"/>
            <a:ext cx="45375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Schedule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1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0B4DB-D044-43F8-9777-3CF5EEA5737F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E836C-A115-4FA1-8EC0-B6A0E8F4465C}"/>
              </a:ext>
            </a:extLst>
          </p:cNvPr>
          <p:cNvSpPr txBox="1"/>
          <p:nvPr/>
        </p:nvSpPr>
        <p:spPr>
          <a:xfrm>
            <a:off x="5448300" y="1120297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IEEE Bigcomp2022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056F6-7947-4DEA-8CFE-87D43CF59FE9}"/>
              </a:ext>
            </a:extLst>
          </p:cNvPr>
          <p:cNvSpPr txBox="1"/>
          <p:nvPr/>
        </p:nvSpPr>
        <p:spPr>
          <a:xfrm>
            <a:off x="10088880" y="1122906"/>
            <a:ext cx="861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Defense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CE30E-FFA8-40D7-A7B1-64910305F736}"/>
              </a:ext>
            </a:extLst>
          </p:cNvPr>
          <p:cNvSpPr txBox="1"/>
          <p:nvPr/>
        </p:nvSpPr>
        <p:spPr>
          <a:xfrm>
            <a:off x="11285220" y="1120297"/>
            <a:ext cx="739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Journal</a:t>
            </a:r>
            <a:endParaRPr lang="ko-KR" altLang="en-US" sz="10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48EE2B-EF79-47BA-A340-13F4AA29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4" y="1359047"/>
            <a:ext cx="11992846" cy="54664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160C823-88FE-42E7-8C25-8DD3ECF0B152}"/>
              </a:ext>
            </a:extLst>
          </p:cNvPr>
          <p:cNvSpPr/>
          <p:nvPr/>
        </p:nvSpPr>
        <p:spPr>
          <a:xfrm>
            <a:off x="4504267" y="1381907"/>
            <a:ext cx="453813" cy="5384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1A34C-4670-4F47-BC03-23367920AD93}"/>
              </a:ext>
            </a:extLst>
          </p:cNvPr>
          <p:cNvSpPr txBox="1"/>
          <p:nvPr/>
        </p:nvSpPr>
        <p:spPr>
          <a:xfrm>
            <a:off x="3926205" y="1012575"/>
            <a:ext cx="160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날짜</a:t>
            </a:r>
          </a:p>
        </p:txBody>
      </p:sp>
    </p:spTree>
    <p:extLst>
      <p:ext uri="{BB962C8B-B14F-4D97-AF65-F5344CB8AC3E}">
        <p14:creationId xmlns:p14="http://schemas.microsoft.com/office/powerpoint/2010/main" val="204643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Critics 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tomatometer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Regular user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1BB6E1-FE3A-4D04-8B54-1C40F182C0BD}"/>
              </a:ext>
            </a:extLst>
          </p:cNvPr>
          <p:cNvSpPr/>
          <p:nvPr/>
        </p:nvSpPr>
        <p:spPr>
          <a:xfrm>
            <a:off x="6365069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0826FB-149D-4DA1-BF93-7BF71E9C3239}"/>
              </a:ext>
            </a:extLst>
          </p:cNvPr>
          <p:cNvSpPr/>
          <p:nvPr/>
        </p:nvSpPr>
        <p:spPr>
          <a:xfrm>
            <a:off x="334947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1624878" y="448257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3956293" y="350266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3956293" y="402983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3956293" y="477747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3956293" y="53440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892870" y="368733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2892870" y="421450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892870" y="466724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92870" y="466724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3205172" y="387324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3412419" y="408728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2985770" y="499745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3386538" y="486088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538760" y="3322820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1624878" y="509191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1624878" y="616670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2892870" y="552869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3205172" y="561604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1969502" y="552158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92870" y="421450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3467585" y="457090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E9EB62-1BE0-43D5-A22C-67CC438F0132}"/>
              </a:ext>
            </a:extLst>
          </p:cNvPr>
          <p:cNvSpPr txBox="1"/>
          <p:nvPr/>
        </p:nvSpPr>
        <p:spPr>
          <a:xfrm>
            <a:off x="6721358" y="460755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49E32-EC73-4479-AC72-80426D490BA9}"/>
              </a:ext>
            </a:extLst>
          </p:cNvPr>
          <p:cNvSpPr txBox="1"/>
          <p:nvPr/>
        </p:nvSpPr>
        <p:spPr>
          <a:xfrm>
            <a:off x="8813179" y="331435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FF557F-8F6E-4736-BB50-36A880A63C4C}"/>
              </a:ext>
            </a:extLst>
          </p:cNvPr>
          <p:cNvSpPr txBox="1"/>
          <p:nvPr/>
        </p:nvSpPr>
        <p:spPr>
          <a:xfrm>
            <a:off x="8813179" y="375992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BB1E60-E9BC-476D-A8AB-79DCFB29B899}"/>
              </a:ext>
            </a:extLst>
          </p:cNvPr>
          <p:cNvSpPr txBox="1"/>
          <p:nvPr/>
        </p:nvSpPr>
        <p:spPr>
          <a:xfrm>
            <a:off x="8813179" y="4183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8505D-DB22-4A4F-B30C-5A82CCF02CC1}"/>
              </a:ext>
            </a:extLst>
          </p:cNvPr>
          <p:cNvSpPr txBox="1"/>
          <p:nvPr/>
        </p:nvSpPr>
        <p:spPr>
          <a:xfrm>
            <a:off x="8813179" y="4617856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4F36E-136A-4054-8EFA-AD5C99DCE108}"/>
              </a:ext>
            </a:extLst>
          </p:cNvPr>
          <p:cNvSpPr txBox="1"/>
          <p:nvPr/>
        </p:nvSpPr>
        <p:spPr>
          <a:xfrm>
            <a:off x="8813179" y="5041713"/>
            <a:ext cx="1923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Production_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7D4B6-5E41-40A5-AA16-C15299D18E2D}"/>
              </a:ext>
            </a:extLst>
          </p:cNvPr>
          <p:cNvSpPr txBox="1"/>
          <p:nvPr/>
        </p:nvSpPr>
        <p:spPr>
          <a:xfrm>
            <a:off x="8813179" y="5742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580567-3DB7-4757-9665-DC879930C6EC}"/>
              </a:ext>
            </a:extLst>
          </p:cNvPr>
          <p:cNvSpPr txBox="1"/>
          <p:nvPr/>
        </p:nvSpPr>
        <p:spPr>
          <a:xfrm>
            <a:off x="8813179" y="617743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Content_rating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02D5BF-1A29-4BA9-923F-6FEB126AB76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989350" y="3499025"/>
            <a:ext cx="823829" cy="129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058729-5786-4867-819B-597AC42B7C6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989350" y="3944595"/>
            <a:ext cx="823829" cy="847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EF7B83-D2B0-4546-8641-B5946072D42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7989350" y="4368235"/>
            <a:ext cx="823829" cy="423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17ECE9-1790-44B5-A2E2-F9BE35F3C370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989350" y="4792223"/>
            <a:ext cx="823829" cy="1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BFCE8F-3068-4C45-9CF7-9E5BE0A8D8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7989350" y="4792223"/>
            <a:ext cx="823829" cy="572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65FA762-B362-4023-8ACB-C47663644A1B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989350" y="4792223"/>
            <a:ext cx="823829" cy="1135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D06D8D3-2056-42E9-9228-E826518B285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7989350" y="4792223"/>
            <a:ext cx="823829" cy="156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Google Shape;135;p32">
            <a:extLst>
              <a:ext uri="{FF2B5EF4-FFF2-40B4-BE49-F238E27FC236}">
                <a16:creationId xmlns:a16="http://schemas.microsoft.com/office/drawing/2014/main" id="{E37F8D27-751C-4BA5-8A12-C40AD26D6B09}"/>
              </a:ext>
            </a:extLst>
          </p:cNvPr>
          <p:cNvSpPr txBox="1"/>
          <p:nvPr/>
        </p:nvSpPr>
        <p:spPr>
          <a:xfrm>
            <a:off x="6167961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3476506" y="586815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0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5483957" y="383939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7815372" y="285948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7815372" y="338665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7815372" y="413429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7815372" y="470084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6751949" y="304415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6751949" y="357132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6751949" y="402406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751949" y="402406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7064251" y="323006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7271498" y="344410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6844849" y="435427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7245617" y="421770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7836022" y="1948604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5483957" y="444873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5483957" y="552352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6751949" y="488551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7064251" y="497286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5828581" y="487840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751949" y="357132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7326664" y="392772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7335585" y="522497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BE8675-B21C-4689-97A1-075675F444AF}"/>
              </a:ext>
            </a:extLst>
          </p:cNvPr>
          <p:cNvSpPr txBox="1"/>
          <p:nvPr/>
        </p:nvSpPr>
        <p:spPr>
          <a:xfrm>
            <a:off x="2512943" y="383643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0CBEE-D417-4047-8F83-27B5BCBC7658}"/>
              </a:ext>
            </a:extLst>
          </p:cNvPr>
          <p:cNvSpPr txBox="1"/>
          <p:nvPr/>
        </p:nvSpPr>
        <p:spPr>
          <a:xfrm>
            <a:off x="2512943" y="427923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1CAE7-DF05-422D-B654-B147304ED93E}"/>
              </a:ext>
            </a:extLst>
          </p:cNvPr>
          <p:cNvSpPr txBox="1"/>
          <p:nvPr/>
        </p:nvSpPr>
        <p:spPr>
          <a:xfrm>
            <a:off x="2512943" y="4721387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10B7B5-0BCF-451B-9F57-99FCAB2140DC}"/>
              </a:ext>
            </a:extLst>
          </p:cNvPr>
          <p:cNvSpPr txBox="1"/>
          <p:nvPr/>
        </p:nvSpPr>
        <p:spPr>
          <a:xfrm>
            <a:off x="2512943" y="515567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7C1F05-3D01-43E8-BC60-EE12C69D044F}"/>
              </a:ext>
            </a:extLst>
          </p:cNvPr>
          <p:cNvSpPr txBox="1"/>
          <p:nvPr/>
        </p:nvSpPr>
        <p:spPr>
          <a:xfrm>
            <a:off x="2512943" y="559967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53200FF-7CDA-46F3-8A73-FEED3B9AAD56}"/>
              </a:ext>
            </a:extLst>
          </p:cNvPr>
          <p:cNvCxnSpPr>
            <a:cxnSpLocks/>
            <a:stCxn id="47" idx="3"/>
            <a:endCxn id="2" idx="1"/>
          </p:cNvCxnSpPr>
          <p:nvPr/>
        </p:nvCxnSpPr>
        <p:spPr>
          <a:xfrm>
            <a:off x="4436684" y="4021105"/>
            <a:ext cx="1047273" cy="2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D81C3EE-AB20-4172-A6BF-5205857B1DE0}"/>
              </a:ext>
            </a:extLst>
          </p:cNvPr>
          <p:cNvCxnSpPr>
            <a:cxnSpLocks/>
            <a:stCxn id="48" idx="3"/>
            <a:endCxn id="2" idx="1"/>
          </p:cNvCxnSpPr>
          <p:nvPr/>
        </p:nvCxnSpPr>
        <p:spPr>
          <a:xfrm flipV="1">
            <a:off x="4436684" y="4024063"/>
            <a:ext cx="1047273" cy="439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AA00F01-DE22-456A-92AE-F206E209AC43}"/>
              </a:ext>
            </a:extLst>
          </p:cNvPr>
          <p:cNvCxnSpPr>
            <a:cxnSpLocks/>
            <a:stCxn id="49" idx="3"/>
            <a:endCxn id="2" idx="1"/>
          </p:cNvCxnSpPr>
          <p:nvPr/>
        </p:nvCxnSpPr>
        <p:spPr>
          <a:xfrm flipV="1">
            <a:off x="4436684" y="4024063"/>
            <a:ext cx="1047273" cy="881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967904-BE44-430A-ACD7-B775CADECF4D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 flipV="1">
            <a:off x="4436684" y="4024063"/>
            <a:ext cx="1047273" cy="1316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778B771-3D83-462A-B5CE-2AE6E5933CDC}"/>
              </a:ext>
            </a:extLst>
          </p:cNvPr>
          <p:cNvCxnSpPr>
            <a:cxnSpLocks/>
            <a:stCxn id="54" idx="3"/>
            <a:endCxn id="2" idx="1"/>
          </p:cNvCxnSpPr>
          <p:nvPr/>
        </p:nvCxnSpPr>
        <p:spPr>
          <a:xfrm flipV="1">
            <a:off x="4436684" y="4024063"/>
            <a:ext cx="1047273" cy="17602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1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5483957" y="383939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7815372" y="41015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751949" y="4024063"/>
            <a:ext cx="1063423" cy="2621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7064250" y="3834225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7815372" y="3065646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5483957" y="4243151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5483957" y="552352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6" idx="1"/>
          </p:cNvCxnSpPr>
          <p:nvPr/>
        </p:nvCxnSpPr>
        <p:spPr>
          <a:xfrm flipV="1">
            <a:off x="6751949" y="4286190"/>
            <a:ext cx="1063423" cy="14219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7030406" y="470893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5828581" y="4982998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50" idx="3"/>
            <a:endCxn id="6" idx="1"/>
          </p:cNvCxnSpPr>
          <p:nvPr/>
        </p:nvCxnSpPr>
        <p:spPr>
          <a:xfrm flipV="1">
            <a:off x="6751949" y="4286190"/>
            <a:ext cx="1063423" cy="141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BE8675-B21C-4689-97A1-075675F444AF}"/>
              </a:ext>
            </a:extLst>
          </p:cNvPr>
          <p:cNvSpPr txBox="1"/>
          <p:nvPr/>
        </p:nvSpPr>
        <p:spPr>
          <a:xfrm>
            <a:off x="2512943" y="383643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0CBEE-D417-4047-8F83-27B5BCBC7658}"/>
              </a:ext>
            </a:extLst>
          </p:cNvPr>
          <p:cNvSpPr txBox="1"/>
          <p:nvPr/>
        </p:nvSpPr>
        <p:spPr>
          <a:xfrm>
            <a:off x="2512943" y="427923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1CAE7-DF05-422D-B654-B147304ED93E}"/>
              </a:ext>
            </a:extLst>
          </p:cNvPr>
          <p:cNvSpPr txBox="1"/>
          <p:nvPr/>
        </p:nvSpPr>
        <p:spPr>
          <a:xfrm>
            <a:off x="2512943" y="4721387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10B7B5-0BCF-451B-9F57-99FCAB2140DC}"/>
              </a:ext>
            </a:extLst>
          </p:cNvPr>
          <p:cNvSpPr txBox="1"/>
          <p:nvPr/>
        </p:nvSpPr>
        <p:spPr>
          <a:xfrm>
            <a:off x="2512943" y="5155674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7C1F05-3D01-43E8-BC60-EE12C69D044F}"/>
              </a:ext>
            </a:extLst>
          </p:cNvPr>
          <p:cNvSpPr txBox="1"/>
          <p:nvPr/>
        </p:nvSpPr>
        <p:spPr>
          <a:xfrm>
            <a:off x="2512943" y="559967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53200FF-7CDA-46F3-8A73-FEED3B9AAD56}"/>
              </a:ext>
            </a:extLst>
          </p:cNvPr>
          <p:cNvCxnSpPr>
            <a:cxnSpLocks/>
            <a:stCxn id="47" idx="3"/>
            <a:endCxn id="2" idx="1"/>
          </p:cNvCxnSpPr>
          <p:nvPr/>
        </p:nvCxnSpPr>
        <p:spPr>
          <a:xfrm>
            <a:off x="4436684" y="4021105"/>
            <a:ext cx="1047273" cy="2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D81C3EE-AB20-4172-A6BF-5205857B1DE0}"/>
              </a:ext>
            </a:extLst>
          </p:cNvPr>
          <p:cNvCxnSpPr>
            <a:cxnSpLocks/>
            <a:stCxn id="48" idx="3"/>
            <a:endCxn id="2" idx="1"/>
          </p:cNvCxnSpPr>
          <p:nvPr/>
        </p:nvCxnSpPr>
        <p:spPr>
          <a:xfrm flipV="1">
            <a:off x="4436684" y="4024063"/>
            <a:ext cx="1047273" cy="439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AA00F01-DE22-456A-92AE-F206E209AC43}"/>
              </a:ext>
            </a:extLst>
          </p:cNvPr>
          <p:cNvCxnSpPr>
            <a:cxnSpLocks/>
            <a:stCxn id="49" idx="3"/>
            <a:endCxn id="2" idx="1"/>
          </p:cNvCxnSpPr>
          <p:nvPr/>
        </p:nvCxnSpPr>
        <p:spPr>
          <a:xfrm flipV="1">
            <a:off x="4436684" y="4024063"/>
            <a:ext cx="1047273" cy="881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967904-BE44-430A-ACD7-B775CADECF4D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 flipV="1">
            <a:off x="4436684" y="4024063"/>
            <a:ext cx="1047273" cy="13162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778B771-3D83-462A-B5CE-2AE6E5933CDC}"/>
              </a:ext>
            </a:extLst>
          </p:cNvPr>
          <p:cNvCxnSpPr>
            <a:cxnSpLocks/>
            <a:stCxn id="54" idx="3"/>
            <a:endCxn id="2" idx="1"/>
          </p:cNvCxnSpPr>
          <p:nvPr/>
        </p:nvCxnSpPr>
        <p:spPr>
          <a:xfrm flipV="1">
            <a:off x="4436684" y="4024063"/>
            <a:ext cx="1047273" cy="17602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BB544E3-CC7D-4AAE-89D3-F47158F0DFD1}"/>
              </a:ext>
            </a:extLst>
          </p:cNvPr>
          <p:cNvCxnSpPr>
            <a:cxnSpLocks/>
            <a:stCxn id="67" idx="3"/>
            <a:endCxn id="6" idx="1"/>
          </p:cNvCxnSpPr>
          <p:nvPr/>
        </p:nvCxnSpPr>
        <p:spPr>
          <a:xfrm flipV="1">
            <a:off x="6751949" y="4286190"/>
            <a:ext cx="1063423" cy="540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8AA28A-C2E6-483D-9EBE-EF52344A7514}"/>
              </a:ext>
            </a:extLst>
          </p:cNvPr>
          <p:cNvSpPr txBox="1"/>
          <p:nvPr/>
        </p:nvSpPr>
        <p:spPr>
          <a:xfrm>
            <a:off x="6934606" y="4092761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5E3EB1-9735-4211-816E-BE2C47D1807F}"/>
              </a:ext>
            </a:extLst>
          </p:cNvPr>
          <p:cNvSpPr txBox="1"/>
          <p:nvPr/>
        </p:nvSpPr>
        <p:spPr>
          <a:xfrm>
            <a:off x="6840477" y="4393395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96FD0A-07F7-47C9-9555-83A7228A1C8A}"/>
              </a:ext>
            </a:extLst>
          </p:cNvPr>
          <p:cNvSpPr/>
          <p:nvPr/>
        </p:nvSpPr>
        <p:spPr>
          <a:xfrm>
            <a:off x="2512943" y="3835237"/>
            <a:ext cx="192374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DCB5960-6658-4BE2-A1E3-EF5A45A159A5}"/>
              </a:ext>
            </a:extLst>
          </p:cNvPr>
          <p:cNvSpPr/>
          <p:nvPr/>
        </p:nvSpPr>
        <p:spPr>
          <a:xfrm>
            <a:off x="2512943" y="4277391"/>
            <a:ext cx="192374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58175E5-8CB3-4A23-A0E1-4B1D0D1757C1}"/>
              </a:ext>
            </a:extLst>
          </p:cNvPr>
          <p:cNvSpPr/>
          <p:nvPr/>
        </p:nvSpPr>
        <p:spPr>
          <a:xfrm>
            <a:off x="2512943" y="5153692"/>
            <a:ext cx="192374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93E93D-D971-4B95-9BFF-2317D149E9EA}"/>
              </a:ext>
            </a:extLst>
          </p:cNvPr>
          <p:cNvSpPr txBox="1"/>
          <p:nvPr/>
        </p:nvSpPr>
        <p:spPr>
          <a:xfrm>
            <a:off x="5483957" y="464153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39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81;p9">
            <a:extLst>
              <a:ext uri="{FF2B5EF4-FFF2-40B4-BE49-F238E27FC236}">
                <a16:creationId xmlns:a16="http://schemas.microsoft.com/office/drawing/2014/main" id="{9D586E08-CFC0-4FAF-BED5-25330F681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536745"/>
              </p:ext>
            </p:extLst>
          </p:nvPr>
        </p:nvGraphicFramePr>
        <p:xfrm>
          <a:off x="101223" y="195628"/>
          <a:ext cx="11989554" cy="6545163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99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60">
                  <a:extLst>
                    <a:ext uri="{9D8B030D-6E8A-4147-A177-3AD203B41FA5}">
                      <a16:colId xmlns:a16="http://schemas.microsoft.com/office/drawing/2014/main" val="839999878"/>
                    </a:ext>
                  </a:extLst>
                </a:gridCol>
                <a:gridCol w="43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9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6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92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67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11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8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60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92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6385">
                  <a:extLst>
                    <a:ext uri="{9D8B030D-6E8A-4147-A177-3AD203B41FA5}">
                      <a16:colId xmlns:a16="http://schemas.microsoft.com/office/drawing/2014/main" val="4071684522"/>
                    </a:ext>
                  </a:extLst>
                </a:gridCol>
                <a:gridCol w="554664">
                  <a:extLst>
                    <a:ext uri="{9D8B030D-6E8A-4147-A177-3AD203B41FA5}">
                      <a16:colId xmlns:a16="http://schemas.microsoft.com/office/drawing/2014/main" val="2879323537"/>
                    </a:ext>
                  </a:extLst>
                </a:gridCol>
                <a:gridCol w="712329">
                  <a:extLst>
                    <a:ext uri="{9D8B030D-6E8A-4147-A177-3AD203B41FA5}">
                      <a16:colId xmlns:a16="http://schemas.microsoft.com/office/drawing/2014/main" val="1504147654"/>
                    </a:ext>
                  </a:extLst>
                </a:gridCol>
              </a:tblGrid>
              <a:tr h="2860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4~6</a:t>
                      </a:r>
                      <a:r>
                        <a:rPr lang="ko-KR" altLang="en-US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7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8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9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11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12</a:t>
                      </a:r>
                      <a:r>
                        <a:rPr 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1,2</a:t>
                      </a:r>
                      <a:r>
                        <a:rPr lang="ko-KR" altLang="en-US" sz="105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월</a:t>
                      </a:r>
                      <a:endParaRPr sz="105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NLP </a:t>
                      </a: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Basic / Advanced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Word2vec</a:t>
                      </a: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Doc2vec</a:t>
                      </a: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Seq2seq</a:t>
                      </a: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BERT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highlight>
                            <a:srgbClr val="FFFF00"/>
                          </a:highlight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Dataset Analysis</a:t>
                      </a: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(Study1)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Movie Matching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(Study2)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Graph RS</a:t>
                      </a: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7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BERT 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Application</a:t>
                      </a: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8141"/>
                  </a:ext>
                </a:extLst>
              </a:tr>
              <a:tr h="4410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Graph Generation</a:t>
                      </a:r>
                    </a:p>
                    <a:p>
                      <a:pPr marL="171450" marR="0" lvl="0" indent="-17145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Review, Movie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0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Knowledge Structure(KS) </a:t>
                      </a:r>
                    </a:p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Application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IEEE </a:t>
                      </a:r>
                      <a:r>
                        <a:rPr lang="en-US" sz="1000" b="1" u="none" strike="noStrike" cap="none" dirty="0" err="1">
                          <a:latin typeface="+mj-ea"/>
                          <a:ea typeface="+mj-ea"/>
                          <a:cs typeface="Arial"/>
                          <a:sym typeface="Arial"/>
                        </a:rPr>
                        <a:t>Bigcomp</a:t>
                      </a: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 2022</a:t>
                      </a:r>
                    </a:p>
                    <a:p>
                      <a:pPr marL="171450" marR="0" lvl="0" indent="-17145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Due : 9/30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203100"/>
                  </a:ext>
                </a:extLst>
              </a:tr>
              <a:tr h="5011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GNN Application</a:t>
                      </a:r>
                    </a:p>
                    <a:p>
                      <a:pPr marL="171450" marR="0" lvl="0" indent="-17145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GCN, </a:t>
                      </a:r>
                      <a:r>
                        <a:rPr lang="en-US" sz="1000" b="1" u="none" strike="noStrike" cap="none" dirty="0" err="1">
                          <a:latin typeface="+mj-ea"/>
                          <a:ea typeface="+mj-ea"/>
                          <a:cs typeface="Arial"/>
                          <a:sym typeface="Arial"/>
                        </a:rPr>
                        <a:t>GraphSAGE</a:t>
                      </a: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, GAT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 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7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Experiment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700761"/>
                  </a:ext>
                </a:extLst>
              </a:tr>
              <a:tr h="3407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Result Analysis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63986"/>
                  </a:ext>
                </a:extLst>
              </a:tr>
              <a:tr h="3496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Paper Writing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67519"/>
                  </a:ext>
                </a:extLst>
              </a:tr>
              <a:tr h="3293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Defense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741323"/>
                  </a:ext>
                </a:extLst>
              </a:tr>
              <a:tr h="352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u="none" strike="noStrike" cap="none" dirty="0">
                          <a:latin typeface="+mj-ea"/>
                          <a:ea typeface="+mj-ea"/>
                          <a:cs typeface="Arial"/>
                          <a:sym typeface="Arial"/>
                        </a:rPr>
                        <a:t>Journal Writing</a:t>
                      </a: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8213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8D9718D-CD01-4CF7-9D61-CEB63540340F}"/>
              </a:ext>
            </a:extLst>
          </p:cNvPr>
          <p:cNvSpPr/>
          <p:nvPr/>
        </p:nvSpPr>
        <p:spPr>
          <a:xfrm>
            <a:off x="6164581" y="188007"/>
            <a:ext cx="495300" cy="6592004"/>
          </a:xfrm>
          <a:prstGeom prst="rect">
            <a:avLst/>
          </a:prstGeom>
          <a:solidFill>
            <a:srgbClr val="92D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0C17D5-398B-40BE-928B-CA5EC1EA7989}"/>
              </a:ext>
            </a:extLst>
          </p:cNvPr>
          <p:cNvSpPr/>
          <p:nvPr/>
        </p:nvSpPr>
        <p:spPr>
          <a:xfrm>
            <a:off x="10231746" y="195627"/>
            <a:ext cx="636207" cy="6592003"/>
          </a:xfrm>
          <a:prstGeom prst="rect">
            <a:avLst/>
          </a:prstGeom>
          <a:solidFill>
            <a:srgbClr val="FF0000">
              <a:alpha val="3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DB966B-7C9D-4F43-BC04-BDEF783BCDA6}"/>
              </a:ext>
            </a:extLst>
          </p:cNvPr>
          <p:cNvSpPr/>
          <p:nvPr/>
        </p:nvSpPr>
        <p:spPr>
          <a:xfrm>
            <a:off x="11373892" y="148789"/>
            <a:ext cx="716885" cy="6631222"/>
          </a:xfrm>
          <a:prstGeom prst="rect">
            <a:avLst/>
          </a:prstGeom>
          <a:solidFill>
            <a:srgbClr val="FFFF00">
              <a:alpha val="30196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68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79017" y="2884656"/>
            <a:ext cx="6802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score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BED976-EDA7-49D8-92FA-65816ECF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4834"/>
              </p:ext>
            </p:extLst>
          </p:nvPr>
        </p:nvGraphicFramePr>
        <p:xfrm>
          <a:off x="2032000" y="2834639"/>
          <a:ext cx="8128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Before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After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95/95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96/100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3/5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2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7/5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0/4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0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5/0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4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A+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2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35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0CE4733-01B9-409C-A723-F2DBE30A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29696"/>
              </p:ext>
            </p:extLst>
          </p:nvPr>
        </p:nvGraphicFramePr>
        <p:xfrm>
          <a:off x="2032000" y="1777998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61984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7948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54244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40653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251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1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score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Positive range : 0.7 ~ 1.0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Negative range : 0.0 ~ 0.3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BED976-EDA7-49D8-92FA-65816ECF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12808"/>
              </p:ext>
            </p:extLst>
          </p:nvPr>
        </p:nvGraphicFramePr>
        <p:xfrm>
          <a:off x="860213" y="2546452"/>
          <a:ext cx="4368800" cy="392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Before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After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324660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3886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0031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48986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73870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28634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35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5B7460-F951-424F-8324-C4EF7E58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99435"/>
              </p:ext>
            </p:extLst>
          </p:nvPr>
        </p:nvGraphicFramePr>
        <p:xfrm>
          <a:off x="6962987" y="2546452"/>
          <a:ext cx="4368800" cy="1568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36820813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981083901"/>
                    </a:ext>
                  </a:extLst>
                </a:gridCol>
              </a:tblGrid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Number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5948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Positive Label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363,810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20105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Negative Label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53,597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73029"/>
                  </a:ext>
                </a:extLst>
              </a:tr>
              <a:tr h="39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417,407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4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6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56022" y="2884656"/>
            <a:ext cx="5048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Evaluation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Evaluation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Training/Testing rate:  7:3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Accuracy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Testing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FF2BBB-D84A-428B-8C69-83229767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21386"/>
              </p:ext>
            </p:extLst>
          </p:nvPr>
        </p:nvGraphicFramePr>
        <p:xfrm>
          <a:off x="1825413" y="1864825"/>
          <a:ext cx="8541171" cy="1698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7057">
                  <a:extLst>
                    <a:ext uri="{9D8B030D-6E8A-4147-A177-3AD203B41FA5}">
                      <a16:colId xmlns:a16="http://schemas.microsoft.com/office/drawing/2014/main" val="1640325529"/>
                    </a:ext>
                  </a:extLst>
                </a:gridCol>
                <a:gridCol w="2847057">
                  <a:extLst>
                    <a:ext uri="{9D8B030D-6E8A-4147-A177-3AD203B41FA5}">
                      <a16:colId xmlns:a16="http://schemas.microsoft.com/office/drawing/2014/main" val="3998429536"/>
                    </a:ext>
                  </a:extLst>
                </a:gridCol>
                <a:gridCol w="2847057">
                  <a:extLst>
                    <a:ext uri="{9D8B030D-6E8A-4147-A177-3AD203B41FA5}">
                      <a16:colId xmlns:a16="http://schemas.microsoft.com/office/drawing/2014/main" val="611340248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Number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Accuracy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56395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8,218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96%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9379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020978"/>
                  </a:ext>
                </a:extLst>
              </a:tr>
              <a:tr h="424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Testing set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3,914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92%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2836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BD5419-0030-4873-8CC4-B2843D3E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2696"/>
              </p:ext>
            </p:extLst>
          </p:nvPr>
        </p:nvGraphicFramePr>
        <p:xfrm>
          <a:off x="430106" y="3763293"/>
          <a:ext cx="11331788" cy="2473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806">
                  <a:extLst>
                    <a:ext uri="{9D8B030D-6E8A-4147-A177-3AD203B41FA5}">
                      <a16:colId xmlns:a16="http://schemas.microsoft.com/office/drawing/2014/main" val="1640325529"/>
                    </a:ext>
                  </a:extLst>
                </a:gridCol>
                <a:gridCol w="6479235">
                  <a:extLst>
                    <a:ext uri="{9D8B030D-6E8A-4147-A177-3AD203B41FA5}">
                      <a16:colId xmlns:a16="http://schemas.microsoft.com/office/drawing/2014/main" val="3998429536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611340248"/>
                    </a:ext>
                  </a:extLst>
                </a:gridCol>
                <a:gridCol w="2079413">
                  <a:extLst>
                    <a:ext uri="{9D8B030D-6E8A-4147-A177-3AD203B41FA5}">
                      <a16:colId xmlns:a16="http://schemas.microsoft.com/office/drawing/2014/main" val="3847906385"/>
                    </a:ext>
                  </a:extLst>
                </a:gridCol>
              </a:tblGrid>
              <a:tr h="3362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Sentence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Prediction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Actualization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5639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 little bit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worse</a:t>
                      </a:r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than lifeless; it's clueless, like a Medusa running around with her head cut off.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9379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Maybe if you're aged between eight and 12, or exceptionally dim-witted, you may not notice that this is a tenth-rate rip-off of Harry Potter, with Greek mythology taking the place of magic.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607433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...an agreeable fantasy adventure that should leave fans of the genre satisfied.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90782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shit!!! this is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terrible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272895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first section is fun, but final section is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terrible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28367"/>
                  </a:ext>
                </a:extLst>
              </a:tr>
              <a:tr h="336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first section is terrible, but final section is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fun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552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8C26FC-C651-4E9B-8116-5C962954489F}"/>
              </a:ext>
            </a:extLst>
          </p:cNvPr>
          <p:cNvSpPr txBox="1"/>
          <p:nvPr/>
        </p:nvSpPr>
        <p:spPr>
          <a:xfrm>
            <a:off x="430106" y="6274482"/>
            <a:ext cx="547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 model puts importance on the back part.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40385-BA7D-4E07-9CDA-7A5EFF9CC318}"/>
              </a:ext>
            </a:extLst>
          </p:cNvPr>
          <p:cNvSpPr/>
          <p:nvPr/>
        </p:nvSpPr>
        <p:spPr>
          <a:xfrm>
            <a:off x="430106" y="4463615"/>
            <a:ext cx="11325016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0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216292" y="2884656"/>
            <a:ext cx="7327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Method, Dataset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8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3-1. Methodology – Framework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ECD2D5-0DF9-494D-9EF2-4C5A7C7677AD}"/>
              </a:ext>
            </a:extLst>
          </p:cNvPr>
          <p:cNvSpPr/>
          <p:nvPr/>
        </p:nvSpPr>
        <p:spPr>
          <a:xfrm>
            <a:off x="2824337" y="1348050"/>
            <a:ext cx="6536968" cy="557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System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13D50-3931-424C-93B6-D297A2243EC0}"/>
              </a:ext>
            </a:extLst>
          </p:cNvPr>
          <p:cNvSpPr/>
          <p:nvPr/>
        </p:nvSpPr>
        <p:spPr>
          <a:xfrm>
            <a:off x="2824337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82848-5F16-4D5B-A11D-233427601994}"/>
              </a:ext>
            </a:extLst>
          </p:cNvPr>
          <p:cNvSpPr/>
          <p:nvPr/>
        </p:nvSpPr>
        <p:spPr>
          <a:xfrm>
            <a:off x="2824337" y="2462087"/>
            <a:ext cx="1816579" cy="487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ABD7D-70B1-41E7-B0D5-FD9E15953DD6}"/>
              </a:ext>
            </a:extLst>
          </p:cNvPr>
          <p:cNvSpPr/>
          <p:nvPr/>
        </p:nvSpPr>
        <p:spPr>
          <a:xfrm>
            <a:off x="2824337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Positive/Negative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9714BD-9743-4B7C-9B73-8BF8DEE9D76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732627" y="2949849"/>
            <a:ext cx="0" cy="306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A1F7A-D3FA-46B7-A2DF-340F5FFE51E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732627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C19E93-219A-4607-803D-38DD83E34CFC}"/>
              </a:ext>
            </a:extLst>
          </p:cNvPr>
          <p:cNvSpPr/>
          <p:nvPr/>
        </p:nvSpPr>
        <p:spPr>
          <a:xfrm>
            <a:off x="2509493" y="2340146"/>
            <a:ext cx="2446267" cy="2320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DC9305-E091-4F80-885A-C29F52B34A0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732626" y="1905254"/>
            <a:ext cx="1" cy="4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A77B24-C8D1-40CD-9547-A36318476BEE}"/>
              </a:ext>
            </a:extLst>
          </p:cNvPr>
          <p:cNvSpPr txBox="1"/>
          <p:nvPr/>
        </p:nvSpPr>
        <p:spPr>
          <a:xfrm>
            <a:off x="3688759" y="1965711"/>
            <a:ext cx="168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88C838-6926-4E74-A7A9-0A3CE75ED3C7}"/>
              </a:ext>
            </a:extLst>
          </p:cNvPr>
          <p:cNvSpPr/>
          <p:nvPr/>
        </p:nvSpPr>
        <p:spPr>
          <a:xfrm>
            <a:off x="5556000" y="2256491"/>
            <a:ext cx="1073643" cy="9053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Database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6E4ECC-7B6D-4D20-A798-F45469D5651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flipH="1" flipV="1">
            <a:off x="4640916" y="2705968"/>
            <a:ext cx="915084" cy="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7544726" y="2465283"/>
            <a:ext cx="1816579" cy="487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Meta Data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D06F27-B4BB-4D7D-AE66-5C7095455337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6629643" y="2709164"/>
            <a:ext cx="915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304E45-8E54-4852-86C3-3135A89D352D}"/>
              </a:ext>
            </a:extLst>
          </p:cNvPr>
          <p:cNvSpPr/>
          <p:nvPr/>
        </p:nvSpPr>
        <p:spPr>
          <a:xfrm>
            <a:off x="7544726" y="3256037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Module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50FB1C-CBC9-4B86-976A-3EFFCF1CFB89}"/>
              </a:ext>
            </a:extLst>
          </p:cNvPr>
          <p:cNvSpPr/>
          <p:nvPr/>
        </p:nvSpPr>
        <p:spPr>
          <a:xfrm>
            <a:off x="7544726" y="4075988"/>
            <a:ext cx="1816579" cy="487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Movie/Review Graph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B42FF6-FB40-4F12-B42F-2FD01F4D2EB2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 flipV="1">
            <a:off x="4955760" y="3499918"/>
            <a:ext cx="2588966" cy="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4517FB-58E9-438D-8E6C-0F63FBD263E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8453016" y="2953045"/>
            <a:ext cx="0" cy="302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D480E6-A88A-4C42-ADA2-0BAE0084461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453016" y="3743799"/>
            <a:ext cx="0" cy="332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F6DD23-BC31-42B0-9F94-AD380A7738EA}"/>
              </a:ext>
            </a:extLst>
          </p:cNvPr>
          <p:cNvSpPr/>
          <p:nvPr/>
        </p:nvSpPr>
        <p:spPr>
          <a:xfrm>
            <a:off x="3673733" y="5162271"/>
            <a:ext cx="2214101" cy="43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Neural Network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0D0F7E-D6DB-45C0-9812-F0EEFC380D73}"/>
              </a:ext>
            </a:extLst>
          </p:cNvPr>
          <p:cNvSpPr/>
          <p:nvPr/>
        </p:nvSpPr>
        <p:spPr>
          <a:xfrm>
            <a:off x="6297809" y="5162271"/>
            <a:ext cx="2270725" cy="43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Knowledge Structure</a:t>
            </a:r>
            <a:endParaRPr lang="ko-KR" altLang="en-US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2EF06A6-BAF0-49F2-B494-33D18A0726C8}"/>
              </a:ext>
            </a:extLst>
          </p:cNvPr>
          <p:cNvSpPr/>
          <p:nvPr/>
        </p:nvSpPr>
        <p:spPr>
          <a:xfrm>
            <a:off x="3505880" y="5093459"/>
            <a:ext cx="5224272" cy="58221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A28D85-2CD2-4810-9322-E0FCB5A6710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453016" y="4563750"/>
            <a:ext cx="0" cy="499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29B0E4-827E-4944-A15C-B4905E89DDA2}"/>
              </a:ext>
            </a:extLst>
          </p:cNvPr>
          <p:cNvSpPr txBox="1"/>
          <p:nvPr/>
        </p:nvSpPr>
        <p:spPr>
          <a:xfrm>
            <a:off x="4933676" y="4806879"/>
            <a:ext cx="2318289" cy="24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Representator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CC116C-D707-4842-8020-4785F0426889}"/>
              </a:ext>
            </a:extLst>
          </p:cNvPr>
          <p:cNvSpPr txBox="1"/>
          <p:nvPr/>
        </p:nvSpPr>
        <p:spPr>
          <a:xfrm>
            <a:off x="8176974" y="4670759"/>
            <a:ext cx="1941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Filter Sentiment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E8D0C3-363E-431E-8602-7992374B53A1}"/>
              </a:ext>
            </a:extLst>
          </p:cNvPr>
          <p:cNvCxnSpPr>
            <a:cxnSpLocks/>
            <a:stCxn id="55" idx="2"/>
            <a:endCxn id="30" idx="0"/>
          </p:cNvCxnSpPr>
          <p:nvPr/>
        </p:nvCxnSpPr>
        <p:spPr>
          <a:xfrm flipH="1">
            <a:off x="6117204" y="5675676"/>
            <a:ext cx="812" cy="320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1E0A68-06EE-4257-ADDF-D56AF3BA4B6C}"/>
              </a:ext>
            </a:extLst>
          </p:cNvPr>
          <p:cNvSpPr/>
          <p:nvPr/>
        </p:nvSpPr>
        <p:spPr>
          <a:xfrm>
            <a:off x="5010153" y="5996546"/>
            <a:ext cx="2214101" cy="64616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Recommendation</a:t>
            </a:r>
            <a:endParaRPr lang="ko-KR" altLang="en-US" sz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CA13C5-61CE-44F3-9281-FBFCC3E1C4AA}"/>
              </a:ext>
            </a:extLst>
          </p:cNvPr>
          <p:cNvSpPr txBox="1"/>
          <p:nvPr/>
        </p:nvSpPr>
        <p:spPr>
          <a:xfrm>
            <a:off x="7217481" y="6150349"/>
            <a:ext cx="146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</a:t>
            </a:r>
            <a:r>
              <a:rPr lang="ko-KR" altLang="en-US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planning)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1700106" y="1104053"/>
            <a:ext cx="8791787" cy="56625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3-1. Methodology – GNN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(KDD 18’)  Graph Convolutional Matrix Completion (GCMC)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Describe the process of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projecting the methodology of the Graph structure onto the recommender system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especially Matrix Factorization.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Regard matrix completion as link prediction problem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D3E57-95D6-423F-8454-2A8D5F3944CC}"/>
              </a:ext>
            </a:extLst>
          </p:cNvPr>
          <p:cNvSpPr txBox="1"/>
          <p:nvPr/>
        </p:nvSpPr>
        <p:spPr>
          <a:xfrm>
            <a:off x="9522776" y="3393802"/>
            <a:ext cx="2027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(In</a:t>
            </a: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planning)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73565-AD82-4DC6-AF18-9E6F5FE3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7" y="2785931"/>
            <a:ext cx="6470001" cy="21191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BEB5D5-FD3C-4B39-9D44-CCB7BA0F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7" y="5005332"/>
            <a:ext cx="6470001" cy="1757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F89809-0230-43E5-AD99-EB989362733A}"/>
              </a:ext>
            </a:extLst>
          </p:cNvPr>
          <p:cNvSpPr txBox="1"/>
          <p:nvPr/>
        </p:nvSpPr>
        <p:spPr>
          <a:xfrm>
            <a:off x="-125939" y="3752426"/>
            <a:ext cx="178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&lt;Framework&gt;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E5EFD-24B1-4FC5-8069-494ED2E48E75}"/>
              </a:ext>
            </a:extLst>
          </p:cNvPr>
          <p:cNvSpPr txBox="1"/>
          <p:nvPr/>
        </p:nvSpPr>
        <p:spPr>
          <a:xfrm>
            <a:off x="-125939" y="5764982"/>
            <a:ext cx="178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&lt;Detail&gt;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684C0-8466-4A52-9E63-8DA1F97F4C0B}"/>
              </a:ext>
            </a:extLst>
          </p:cNvPr>
          <p:cNvSpPr txBox="1"/>
          <p:nvPr/>
        </p:nvSpPr>
        <p:spPr>
          <a:xfrm>
            <a:off x="9229566" y="5803650"/>
            <a:ext cx="2613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Our model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E59533-D9D7-4AA0-8E68-48585CBCF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874" y="3985483"/>
            <a:ext cx="3105358" cy="17794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AA81786-27EF-4331-9CE7-A27317C9A061}"/>
              </a:ext>
            </a:extLst>
          </p:cNvPr>
          <p:cNvSpPr/>
          <p:nvPr/>
        </p:nvSpPr>
        <p:spPr>
          <a:xfrm>
            <a:off x="8208886" y="4677672"/>
            <a:ext cx="586740" cy="563880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26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14167</TotalTime>
  <Words>963</Words>
  <Application>Microsoft Office PowerPoint</Application>
  <PresentationFormat>와이드스크린</PresentationFormat>
  <Paragraphs>419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나눔스퀘어 ExtraBold</vt:lpstr>
      <vt:lpstr>맑은 고딕</vt:lpstr>
      <vt:lpstr>바탕</vt:lpstr>
      <vt:lpstr>굴림</vt:lpstr>
      <vt:lpstr>나눔스퀘어</vt:lpstr>
      <vt:lpstr>Times New Roman</vt:lpstr>
      <vt:lpstr>Arial</vt:lpstr>
      <vt:lpstr>나눔스퀘어 Bold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1039</cp:revision>
  <dcterms:created xsi:type="dcterms:W3CDTF">2018-08-30T11:36:00Z</dcterms:created>
  <dcterms:modified xsi:type="dcterms:W3CDTF">2021-08-20T06:40:03Z</dcterms:modified>
</cp:coreProperties>
</file>