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71" r:id="rId3"/>
    <p:sldId id="261" r:id="rId4"/>
    <p:sldId id="400" r:id="rId5"/>
    <p:sldId id="401" r:id="rId6"/>
    <p:sldId id="408" r:id="rId7"/>
    <p:sldId id="409" r:id="rId8"/>
    <p:sldId id="410" r:id="rId9"/>
    <p:sldId id="411" r:id="rId10"/>
    <p:sldId id="412" r:id="rId11"/>
    <p:sldId id="413" r:id="rId12"/>
    <p:sldId id="415" r:id="rId13"/>
    <p:sldId id="414" r:id="rId14"/>
    <p:sldId id="402" r:id="rId15"/>
    <p:sldId id="403" r:id="rId16"/>
    <p:sldId id="405" r:id="rId17"/>
    <p:sldId id="406" r:id="rId18"/>
    <p:sldId id="416" r:id="rId19"/>
    <p:sldId id="417" r:id="rId20"/>
    <p:sldId id="355" r:id="rId21"/>
    <p:sldId id="367" r:id="rId22"/>
    <p:sldId id="404" r:id="rId23"/>
  </p:sldIdLst>
  <p:sldSz cx="12192000" cy="6858000"/>
  <p:notesSz cx="6858000" cy="9144000"/>
  <p:embeddedFontLst>
    <p:embeddedFont>
      <p:font typeface="나눔고딕 ExtraBold" panose="020B0600000101010101" charset="-127"/>
      <p:bold r:id="rId25"/>
    </p:embeddedFont>
    <p:embeddedFont>
      <p:font typeface="나눔스퀘어" panose="020B0600000101010101" pitchFamily="50" charset="-127"/>
      <p:regular r:id="rId26"/>
      <p:bold r:id="rId27"/>
      <p:italic r:id="rId28"/>
      <p:boldItalic r:id="rId29"/>
    </p:embeddedFont>
    <p:embeddedFont>
      <p:font typeface="나눔스퀘어 Bold" panose="020B0600000101010101" pitchFamily="50" charset="-127"/>
      <p:regular r:id="rId30"/>
      <p:bold r:id="rId31"/>
      <p:italic r:id="rId32"/>
      <p:boldItalic r:id="rId33"/>
    </p:embeddedFont>
    <p:embeddedFont>
      <p:font typeface="나눔스퀘어 ExtraBold" panose="020B0600000101010101" pitchFamily="50" charset="-127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067A82"/>
    <a:srgbClr val="FFFF00"/>
    <a:srgbClr val="FFFDD7"/>
    <a:srgbClr val="DEEBF7"/>
    <a:srgbClr val="BCBCBC"/>
    <a:srgbClr val="E7E6E6"/>
    <a:srgbClr val="404040"/>
    <a:srgbClr val="014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0" autoAdjust="0"/>
    <p:restoredTop sz="81740" autoAdjust="0"/>
  </p:normalViewPr>
  <p:slideViewPr>
    <p:cSldViewPr snapToGrid="0">
      <p:cViewPr varScale="1">
        <p:scale>
          <a:sx n="129" d="100"/>
          <a:sy n="129" d="100"/>
        </p:scale>
        <p:origin x="1632" y="126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7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1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8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93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6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16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67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2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26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9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5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2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32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3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5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lementmsika/mubi-sqlite-database-for-movie-love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animad/disney-plus-show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uchi798/movies-on-netflix-prime-video-hulu-and-disney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bis.or.kr/kobisopenapi/homepg/apiservice/searchServiceInfo.d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tflix-inc/netflix-prize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www.kaggle.com/shivamb/netflix-show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inlab.com/archives/168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rouplens/movielens-20m-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khileshkos/imdb-movie-20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dhmam/amazon-prime-movi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268283" y="4467217"/>
            <a:ext cx="7713344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OTT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Related works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영화진흥 위원회 오픈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API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055228"/>
            <a:ext cx="119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2021.07.09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7505451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– MUBI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MUBI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MUBI SVOD Platform Database for Movie Lovers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2020.04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6GB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https://www.kaggle.com/clementmsika/mubi-sqlite-database-for-movie-lovers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80714"/>
              </p:ext>
            </p:extLst>
          </p:nvPr>
        </p:nvGraphicFramePr>
        <p:xfrm>
          <a:off x="1543824" y="3902553"/>
          <a:ext cx="103508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1991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7188819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Mubi_lists_data.csv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Mubi_lists_user_data.csv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5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Mubi_moive_data.csv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Mubi_ratings_data.csv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4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Mubi_ratings_user_data.csv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37052"/>
                  </a:ext>
                </a:extLst>
              </a:tr>
            </a:tbl>
          </a:graphicData>
        </a:graphic>
      </p:graphicFrame>
      <p:pic>
        <p:nvPicPr>
          <p:cNvPr id="9218" name="Picture 2" descr="MUBI Logo">
            <a:extLst>
              <a:ext uri="{FF2B5EF4-FFF2-40B4-BE49-F238E27FC236}">
                <a16:creationId xmlns:a16="http://schemas.microsoft.com/office/drawing/2014/main" id="{A358025A-311E-4D62-AB5E-A6C165A4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97" y="1387395"/>
            <a:ext cx="2404537" cy="72136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1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7505451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– Disney+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Disney +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Disney Plus Movies and TV Shows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409KB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https://www.kaggle.com/unanimad/disney-plus-shows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32236"/>
              </p:ext>
            </p:extLst>
          </p:nvPr>
        </p:nvGraphicFramePr>
        <p:xfrm>
          <a:off x="1543824" y="3902553"/>
          <a:ext cx="10350810" cy="1524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1991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7188819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disney_plus_shows.csv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Imdb_id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title, plot, type, rated, year,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released_at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added_at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runtime, genre, director, writer, actors, language, country, awards,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metascore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imdb_rating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imdb_votes</a:t>
                      </a:r>
                      <a:endParaRPr lang="en-US" altLang="ko-KR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</a:tbl>
          </a:graphicData>
        </a:graphic>
      </p:graphicFrame>
      <p:pic>
        <p:nvPicPr>
          <p:cNvPr id="10242" name="Picture 2" descr="https://streamingmoviecharts.com/wp-content/uploads/2021/03/disney-plus-logo.png">
            <a:extLst>
              <a:ext uri="{FF2B5EF4-FFF2-40B4-BE49-F238E27FC236}">
                <a16:creationId xmlns:a16="http://schemas.microsoft.com/office/drawing/2014/main" id="{AFA08B4C-864E-4A0B-BCFE-0A9ECADF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268" y="1330310"/>
            <a:ext cx="1929366" cy="10547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9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1006279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– Integrated Movie Data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Integrated Movie Data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Movies on Netflix, Prime Video, Hulu and Disney+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2MB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https://www.kaggle.com/ruchi798/movies-on-netflix-prime-video-hulu-and-disney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Feature : IMDb rating, Rotten Tomatoes % by OTT types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67728"/>
              </p:ext>
            </p:extLst>
          </p:nvPr>
        </p:nvGraphicFramePr>
        <p:xfrm>
          <a:off x="1283628" y="4326299"/>
          <a:ext cx="10722569" cy="1524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2054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627051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MoviesOnStreamingPlatforms_updated.csv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ID, Title, Year, Age, IMDb, Rotten Tomatoes, Netflix, Hulu, Prime Video, Disney+, Type, Directors, Genres, Country, Language,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</a:tbl>
          </a:graphicData>
        </a:graphic>
      </p:graphicFrame>
      <p:pic>
        <p:nvPicPr>
          <p:cNvPr id="8" name="Picture 2" descr="Netflix, 가입자 2억 명 마일스톤 달성 - ROA Report">
            <a:extLst>
              <a:ext uri="{FF2B5EF4-FFF2-40B4-BE49-F238E27FC236}">
                <a16:creationId xmlns:a16="http://schemas.microsoft.com/office/drawing/2014/main" id="{9CA0F87B-6934-481B-A80E-E3A700FB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473" y="1144121"/>
            <a:ext cx="1318313" cy="79098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mazon Prime Video Logo | Symbol, History, PNG (3840*2160)">
            <a:extLst>
              <a:ext uri="{FF2B5EF4-FFF2-40B4-BE49-F238E27FC236}">
                <a16:creationId xmlns:a16="http://schemas.microsoft.com/office/drawing/2014/main" id="{F97D9E3C-1906-4777-8700-A847F1CB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410" y="1144121"/>
            <a:ext cx="1412479" cy="79098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ulu-logo">
            <a:extLst>
              <a:ext uri="{FF2B5EF4-FFF2-40B4-BE49-F238E27FC236}">
                <a16:creationId xmlns:a16="http://schemas.microsoft.com/office/drawing/2014/main" id="{8449FE1A-ECFD-44EC-8C98-211FD652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287" y="1956117"/>
            <a:ext cx="1310879" cy="7290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streamingmoviecharts.com/wp-content/uploads/2021/03/disney-plus-logo.png">
            <a:extLst>
              <a:ext uri="{FF2B5EF4-FFF2-40B4-BE49-F238E27FC236}">
                <a16:creationId xmlns:a16="http://schemas.microsoft.com/office/drawing/2014/main" id="{91F772DA-FDA0-41A1-9B4A-0DA3B1B4C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712" y="1956117"/>
            <a:ext cx="1395178" cy="7290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2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340212"/>
            <a:ext cx="1198018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Related Works / Company Cases</a:t>
            </a:r>
          </a:p>
        </p:txBody>
      </p:sp>
    </p:spTree>
    <p:extLst>
      <p:ext uri="{BB962C8B-B14F-4D97-AF65-F5344CB8AC3E}">
        <p14:creationId xmlns:p14="http://schemas.microsoft.com/office/powerpoint/2010/main" val="407822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93596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DBLP : Movie,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036319"/>
            <a:ext cx="11616584" cy="57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 linking case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(LDOW ‘09) Linked Movie Data Base 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LinkedMDB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(towards data science '21) Data Analysis on OTT Platforms: Which Service Should I Choose?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Papers related in 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‘16) Exploring the Value of Personality in Predicting Rating Behaviors: A Study of Category Preferences on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‘13) Movie recommender system for profit maximization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(SCI ‘14) Tuning metadata for better movie content-based recommendation systems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(IEEE ICAIS ’21) A Comprehensive Survey on Movie 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303402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077718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Meta Search Engine Services on OTT Platform 1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036319"/>
            <a:ext cx="11616584" cy="57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KinoLights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Netflix,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Wavve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Wacha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Amazon prime,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Tiving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Naver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Series on, Google Play Movie, Yes24,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Indiplug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Cinefox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Lotte Cinema VOD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Utility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Work information by OTT service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New update list, proprietary, 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upcoming expiration of license information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Price information by platform</a:t>
            </a:r>
          </a:p>
        </p:txBody>
      </p:sp>
      <p:pic>
        <p:nvPicPr>
          <p:cNvPr id="2050" name="Picture 2" descr="카카오벤처스, OTT 검색 플랫폼 ‘키노라이츠’에 초기 투자">
            <a:extLst>
              <a:ext uri="{FF2B5EF4-FFF2-40B4-BE49-F238E27FC236}">
                <a16:creationId xmlns:a16="http://schemas.microsoft.com/office/drawing/2014/main" id="{3E143204-A5BA-4DAD-A74E-B82EECBF2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50"/>
          <a:stretch/>
        </p:blipFill>
        <p:spPr bwMode="auto">
          <a:xfrm>
            <a:off x="7031362" y="3246722"/>
            <a:ext cx="4700796" cy="3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키노라이츠신로고">
            <a:extLst>
              <a:ext uri="{FF2B5EF4-FFF2-40B4-BE49-F238E27FC236}">
                <a16:creationId xmlns:a16="http://schemas.microsoft.com/office/drawing/2014/main" id="{8E0C37A4-C2A6-4B5E-8B9A-3EBC2D8D2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8" t="31500" r="19389" b="31166"/>
          <a:stretch/>
        </p:blipFill>
        <p:spPr bwMode="auto">
          <a:xfrm>
            <a:off x="10234828" y="1158396"/>
            <a:ext cx="1497330" cy="9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58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077718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Meta Search Engine Services on OTT Platform 2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036319"/>
            <a:ext cx="11616584" cy="57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JustWatch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Utility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Work information by OTT service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New update list, proprietary, 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upcoming expiration of license information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Price information by platform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6FD471-CD2F-466D-9D2F-57ECA445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20" y="2956468"/>
            <a:ext cx="4828438" cy="37852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B29123-0A8E-4B3D-AE24-D13AE7E89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75" y="2293020"/>
            <a:ext cx="8151205" cy="447733"/>
          </a:xfrm>
          <a:prstGeom prst="rect">
            <a:avLst/>
          </a:prstGeom>
        </p:spPr>
      </p:pic>
      <p:pic>
        <p:nvPicPr>
          <p:cNvPr id="3074" name="Picture 2" descr="JustWatch - 스트리밍 동영상 검색 엔진">
            <a:extLst>
              <a:ext uri="{FF2B5EF4-FFF2-40B4-BE49-F238E27FC236}">
                <a16:creationId xmlns:a16="http://schemas.microsoft.com/office/drawing/2014/main" id="{25537D9B-2C64-4FB9-AC2F-378216B0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90" y="1324794"/>
            <a:ext cx="2975068" cy="4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7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영화진흥 위원회 오픈 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8547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1006279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영화 진흥 위원회 오픈 </a:t>
            </a: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일별 박스오피스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API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서비스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특정 일자 </a:t>
            </a:r>
            <a:r>
              <a:rPr lang="ko-KR" altLang="en-US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상영작들의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박스오피스 정보를 영화구분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다양성영화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상업영화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),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한국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외국 구분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상영지역 등의 조건을 통해 조회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REST/SOAP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방식 중 선택적으로 호출 가능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REST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방식의 응답형식은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XML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JSON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을 지원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링크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http://www.kobis.or.kr/kobisopenapi/homepg/apiservice/searchServiceInfo.do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데이터 형태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37901"/>
              </p:ext>
            </p:extLst>
          </p:nvPr>
        </p:nvGraphicFramePr>
        <p:xfrm>
          <a:off x="778106" y="3761303"/>
          <a:ext cx="11101712" cy="2347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4169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5537543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 청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응 답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key,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targetDt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itemPerPage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multiMovieYn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repNationCd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wideAreaCd</a:t>
                      </a:r>
                      <a:endParaRPr lang="en-US" altLang="ko-KR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boxofficeType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showRange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rnum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rank,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rankInten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rankOldAndNew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movieCd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movieNm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openDt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salesAmt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salesShare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salesInten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salesChange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salesAcc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audiCnt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audiInten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audiChange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audiAcc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scrnCnt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showCnt</a:t>
                      </a:r>
                      <a:endParaRPr lang="en-US" altLang="ko-KR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89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433320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675366"/>
            <a:ext cx="93851" cy="34235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8F9248-6282-4C28-A538-6062955AA16D}"/>
              </a:ext>
            </a:extLst>
          </p:cNvPr>
          <p:cNvGrpSpPr/>
          <p:nvPr/>
        </p:nvGrpSpPr>
        <p:grpSpPr>
          <a:xfrm>
            <a:off x="4895610" y="2333099"/>
            <a:ext cx="3003923" cy="646331"/>
            <a:chOff x="5171440" y="882070"/>
            <a:chExt cx="3003923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3500" y="974402"/>
              <a:ext cx="2121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OTT datasets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84E9BE-A9D9-416C-B96E-425E6202B60D}"/>
              </a:ext>
            </a:extLst>
          </p:cNvPr>
          <p:cNvSpPr txBox="1"/>
          <p:nvPr/>
        </p:nvSpPr>
        <p:spPr>
          <a:xfrm>
            <a:off x="2392591" y="3105834"/>
            <a:ext cx="159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INDEX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0727E2-0205-4290-ADF0-06AE17A0D21B}"/>
              </a:ext>
            </a:extLst>
          </p:cNvPr>
          <p:cNvGrpSpPr/>
          <p:nvPr/>
        </p:nvGrpSpPr>
        <p:grpSpPr>
          <a:xfrm>
            <a:off x="4895610" y="3057208"/>
            <a:ext cx="3239500" cy="646331"/>
            <a:chOff x="5171440" y="882070"/>
            <a:chExt cx="3239500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984844-5730-4DA4-93F5-8CD1CC4F5A06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38960A-9A9C-477E-B3A9-0174A49CA10C}"/>
                </a:ext>
              </a:extLst>
            </p:cNvPr>
            <p:cNvSpPr txBox="1"/>
            <p:nvPr/>
          </p:nvSpPr>
          <p:spPr>
            <a:xfrm>
              <a:off x="6053500" y="974402"/>
              <a:ext cx="2357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Related Works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579B87-C52A-498D-B587-DA1AD642862E}"/>
              </a:ext>
            </a:extLst>
          </p:cNvPr>
          <p:cNvGrpSpPr/>
          <p:nvPr/>
        </p:nvGrpSpPr>
        <p:grpSpPr>
          <a:xfrm>
            <a:off x="4895610" y="3778349"/>
            <a:ext cx="4165331" cy="646331"/>
            <a:chOff x="5171440" y="882070"/>
            <a:chExt cx="4165331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ABD012-6A78-45BE-AE2C-E56AA4DC4EDF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F9FF36-D37E-48F2-8B0D-C9B5BB0E51DA}"/>
                </a:ext>
              </a:extLst>
            </p:cNvPr>
            <p:cNvSpPr txBox="1"/>
            <p:nvPr/>
          </p:nvSpPr>
          <p:spPr>
            <a:xfrm>
              <a:off x="6053500" y="974402"/>
              <a:ext cx="3283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영화진흥위원회 오픈</a:t>
              </a:r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8923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3C074-9589-461E-B1F5-F07091A7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36320"/>
            <a:ext cx="9677400" cy="5806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EC07-605C-48BE-B462-DF44F4F2C194}"/>
              </a:ext>
            </a:extLst>
          </p:cNvPr>
          <p:cNvSpPr/>
          <p:nvPr/>
        </p:nvSpPr>
        <p:spPr>
          <a:xfrm>
            <a:off x="1493520" y="1981200"/>
            <a:ext cx="106680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7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OTT datasets</a:t>
            </a:r>
          </a:p>
        </p:txBody>
      </p:sp>
    </p:spTree>
    <p:extLst>
      <p:ext uri="{BB962C8B-B14F-4D97-AF65-F5344CB8AC3E}">
        <p14:creationId xmlns:p14="http://schemas.microsoft.com/office/powerpoint/2010/main" val="266816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329758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036319"/>
            <a:ext cx="11616584" cy="57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Netflix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Watcha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IMDb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Amazon Prime Video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MUBI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Disney +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Integrated Movie Data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Netflix, Amazon Prime Video, Hulu, Disney+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52485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Netflix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776122"/>
            <a:ext cx="11616584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Netflix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Netflix Prize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1890 ~ 2005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2GB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https://www.kaggle.com/netflix-inc/netflix-prize-data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: Movie information file, Customer rating file, Qualifying data file(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testset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Netflix Movies and TV shows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2021.1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3MB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4"/>
              </a:rPr>
              <a:t>https://www.kaggle.com/shivamb/netflix-shows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:</a:t>
            </a:r>
          </a:p>
        </p:txBody>
      </p:sp>
      <p:pic>
        <p:nvPicPr>
          <p:cNvPr id="4098" name="Picture 2" descr="Netflix, 가입자 2억 명 마일스톤 달성 - ROA Report">
            <a:extLst>
              <a:ext uri="{FF2B5EF4-FFF2-40B4-BE49-F238E27FC236}">
                <a16:creationId xmlns:a16="http://schemas.microsoft.com/office/drawing/2014/main" id="{2340D872-7A9A-4E47-BFEE-B13A90CB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072" y="1158398"/>
            <a:ext cx="2206315" cy="13237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FC0096-62AA-4196-9CAF-6C42019DF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70947"/>
              </p:ext>
            </p:extLst>
          </p:nvPr>
        </p:nvGraphicFramePr>
        <p:xfrm>
          <a:off x="1343104" y="5830880"/>
          <a:ext cx="10417716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4814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7012902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Netflix_titles.csv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id, type, title, director, cast, country, </a:t>
                      </a:r>
                      <a:r>
                        <a:rPr lang="en-US" altLang="ko-KR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date_added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release_year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, rating, duration, </a:t>
                      </a:r>
                      <a:r>
                        <a:rPr lang="en-US" altLang="ko-KR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listed_in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, description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12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545963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Watcha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Watcha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Watcha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2012.11 ~ 2016.04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1.5GB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https://proinlab.com/archives/1685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5124" name="Picture 4" descr="왓챠 - 위키백과, 우리 모두의 백과사전">
            <a:extLst>
              <a:ext uri="{FF2B5EF4-FFF2-40B4-BE49-F238E27FC236}">
                <a16:creationId xmlns:a16="http://schemas.microsoft.com/office/drawing/2014/main" id="{87197947-8BD1-426F-94C0-891E66E7D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457" y="1254594"/>
            <a:ext cx="2152650" cy="10953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409A86-AE04-4422-BAB0-62225192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57395"/>
              </p:ext>
            </p:extLst>
          </p:nvPr>
        </p:nvGraphicFramePr>
        <p:xfrm>
          <a:off x="1536391" y="3846083"/>
          <a:ext cx="1041771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4814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7012902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code, title,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filmrate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year, genre,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running_time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nation,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review_count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comment_code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movie_unique_id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usercode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rating,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like_count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updated_at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03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7505451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20M Dataset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1995.01 ~ 2015.03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885MB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https://www.kaggle.com/grouplens/movielens-20m-dataset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F07296-EFAA-4CC3-820A-DEE944D9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80760"/>
              </p:ext>
            </p:extLst>
          </p:nvPr>
        </p:nvGraphicFramePr>
        <p:xfrm>
          <a:off x="1528956" y="3894046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468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5471532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tag.csv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tag, timestamp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rating,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title, genres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link.csv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imdbId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tmbdId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3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genome_scores.csv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tagId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relevance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6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genome_tags.csv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tagId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tag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65189"/>
                  </a:ext>
                </a:extLst>
              </a:tr>
            </a:tbl>
          </a:graphicData>
        </a:graphic>
      </p:graphicFrame>
      <p:pic>
        <p:nvPicPr>
          <p:cNvPr id="7174" name="Picture 6" descr="Movielens Logo White, HD Png Download - kindpng">
            <a:extLst>
              <a:ext uri="{FF2B5EF4-FFF2-40B4-BE49-F238E27FC236}">
                <a16:creationId xmlns:a16="http://schemas.microsoft.com/office/drawing/2014/main" id="{EFC74781-59C6-48C4-95BC-C6142A0BB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4" b="17949"/>
          <a:stretch/>
        </p:blipFill>
        <p:spPr bwMode="auto">
          <a:xfrm>
            <a:off x="9624948" y="1329383"/>
            <a:ext cx="2381250" cy="81032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10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7505451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IMDb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IMDb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IMDB_movie_2020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2GB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https://www.kaggle.com/nikhileshkos/imdb-movie-2020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6146" name="Picture 2" descr="IMDb - Wikipedia">
            <a:extLst>
              <a:ext uri="{FF2B5EF4-FFF2-40B4-BE49-F238E27FC236}">
                <a16:creationId xmlns:a16="http://schemas.microsoft.com/office/drawing/2014/main" id="{75499D09-D9AB-4FBF-B142-0426A15BE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t="6924" r="6240" b="7826"/>
          <a:stretch/>
        </p:blipFill>
        <p:spPr bwMode="auto">
          <a:xfrm>
            <a:off x="10004901" y="1234068"/>
            <a:ext cx="2001297" cy="96643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30877"/>
              </p:ext>
            </p:extLst>
          </p:nvPr>
        </p:nvGraphicFramePr>
        <p:xfrm>
          <a:off x="1543824" y="3902553"/>
          <a:ext cx="10350810" cy="243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303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8296507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name_baiscs.tsv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startYear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isAdult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endyear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runTimes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genres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title_akas.tsv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titleId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ordering, title, region, language, types, attributes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isOriginalTitle</a:t>
                      </a:r>
                      <a:endParaRPr lang="en-US" altLang="ko-KR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title_basic.tsv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tconst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titleType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primaryTitle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originalTitle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isAdult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startYear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endYear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runtimeMinutes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genres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title.crew.tsv.gz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tconst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directors, writers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3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title.ratings.tsv.gz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tconst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averageRating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numVotes</a:t>
                      </a:r>
                      <a:endParaRPr lang="en-US" altLang="ko-KR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6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12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9178134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– Amazon Prime Video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Amazon Prime Video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Amazone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Prime Movies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2.3MB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https://www.kaggle.com/padhmam/amazon-prime-movies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72794"/>
              </p:ext>
            </p:extLst>
          </p:nvPr>
        </p:nvGraphicFramePr>
        <p:xfrm>
          <a:off x="1543824" y="3902553"/>
          <a:ext cx="1035081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303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8296507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Amazon_prime_movies.csv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Name, Language, IMDb Rating, Running Time, Year of Release, Maturity Rating, Plot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</a:tbl>
          </a:graphicData>
        </a:graphic>
      </p:graphicFrame>
      <p:pic>
        <p:nvPicPr>
          <p:cNvPr id="8194" name="Picture 2" descr="Amazon Prime Video Logo | Symbol, History, PNG (3840*2160)">
            <a:extLst>
              <a:ext uri="{FF2B5EF4-FFF2-40B4-BE49-F238E27FC236}">
                <a16:creationId xmlns:a16="http://schemas.microsoft.com/office/drawing/2014/main" id="{E5614904-543E-47F7-BAFE-7B024C2E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134" y="1355247"/>
            <a:ext cx="2857500" cy="16002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35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10525</TotalTime>
  <Words>1184</Words>
  <Application>Microsoft Office PowerPoint</Application>
  <PresentationFormat>와이드스크린</PresentationFormat>
  <Paragraphs>217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나눔스퀘어 ExtraBold</vt:lpstr>
      <vt:lpstr>나눔스퀘어 Bold</vt:lpstr>
      <vt:lpstr>맑은 고딕</vt:lpstr>
      <vt:lpstr>나눔고딕 ExtraBold</vt:lpstr>
      <vt:lpstr>나눔스퀘어</vt:lpstr>
      <vt:lpstr>바탕</vt:lpstr>
      <vt:lpstr>Times New Roman</vt:lpstr>
      <vt:lpstr>굴림</vt:lpstr>
      <vt:lpstr>Arial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lcs</cp:lastModifiedBy>
  <cp:revision>808</cp:revision>
  <dcterms:created xsi:type="dcterms:W3CDTF">2018-08-30T11:36:00Z</dcterms:created>
  <dcterms:modified xsi:type="dcterms:W3CDTF">2021-07-09T10:54:11Z</dcterms:modified>
</cp:coreProperties>
</file>