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71" r:id="rId3"/>
    <p:sldId id="261" r:id="rId4"/>
    <p:sldId id="432" r:id="rId5"/>
    <p:sldId id="423" r:id="rId6"/>
    <p:sldId id="451" r:id="rId7"/>
    <p:sldId id="429" r:id="rId8"/>
    <p:sldId id="433" r:id="rId9"/>
    <p:sldId id="424" r:id="rId10"/>
    <p:sldId id="444" r:id="rId11"/>
    <p:sldId id="434" r:id="rId12"/>
    <p:sldId id="425" r:id="rId13"/>
    <p:sldId id="437" r:id="rId14"/>
    <p:sldId id="436" r:id="rId15"/>
    <p:sldId id="428" r:id="rId16"/>
    <p:sldId id="435" r:id="rId17"/>
    <p:sldId id="446" r:id="rId18"/>
    <p:sldId id="438" r:id="rId19"/>
    <p:sldId id="439" r:id="rId20"/>
    <p:sldId id="440" r:id="rId21"/>
    <p:sldId id="441" r:id="rId22"/>
    <p:sldId id="442" r:id="rId23"/>
    <p:sldId id="447" r:id="rId24"/>
    <p:sldId id="450" r:id="rId25"/>
    <p:sldId id="448" r:id="rId26"/>
    <p:sldId id="355" r:id="rId27"/>
    <p:sldId id="367" r:id="rId28"/>
    <p:sldId id="431" r:id="rId29"/>
    <p:sldId id="430" r:id="rId30"/>
    <p:sldId id="445" r:id="rId31"/>
    <p:sldId id="256" r:id="rId32"/>
  </p:sldIdLst>
  <p:sldSz cx="12192000" cy="6858000"/>
  <p:notesSz cx="6858000" cy="9144000"/>
  <p:embeddedFontLst>
    <p:embeddedFont>
      <p:font typeface="나눔스퀘어" panose="020B0600000101010101" pitchFamily="50" charset="-127"/>
      <p:regular r:id="rId34"/>
      <p:bold r:id="rId35"/>
      <p:italic r:id="rId36"/>
      <p:boldItalic r:id="rId37"/>
    </p:embeddedFont>
    <p:embeddedFont>
      <p:font typeface="나눔스퀘어 Bold" panose="020B0600000101010101" pitchFamily="50" charset="-127"/>
      <p:regular r:id="rId38"/>
      <p:bold r:id="rId39"/>
      <p:italic r:id="rId40"/>
      <p:boldItalic r:id="rId41"/>
    </p:embeddedFont>
    <p:embeddedFont>
      <p:font typeface="나눔스퀘어 ExtraBold" panose="020B0600000101010101" pitchFamily="50" charset="-127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68" d="100"/>
          <a:sy n="68" d="100"/>
        </p:scale>
        <p:origin x="78" y="3186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4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논문에서 얘기했던 것처럼 감성의 극성정보를 반영하여 영화를 추천한다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0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latinLnBrk="1">
              <a:buNone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감성분석 결과의 지식구조를 이용하여 해당 리뷰와 유사한 지식구조에 해당하는 영화 추천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긍정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 latinLnBrk="1">
              <a:buAutoNum type="arabicPeriod"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영화의 요약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(description)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지식구조로 제작하여 유사한 구조의 지식구조를 띠는 영화 추천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GCMC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구조의 방법론을 추천시스템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투영하는 과정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6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8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50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10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6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62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58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0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44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50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4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1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8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 생성되는 컨텐츠 양과 사용자 수가 증가하면서 데이터 저장의 효율성을 고려한 추천시스템을 필요함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기반 추천 시스템은 그래프 구조 자체에 사용자의 컨텐츠에 대한 평가 정보를 저장하고 이러한 구조를 활용하여 그래프 알고리즘과 추천 기법을 적용 가능함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저장의 효율성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CF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희소행렬을 구축함으로써 공간 낭비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컨텐츠가 추가되었을 때 확장이 어렵다는 단점이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지식그래프 형태로 컨텐츠를 관리할 경우는 컨텐츠의 속성만 그래프 값으로 가질 수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컨텐츠가 추가되어도 새 노드에 에지만 연결하면 되므로 희소성과 확장성 문제를 해결함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개인화 추천 모델 관리의 편의성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(director, actor, writer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관계와 사용자 정보를 추천에 활용함으로써 다각화된 추천 모델 구현이 가능함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분석 기술의 적용이 가능함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PageRank, Random Walk, 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</a:p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7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 생성되는 컨텐츠 양과 사용자 수가 증가하면서 데이터 저장의 효율성을 고려한 추천시스템을 필요함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기반 추천 시스템은 그래프 구조 자체에 사용자의 컨텐츠에 대한 평가 정보를 저장하고 이러한 구조를 활용하여 그래프 알고리즘과 추천 기법을 적용 가능함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저장의 효율성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CF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희소행렬을 구축함으로써 공간 낭비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컨텐츠가 추가되었을 때 확장이 어렵다는 단점이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지식그래프 형태로 컨텐츠를 관리할 경우는 컨텐츠의 속성만 그래프 값으로 가질 수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컨텐츠가 추가되어도 새 노드에 에지만 연결하면 되므로 희소성과 확장성 문제를 해결함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개인화 추천 모델 관리의 편의성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(director, actor, writer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관계와 사용자 정보를 추천에 활용함으로써 다각화된 추천 모델 구현이 가능함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분석 기술의 적용이 가능함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PageRank, Random Walk, 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</a:p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57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latinLnBrk="1">
              <a:buFontTx/>
              <a:buChar char="-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연구에서는 지능형 추천을 위해서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감성분석 결과로 영화를 필터링하여 특정 감성에 해당하는 영화들만의 특징을 추출하고 해당 특징을 지닌 영화를 추천하는 시스템을 제안함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 latinLnBrk="1">
              <a:buFontTx/>
              <a:buNone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latinLnBrk="1">
              <a:buFontTx/>
              <a:buChar char="-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감성을 가진 리뷰만을 모아 지식그래프를 제작함으로써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영화를 대표하는 특성을 감성비교해볼 수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 latinLnBrk="1">
              <a:buFontTx/>
              <a:buNone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latinLnBrk="1">
              <a:buFontTx/>
              <a:buChar char="-"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간의 상관관계를 반영한 그래프 기반의 추천으로 설명가능한 추천이 가능함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1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93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5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서베이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논문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양극성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추가함으로써 추천에 접목한 사례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latinLnBrk="1">
              <a:buFontTx/>
              <a:buChar char="-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사용자를 평점 패턴에 따라 분류하는 것을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work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하였지만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 연구에서는 사용자의 감성 패턴에 따라 분류할 예정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latinLnBrk="1">
              <a:buFontTx/>
              <a:buNone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평점 기반의 추천은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sparsity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있어서 추천의 한계점을 지닌다고 언급함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latinLnBrk="1">
              <a:buFontTx/>
              <a:buNone/>
            </a:pP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3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ejun-han/NLP_GNN_STUD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 Analysis 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Structure (KS)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868707" y="2884656"/>
            <a:ext cx="60228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Methodology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Process</a:t>
            </a:r>
          </a:p>
          <a:p>
            <a:pPr marL="914400" lvl="1" indent="-457200">
              <a:spcAft>
                <a:spcPts val="100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Analyze features of movies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that had positive/negative reviews by users</a:t>
            </a:r>
          </a:p>
          <a:p>
            <a:pPr marL="914400" lvl="1" indent="-457200">
              <a:spcAft>
                <a:spcPts val="100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 movies with similar features using Graph-algorithm</a:t>
            </a:r>
          </a:p>
          <a:p>
            <a:pPr lvl="1">
              <a:spcAft>
                <a:spcPts val="1000"/>
              </a:spcAft>
              <a:buClr>
                <a:schemeClr val="dk1"/>
              </a:buClr>
              <a:buSzPts val="2000"/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Differences from previous studies</a:t>
            </a:r>
          </a:p>
          <a:p>
            <a:pPr marL="800100" lvl="1" indent="-342900">
              <a:spcAft>
                <a:spcPts val="10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CF recommends movies to watch in the future based on watched movie.[7]</a:t>
            </a:r>
          </a:p>
          <a:p>
            <a:pPr marL="800100" lvl="1" indent="-342900">
              <a:spcAft>
                <a:spcPts val="10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 our study, the system recommends movies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reflecting implicit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information like sentiment polarity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.[4]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B1944-B1F9-4546-94A9-18D2A82B3B13}"/>
              </a:ext>
            </a:extLst>
          </p:cNvPr>
          <p:cNvSpPr txBox="1"/>
          <p:nvPr/>
        </p:nvSpPr>
        <p:spPr>
          <a:xfrm>
            <a:off x="2265957" y="635837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General CF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537116-1B6D-48D1-8A28-F0758E9FBB12}"/>
              </a:ext>
            </a:extLst>
          </p:cNvPr>
          <p:cNvGrpSpPr/>
          <p:nvPr/>
        </p:nvGrpSpPr>
        <p:grpSpPr>
          <a:xfrm>
            <a:off x="1203006" y="4561134"/>
            <a:ext cx="3846214" cy="1851095"/>
            <a:chOff x="1203006" y="4673689"/>
            <a:chExt cx="3846214" cy="1851095"/>
          </a:xfrm>
        </p:grpSpPr>
        <p:pic>
          <p:nvPicPr>
            <p:cNvPr id="1026" name="Picture 2" descr="Essentials of recommendation engines: content-based and collaborative  filtering | by Jonathan Leban | Towards Data Science">
              <a:extLst>
                <a:ext uri="{FF2B5EF4-FFF2-40B4-BE49-F238E27FC236}">
                  <a16:creationId xmlns:a16="http://schemas.microsoft.com/office/drawing/2014/main" id="{D5BAF97E-CA98-482A-8E4B-9C4AB84D4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006" y="4673689"/>
              <a:ext cx="3846214" cy="1779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D610C0A-FF32-4387-B6D6-952A7C0C1535}"/>
                </a:ext>
              </a:extLst>
            </p:cNvPr>
            <p:cNvSpPr/>
            <p:nvPr/>
          </p:nvSpPr>
          <p:spPr>
            <a:xfrm>
              <a:off x="4449628" y="5912213"/>
              <a:ext cx="599592" cy="61257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A4B088E-6890-454E-ACC3-CACA143A6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782" y="4561134"/>
            <a:ext cx="3915217" cy="17794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81740C-D5FB-4F6D-A0AC-14EE7C8D94A1}"/>
              </a:ext>
            </a:extLst>
          </p:cNvPr>
          <p:cNvSpPr txBox="1"/>
          <p:nvPr/>
        </p:nvSpPr>
        <p:spPr>
          <a:xfrm>
            <a:off x="8240234" y="635837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6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Methodology – Framework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ECD2D5-0DF9-494D-9EF2-4C5A7C7677AD}"/>
              </a:ext>
            </a:extLst>
          </p:cNvPr>
          <p:cNvSpPr/>
          <p:nvPr/>
        </p:nvSpPr>
        <p:spPr>
          <a:xfrm>
            <a:off x="2824337" y="1348050"/>
            <a:ext cx="6536968" cy="557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System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413D50-3931-424C-93B6-D297A2243EC0}"/>
              </a:ext>
            </a:extLst>
          </p:cNvPr>
          <p:cNvSpPr/>
          <p:nvPr/>
        </p:nvSpPr>
        <p:spPr>
          <a:xfrm>
            <a:off x="2824337" y="3256037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82848-5F16-4D5B-A11D-233427601994}"/>
              </a:ext>
            </a:extLst>
          </p:cNvPr>
          <p:cNvSpPr/>
          <p:nvPr/>
        </p:nvSpPr>
        <p:spPr>
          <a:xfrm>
            <a:off x="2824337" y="2462087"/>
            <a:ext cx="1816579" cy="487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 Data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ABD7D-70B1-41E7-B0D5-FD9E15953DD6}"/>
              </a:ext>
            </a:extLst>
          </p:cNvPr>
          <p:cNvSpPr/>
          <p:nvPr/>
        </p:nvSpPr>
        <p:spPr>
          <a:xfrm>
            <a:off x="2824337" y="4075988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Positive/Negative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9714BD-9743-4B7C-9B73-8BF8DEE9D76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732627" y="2949849"/>
            <a:ext cx="0" cy="306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9A1F7A-D3FA-46B7-A2DF-340F5FFE51E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732627" y="3743799"/>
            <a:ext cx="0" cy="332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C19E93-219A-4607-803D-38DD83E34CFC}"/>
              </a:ext>
            </a:extLst>
          </p:cNvPr>
          <p:cNvSpPr/>
          <p:nvPr/>
        </p:nvSpPr>
        <p:spPr>
          <a:xfrm>
            <a:off x="2509493" y="2340146"/>
            <a:ext cx="2446267" cy="2320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DC9305-E091-4F80-885A-C29F52B34A0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732626" y="1905254"/>
            <a:ext cx="1" cy="434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A77B24-C8D1-40CD-9547-A36318476BEE}"/>
              </a:ext>
            </a:extLst>
          </p:cNvPr>
          <p:cNvSpPr txBox="1"/>
          <p:nvPr/>
        </p:nvSpPr>
        <p:spPr>
          <a:xfrm>
            <a:off x="3688759" y="1965711"/>
            <a:ext cx="168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88C838-6926-4E74-A7A9-0A3CE75ED3C7}"/>
              </a:ext>
            </a:extLst>
          </p:cNvPr>
          <p:cNvSpPr/>
          <p:nvPr/>
        </p:nvSpPr>
        <p:spPr>
          <a:xfrm>
            <a:off x="5556000" y="2256491"/>
            <a:ext cx="1073643" cy="9053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Database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6E4ECC-7B6D-4D20-A798-F45469D5651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flipH="1" flipV="1">
            <a:off x="4640916" y="2705968"/>
            <a:ext cx="915084" cy="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BD30DB-BA32-402E-8331-1E1A2D7DDDE0}"/>
              </a:ext>
            </a:extLst>
          </p:cNvPr>
          <p:cNvSpPr/>
          <p:nvPr/>
        </p:nvSpPr>
        <p:spPr>
          <a:xfrm>
            <a:off x="7544726" y="2465283"/>
            <a:ext cx="1816579" cy="487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Data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D06F27-B4BB-4D7D-AE66-5C7095455337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6629643" y="2709164"/>
            <a:ext cx="915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304E45-8E54-4852-86C3-3135A89D352D}"/>
              </a:ext>
            </a:extLst>
          </p:cNvPr>
          <p:cNvSpPr/>
          <p:nvPr/>
        </p:nvSpPr>
        <p:spPr>
          <a:xfrm>
            <a:off x="7544726" y="3256037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Module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50FB1C-CBC9-4B86-976A-3EFFCF1CFB89}"/>
              </a:ext>
            </a:extLst>
          </p:cNvPr>
          <p:cNvSpPr/>
          <p:nvPr/>
        </p:nvSpPr>
        <p:spPr>
          <a:xfrm>
            <a:off x="7544726" y="4075988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Movie/Review Graph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B42FF6-FB40-4F12-B42F-2FD01F4D2EB2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 flipV="1">
            <a:off x="4955760" y="3499918"/>
            <a:ext cx="2588966" cy="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4517FB-58E9-438D-8E6C-0F63FBD263E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8453016" y="2953045"/>
            <a:ext cx="0" cy="302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D480E6-A88A-4C42-ADA2-0BAE0084461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453016" y="3743799"/>
            <a:ext cx="0" cy="332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F6DD23-BC31-42B0-9F94-AD380A7738EA}"/>
              </a:ext>
            </a:extLst>
          </p:cNvPr>
          <p:cNvSpPr/>
          <p:nvPr/>
        </p:nvSpPr>
        <p:spPr>
          <a:xfrm>
            <a:off x="3673733" y="5162271"/>
            <a:ext cx="2214101" cy="43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Neural Network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0D0F7E-D6DB-45C0-9812-F0EEFC380D73}"/>
              </a:ext>
            </a:extLst>
          </p:cNvPr>
          <p:cNvSpPr/>
          <p:nvPr/>
        </p:nvSpPr>
        <p:spPr>
          <a:xfrm>
            <a:off x="6297809" y="5162271"/>
            <a:ext cx="2270725" cy="43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Knowledge Structure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EF06A6-BAF0-49F2-B494-33D18A0726C8}"/>
              </a:ext>
            </a:extLst>
          </p:cNvPr>
          <p:cNvSpPr/>
          <p:nvPr/>
        </p:nvSpPr>
        <p:spPr>
          <a:xfrm>
            <a:off x="3505880" y="5093459"/>
            <a:ext cx="5224272" cy="58221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A28D85-2CD2-4810-9322-E0FCB5A6710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453016" y="4563750"/>
            <a:ext cx="0" cy="499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29B0E4-827E-4944-A15C-B4905E89DDA2}"/>
              </a:ext>
            </a:extLst>
          </p:cNvPr>
          <p:cNvSpPr txBox="1"/>
          <p:nvPr/>
        </p:nvSpPr>
        <p:spPr>
          <a:xfrm>
            <a:off x="4933676" y="4806879"/>
            <a:ext cx="2318289" cy="24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Representator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CC116C-D707-4842-8020-4785F0426889}"/>
              </a:ext>
            </a:extLst>
          </p:cNvPr>
          <p:cNvSpPr txBox="1"/>
          <p:nvPr/>
        </p:nvSpPr>
        <p:spPr>
          <a:xfrm>
            <a:off x="8176974" y="4670759"/>
            <a:ext cx="194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Filter Sentiment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E8D0C3-363E-431E-8602-7992374B53A1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 flipH="1">
            <a:off x="6117204" y="5675676"/>
            <a:ext cx="812" cy="320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1E0A68-06EE-4257-ADDF-D56AF3BA4B6C}"/>
              </a:ext>
            </a:extLst>
          </p:cNvPr>
          <p:cNvSpPr/>
          <p:nvPr/>
        </p:nvSpPr>
        <p:spPr>
          <a:xfrm>
            <a:off x="5010153" y="5996546"/>
            <a:ext cx="2214101" cy="64616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Recommendation</a:t>
            </a:r>
            <a:endParaRPr lang="ko-KR" altLang="en-US"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CA13C5-61CE-44F3-9281-FBFCC3E1C4AA}"/>
              </a:ext>
            </a:extLst>
          </p:cNvPr>
          <p:cNvSpPr txBox="1"/>
          <p:nvPr/>
        </p:nvSpPr>
        <p:spPr>
          <a:xfrm>
            <a:off x="7217481" y="6150349"/>
            <a:ext cx="146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</a:t>
            </a:r>
            <a:r>
              <a:rPr lang="ko-KR" altLang="en-US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planning)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5D7F0-645B-4EF2-ABF2-86B7AD6014D6}"/>
              </a:ext>
            </a:extLst>
          </p:cNvPr>
          <p:cNvSpPr/>
          <p:nvPr/>
        </p:nvSpPr>
        <p:spPr>
          <a:xfrm>
            <a:off x="1700106" y="1104053"/>
            <a:ext cx="8791787" cy="56625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9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Methodology – Knowledge Structure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Assumption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reviews are a mixture of positive/negative information, so specific polarity information can represent movies.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If it is similar to a movie with positive reviews, it will be seen favorably.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Creating a knowledge structure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by separating positive and negative reviews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Directions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 similar movies by using knowledge structure based on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results of sentiment analysis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 similar movies by using knowledge structure based on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summary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Advantages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Quick recommendation to disable deep learning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Reflect user preferences by recommending movies that are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similar to the knowledge structure of films with positive reviews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4A59CD-2A87-4959-8109-703A54A27C19}"/>
              </a:ext>
            </a:extLst>
          </p:cNvPr>
          <p:cNvGrpSpPr/>
          <p:nvPr/>
        </p:nvGrpSpPr>
        <p:grpSpPr>
          <a:xfrm>
            <a:off x="9808376" y="2248980"/>
            <a:ext cx="2060508" cy="1726529"/>
            <a:chOff x="6501296" y="4653046"/>
            <a:chExt cx="2060508" cy="172652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61BF5E-484D-4716-B288-DDE8705CE5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627" y="4653046"/>
              <a:ext cx="1912749" cy="1726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553422-A72B-47A8-99EA-C00FE36A1500}"/>
                </a:ext>
              </a:extLst>
            </p:cNvPr>
            <p:cNvSpPr txBox="1"/>
            <p:nvPr/>
          </p:nvSpPr>
          <p:spPr>
            <a:xfrm>
              <a:off x="7435000" y="5062340"/>
              <a:ext cx="667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Fun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39EF99-6C2B-4114-8871-5A1E4D91A529}"/>
                </a:ext>
              </a:extLst>
            </p:cNvPr>
            <p:cNvSpPr txBox="1"/>
            <p:nvPr/>
          </p:nvSpPr>
          <p:spPr>
            <a:xfrm>
              <a:off x="7508059" y="5801004"/>
              <a:ext cx="1053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happy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82A5E-C986-406D-AA33-776B1C87F81F}"/>
                </a:ext>
              </a:extLst>
            </p:cNvPr>
            <p:cNvSpPr txBox="1"/>
            <p:nvPr/>
          </p:nvSpPr>
          <p:spPr>
            <a:xfrm>
              <a:off x="6501296" y="5398314"/>
              <a:ext cx="1053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action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31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Methodology – GNN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(KDD 18’)  Graph Convolutional Matrix Completion (GCMC)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Describe the process of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projecting the methodology of the Graph structure onto the recommender system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especially Matrix Factorization.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Regard matrix completion as link prediction problem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D3E57-95D6-423F-8454-2A8D5F3944CC}"/>
              </a:ext>
            </a:extLst>
          </p:cNvPr>
          <p:cNvSpPr txBox="1"/>
          <p:nvPr/>
        </p:nvSpPr>
        <p:spPr>
          <a:xfrm>
            <a:off x="9522776" y="3393802"/>
            <a:ext cx="202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</a:t>
            </a: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planning)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073565-AD82-4DC6-AF18-9E6F5FE3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7" y="2785931"/>
            <a:ext cx="6470001" cy="21191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BEB5D5-FD3C-4B39-9D44-CCB7BA0F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7" y="5005332"/>
            <a:ext cx="6470001" cy="1757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F89809-0230-43E5-AD99-EB989362733A}"/>
              </a:ext>
            </a:extLst>
          </p:cNvPr>
          <p:cNvSpPr txBox="1"/>
          <p:nvPr/>
        </p:nvSpPr>
        <p:spPr>
          <a:xfrm>
            <a:off x="-125939" y="3752426"/>
            <a:ext cx="178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&lt;Framework&gt;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E5EFD-24B1-4FC5-8069-494ED2E48E75}"/>
              </a:ext>
            </a:extLst>
          </p:cNvPr>
          <p:cNvSpPr txBox="1"/>
          <p:nvPr/>
        </p:nvSpPr>
        <p:spPr>
          <a:xfrm>
            <a:off x="-125939" y="5764982"/>
            <a:ext cx="178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&lt;Detail&gt;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684C0-8466-4A52-9E63-8DA1F97F4C0B}"/>
              </a:ext>
            </a:extLst>
          </p:cNvPr>
          <p:cNvSpPr txBox="1"/>
          <p:nvPr/>
        </p:nvSpPr>
        <p:spPr>
          <a:xfrm>
            <a:off x="9229566" y="5803650"/>
            <a:ext cx="261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Our model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E59533-D9D7-4AA0-8E68-48585CBCF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874" y="3985483"/>
            <a:ext cx="3105358" cy="17794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AA81786-27EF-4331-9CE7-A27317C9A061}"/>
              </a:ext>
            </a:extLst>
          </p:cNvPr>
          <p:cNvSpPr/>
          <p:nvPr/>
        </p:nvSpPr>
        <p:spPr>
          <a:xfrm>
            <a:off x="8208886" y="4677672"/>
            <a:ext cx="586740" cy="563880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26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872191" y="2884656"/>
            <a:ext cx="401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Dataset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8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90105" y="1158397"/>
            <a:ext cx="12006197" cy="558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 Comparison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Considerations : Period, Volume,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0B4DB-D044-43F8-9777-3CF5EEA5737F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Dataset</a:t>
            </a:r>
          </a:p>
        </p:txBody>
      </p:sp>
      <p:pic>
        <p:nvPicPr>
          <p:cNvPr id="6" name="Picture 2" descr="Netflix, 가입자 2억 명 마일스톤 달성 - ROA Report">
            <a:extLst>
              <a:ext uri="{FF2B5EF4-FFF2-40B4-BE49-F238E27FC236}">
                <a16:creationId xmlns:a16="http://schemas.microsoft.com/office/drawing/2014/main" id="{1642B222-ED46-4A7B-91D2-0E15D496E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7" y="2693164"/>
            <a:ext cx="1550152" cy="9300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왓챠 - 위키백과, 우리 모두의 백과사전">
            <a:extLst>
              <a:ext uri="{FF2B5EF4-FFF2-40B4-BE49-F238E27FC236}">
                <a16:creationId xmlns:a16="http://schemas.microsoft.com/office/drawing/2014/main" id="{37D99713-323C-4D13-AB14-2D4C784F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69" y="2696876"/>
            <a:ext cx="2152650" cy="9263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ovielens Logo White, HD Png Download - kindpng">
            <a:extLst>
              <a:ext uri="{FF2B5EF4-FFF2-40B4-BE49-F238E27FC236}">
                <a16:creationId xmlns:a16="http://schemas.microsoft.com/office/drawing/2014/main" id="{FBADC158-82C2-498F-9C9F-28714EEE8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4" b="17949"/>
          <a:stretch/>
        </p:blipFill>
        <p:spPr bwMode="auto">
          <a:xfrm>
            <a:off x="2800602" y="4138251"/>
            <a:ext cx="2906489" cy="105824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Db - Wikipedia">
            <a:extLst>
              <a:ext uri="{FF2B5EF4-FFF2-40B4-BE49-F238E27FC236}">
                <a16:creationId xmlns:a16="http://schemas.microsoft.com/office/drawing/2014/main" id="{5C9834A5-2A0A-479D-9166-1922F7BEB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t="6924" r="6240" b="7826"/>
          <a:stretch/>
        </p:blipFill>
        <p:spPr bwMode="auto">
          <a:xfrm>
            <a:off x="6096000" y="4138251"/>
            <a:ext cx="2152650" cy="105824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mazon Prime Video Logo | Symbol, History, PNG (3840*2160)">
            <a:extLst>
              <a:ext uri="{FF2B5EF4-FFF2-40B4-BE49-F238E27FC236}">
                <a16:creationId xmlns:a16="http://schemas.microsoft.com/office/drawing/2014/main" id="{07157F52-B18B-4719-9B96-76EE55A0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92" y="2693164"/>
            <a:ext cx="1883429" cy="9300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UBI Logo">
            <a:extLst>
              <a:ext uri="{FF2B5EF4-FFF2-40B4-BE49-F238E27FC236}">
                <a16:creationId xmlns:a16="http://schemas.microsoft.com/office/drawing/2014/main" id="{031E7C02-55F7-4F9A-AFB4-8B9BC432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68" y="2694877"/>
            <a:ext cx="2523713" cy="9263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treamingmoviecharts.com/wp-content/uploads/2021/03/disney-plus-logo.png">
            <a:extLst>
              <a:ext uri="{FF2B5EF4-FFF2-40B4-BE49-F238E27FC236}">
                <a16:creationId xmlns:a16="http://schemas.microsoft.com/office/drawing/2014/main" id="{81A9DFC2-6862-4751-A792-948138B0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54" y="2693164"/>
            <a:ext cx="1929366" cy="9300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otten Tomatoes Inhibits Trolls With “Verified” Audience Score | IndieWire">
            <a:extLst>
              <a:ext uri="{FF2B5EF4-FFF2-40B4-BE49-F238E27FC236}">
                <a16:creationId xmlns:a16="http://schemas.microsoft.com/office/drawing/2014/main" id="{7BB1A6C7-69E7-43E6-9139-371ECE056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76" y="4138251"/>
            <a:ext cx="1883429" cy="105824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F715655-1140-4CE8-996E-DC7867C69259}"/>
              </a:ext>
            </a:extLst>
          </p:cNvPr>
          <p:cNvSpPr/>
          <p:nvPr/>
        </p:nvSpPr>
        <p:spPr>
          <a:xfrm>
            <a:off x="406400" y="3987191"/>
            <a:ext cx="2152650" cy="135466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92BED-B10E-4FA8-963D-F1473EEC2DA6}"/>
              </a:ext>
            </a:extLst>
          </p:cNvPr>
          <p:cNvSpPr txBox="1"/>
          <p:nvPr/>
        </p:nvSpPr>
        <p:spPr>
          <a:xfrm>
            <a:off x="781685" y="542867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Selected!!</a:t>
            </a:r>
            <a:endParaRPr lang="ko-KR" altLang="en-US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59545-14B7-4D06-B6CD-B720364ECD27}"/>
              </a:ext>
            </a:extLst>
          </p:cNvPr>
          <p:cNvSpPr txBox="1"/>
          <p:nvPr/>
        </p:nvSpPr>
        <p:spPr>
          <a:xfrm>
            <a:off x="0" y="60838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Reason for selection: Latest dataset, high volume, many columns, many specific reviews (experts/publics)</a:t>
            </a:r>
            <a:endParaRPr lang="ko-KR" altLang="en-US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63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90105" y="1158397"/>
            <a:ext cx="12006197" cy="558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Rotten Tomato 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2020.10.31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https://www.kaggle.com/stefanoleone992/rotten-tomatoes-movies-and-critic-reviews-dataset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DED9D5F-C93C-4BFD-862A-C58E74868F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693" y="3358715"/>
          <a:ext cx="10417715" cy="295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80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675442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Dimension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18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(17713, 22)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rotten_tomatoes_link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movie_title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movie_info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critics_consensus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content_rating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'genres', 'directors', 'authors', 'actors',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original_release_date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streaming_release_date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'runtime',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production_company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tomatometer_top_critics_count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tomatometer_fresh_critics_count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tomatometer_rotten_critics_count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1048576, 8)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rotten_tomatoes_link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critic_name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top_critic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publisher_name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review_type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review_score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review_date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review_content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90B4DB-D044-43F8-9777-3CF5EEA5737F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Dataset</a:t>
            </a:r>
          </a:p>
        </p:txBody>
      </p:sp>
    </p:spTree>
    <p:extLst>
      <p:ext uri="{BB962C8B-B14F-4D97-AF65-F5344CB8AC3E}">
        <p14:creationId xmlns:p14="http://schemas.microsoft.com/office/powerpoint/2010/main" val="162900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name,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publisher_name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review_type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score, date, review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13D93-1998-43CC-BD63-C08AAFB3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0" y="2392326"/>
            <a:ext cx="11344940" cy="16295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72C1C-356D-4316-A522-598B39CEE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11"/>
          <a:stretch/>
        </p:blipFill>
        <p:spPr>
          <a:xfrm>
            <a:off x="423530" y="5566644"/>
            <a:ext cx="11344940" cy="780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Google Shape;135;p32">
            <a:extLst>
              <a:ext uri="{FF2B5EF4-FFF2-40B4-BE49-F238E27FC236}">
                <a16:creationId xmlns:a16="http://schemas.microsoft.com/office/drawing/2014/main" id="{0DC574CD-CE62-41A6-9102-138F3B73AD6E}"/>
              </a:ext>
            </a:extLst>
          </p:cNvPr>
          <p:cNvSpPr txBox="1"/>
          <p:nvPr/>
        </p:nvSpPr>
        <p:spPr>
          <a:xfrm>
            <a:off x="185802" y="4240504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title, summary,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content_rating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genres, directors, actors, authors, date,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39C8F-355D-430B-938F-85519BACD26F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Dataset</a:t>
            </a:r>
          </a:p>
        </p:txBody>
      </p:sp>
    </p:spTree>
    <p:extLst>
      <p:ext uri="{BB962C8B-B14F-4D97-AF65-F5344CB8AC3E}">
        <p14:creationId xmlns:p14="http://schemas.microsoft.com/office/powerpoint/2010/main" val="301011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 Graph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Critics 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tomatometer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Regular user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F1BB6E1-FE3A-4D04-8B54-1C40F182C0BD}"/>
              </a:ext>
            </a:extLst>
          </p:cNvPr>
          <p:cNvSpPr/>
          <p:nvPr/>
        </p:nvSpPr>
        <p:spPr>
          <a:xfrm>
            <a:off x="6365069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0826FB-149D-4DA1-BF93-7BF71E9C3239}"/>
              </a:ext>
            </a:extLst>
          </p:cNvPr>
          <p:cNvSpPr/>
          <p:nvPr/>
        </p:nvSpPr>
        <p:spPr>
          <a:xfrm>
            <a:off x="334947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1624878" y="448257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3956293" y="350266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3956293" y="402983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3956293" y="477747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3956293" y="53440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892870" y="368733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2892870" y="421450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892870" y="466724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92870" y="466724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3205172" y="387324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3412419" y="408728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2985770" y="499745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3386538" y="486088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538760" y="3322820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1624878" y="509191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1624878" y="616670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2892870" y="552869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3205172" y="561604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1969502" y="552158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892870" y="421450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3467585" y="457090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E9EB62-1BE0-43D5-A22C-67CC438F0132}"/>
              </a:ext>
            </a:extLst>
          </p:cNvPr>
          <p:cNvSpPr txBox="1"/>
          <p:nvPr/>
        </p:nvSpPr>
        <p:spPr>
          <a:xfrm>
            <a:off x="6721358" y="460755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749E32-EC73-4479-AC72-80426D490BA9}"/>
              </a:ext>
            </a:extLst>
          </p:cNvPr>
          <p:cNvSpPr txBox="1"/>
          <p:nvPr/>
        </p:nvSpPr>
        <p:spPr>
          <a:xfrm>
            <a:off x="8813179" y="331435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FF557F-8F6E-4736-BB50-36A880A63C4C}"/>
              </a:ext>
            </a:extLst>
          </p:cNvPr>
          <p:cNvSpPr txBox="1"/>
          <p:nvPr/>
        </p:nvSpPr>
        <p:spPr>
          <a:xfrm>
            <a:off x="8813179" y="375992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BB1E60-E9BC-476D-A8AB-79DCFB29B899}"/>
              </a:ext>
            </a:extLst>
          </p:cNvPr>
          <p:cNvSpPr txBox="1"/>
          <p:nvPr/>
        </p:nvSpPr>
        <p:spPr>
          <a:xfrm>
            <a:off x="8813179" y="4183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8505D-DB22-4A4F-B30C-5A82CCF02CC1}"/>
              </a:ext>
            </a:extLst>
          </p:cNvPr>
          <p:cNvSpPr txBox="1"/>
          <p:nvPr/>
        </p:nvSpPr>
        <p:spPr>
          <a:xfrm>
            <a:off x="8813179" y="4617856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4F36E-136A-4054-8EFA-AD5C99DCE108}"/>
              </a:ext>
            </a:extLst>
          </p:cNvPr>
          <p:cNvSpPr txBox="1"/>
          <p:nvPr/>
        </p:nvSpPr>
        <p:spPr>
          <a:xfrm>
            <a:off x="8813179" y="5041713"/>
            <a:ext cx="1923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Production_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C7D4B6-5E41-40A5-AA16-C15299D18E2D}"/>
              </a:ext>
            </a:extLst>
          </p:cNvPr>
          <p:cNvSpPr txBox="1"/>
          <p:nvPr/>
        </p:nvSpPr>
        <p:spPr>
          <a:xfrm>
            <a:off x="8813179" y="5742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580567-3DB7-4757-9665-DC879930C6EC}"/>
              </a:ext>
            </a:extLst>
          </p:cNvPr>
          <p:cNvSpPr txBox="1"/>
          <p:nvPr/>
        </p:nvSpPr>
        <p:spPr>
          <a:xfrm>
            <a:off x="8813179" y="617743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Content_rating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02D5BF-1A29-4BA9-923F-6FEB126AB76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989350" y="3499025"/>
            <a:ext cx="823829" cy="129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058729-5786-4867-819B-597AC42B7C64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989350" y="3944595"/>
            <a:ext cx="823829" cy="847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EF7B83-D2B0-4546-8641-B5946072D42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7989350" y="4368235"/>
            <a:ext cx="823829" cy="423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217ECE9-1790-44B5-A2E2-F9BE35F3C370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989350" y="4792223"/>
            <a:ext cx="823829" cy="10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BFCE8F-3068-4C45-9CF7-9E5BE0A8D8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7989350" y="4792223"/>
            <a:ext cx="823829" cy="572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65FA762-B362-4023-8ACB-C47663644A1B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989350" y="4792223"/>
            <a:ext cx="823829" cy="1135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D06D8D3-2056-42E9-9228-E826518B285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7989350" y="4792223"/>
            <a:ext cx="823829" cy="156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Google Shape;135;p32">
            <a:extLst>
              <a:ext uri="{FF2B5EF4-FFF2-40B4-BE49-F238E27FC236}">
                <a16:creationId xmlns:a16="http://schemas.microsoft.com/office/drawing/2014/main" id="{E37F8D27-751C-4BA5-8A12-C40AD26D6B09}"/>
              </a:ext>
            </a:extLst>
          </p:cNvPr>
          <p:cNvSpPr txBox="1"/>
          <p:nvPr/>
        </p:nvSpPr>
        <p:spPr>
          <a:xfrm>
            <a:off x="6167961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Graph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3476506" y="586815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E0BF12-9602-4A36-8CA5-EAEE01C518DB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Dataset</a:t>
            </a:r>
          </a:p>
        </p:txBody>
      </p:sp>
    </p:spTree>
    <p:extLst>
      <p:ext uri="{BB962C8B-B14F-4D97-AF65-F5344CB8AC3E}">
        <p14:creationId xmlns:p14="http://schemas.microsoft.com/office/powerpoint/2010/main" val="389879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470401" y="1327268"/>
            <a:ext cx="101599" cy="4203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8F9248-6282-4C28-A538-6062955AA16D}"/>
              </a:ext>
            </a:extLst>
          </p:cNvPr>
          <p:cNvGrpSpPr/>
          <p:nvPr/>
        </p:nvGrpSpPr>
        <p:grpSpPr>
          <a:xfrm>
            <a:off x="4982456" y="1388225"/>
            <a:ext cx="2929480" cy="646331"/>
            <a:chOff x="5171440" y="882070"/>
            <a:chExt cx="2929480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3500" y="974402"/>
              <a:ext cx="2047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Introduction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2E499E-A22D-4115-818A-274C38005BCD}"/>
              </a:ext>
            </a:extLst>
          </p:cNvPr>
          <p:cNvGrpSpPr/>
          <p:nvPr/>
        </p:nvGrpSpPr>
        <p:grpSpPr>
          <a:xfrm>
            <a:off x="2068585" y="2433320"/>
            <a:ext cx="1991360" cy="1991360"/>
            <a:chOff x="2194560" y="2433320"/>
            <a:chExt cx="1991360" cy="1991360"/>
          </a:xfrm>
        </p:grpSpPr>
        <p:sp>
          <p:nvSpPr>
            <p:cNvPr id="6" name="타원 5"/>
            <p:cNvSpPr/>
            <p:nvPr/>
          </p:nvSpPr>
          <p:spPr>
            <a:xfrm>
              <a:off x="2194560" y="2433320"/>
              <a:ext cx="1991360" cy="1991360"/>
            </a:xfrm>
            <a:prstGeom prst="ellipse">
              <a:avLst/>
            </a:prstGeom>
            <a:solidFill>
              <a:srgbClr val="067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84E9BE-A9D9-416C-B96E-425E6202B60D}"/>
                </a:ext>
              </a:extLst>
            </p:cNvPr>
            <p:cNvSpPr txBox="1"/>
            <p:nvPr/>
          </p:nvSpPr>
          <p:spPr>
            <a:xfrm>
              <a:off x="2392591" y="3105834"/>
              <a:ext cx="1595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0727E2-0205-4290-ADF0-06AE17A0D21B}"/>
              </a:ext>
            </a:extLst>
          </p:cNvPr>
          <p:cNvGrpSpPr/>
          <p:nvPr/>
        </p:nvGrpSpPr>
        <p:grpSpPr>
          <a:xfrm>
            <a:off x="4982456" y="2112334"/>
            <a:ext cx="3082406" cy="646331"/>
            <a:chOff x="5171440" y="882070"/>
            <a:chExt cx="3082406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984844-5730-4DA4-93F5-8CD1CC4F5A06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38960A-9A9C-477E-B3A9-0174A49CA10C}"/>
                </a:ext>
              </a:extLst>
            </p:cNvPr>
            <p:cNvSpPr txBox="1"/>
            <p:nvPr/>
          </p:nvSpPr>
          <p:spPr>
            <a:xfrm>
              <a:off x="6053500" y="974402"/>
              <a:ext cx="2200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Related Work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579B87-C52A-498D-B587-DA1AD642862E}"/>
              </a:ext>
            </a:extLst>
          </p:cNvPr>
          <p:cNvGrpSpPr/>
          <p:nvPr/>
        </p:nvGrpSpPr>
        <p:grpSpPr>
          <a:xfrm>
            <a:off x="4982456" y="2833475"/>
            <a:ext cx="3030405" cy="646331"/>
            <a:chOff x="5171440" y="882070"/>
            <a:chExt cx="3030405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ABD012-6A78-45BE-AE2C-E56AA4DC4EDF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F9FF36-D37E-48F2-8B0D-C9B5BB0E51DA}"/>
                </a:ext>
              </a:extLst>
            </p:cNvPr>
            <p:cNvSpPr txBox="1"/>
            <p:nvPr/>
          </p:nvSpPr>
          <p:spPr>
            <a:xfrm>
              <a:off x="6053500" y="974402"/>
              <a:ext cx="2148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Methodology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4A7E63-34FC-4A5F-B8C9-00937A2C29B1}"/>
              </a:ext>
            </a:extLst>
          </p:cNvPr>
          <p:cNvGrpSpPr/>
          <p:nvPr/>
        </p:nvGrpSpPr>
        <p:grpSpPr>
          <a:xfrm>
            <a:off x="4982456" y="4159280"/>
            <a:ext cx="2224094" cy="646331"/>
            <a:chOff x="5171440" y="882070"/>
            <a:chExt cx="2224094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08B5A5-C29D-4F4D-AB3D-94FF0AB45C0E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1A6A27-F528-4005-B837-E8C635326A86}"/>
                </a:ext>
              </a:extLst>
            </p:cNvPr>
            <p:cNvSpPr txBox="1"/>
            <p:nvPr/>
          </p:nvSpPr>
          <p:spPr>
            <a:xfrm>
              <a:off x="6053500" y="974402"/>
              <a:ext cx="1342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Dataset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29EC47-1436-463A-A7AE-0409399455B7}"/>
              </a:ext>
            </a:extLst>
          </p:cNvPr>
          <p:cNvSpPr txBox="1"/>
          <p:nvPr/>
        </p:nvSpPr>
        <p:spPr>
          <a:xfrm>
            <a:off x="6010746" y="3327364"/>
            <a:ext cx="380238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Study1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Knowledge Structure (KS)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Study2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Graph Neural Network (GNN)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48635A-F8E6-4011-B6A6-5FAE895335F9}"/>
              </a:ext>
            </a:extLst>
          </p:cNvPr>
          <p:cNvGrpSpPr/>
          <p:nvPr/>
        </p:nvGrpSpPr>
        <p:grpSpPr>
          <a:xfrm>
            <a:off x="4982456" y="4884026"/>
            <a:ext cx="2436012" cy="646331"/>
            <a:chOff x="5171440" y="882070"/>
            <a:chExt cx="2436012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22BDE9-3C9C-46DD-B8CB-402DDB34AC2E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41D2F2-0E7A-41B5-B3DB-8DE0DA75B218}"/>
                </a:ext>
              </a:extLst>
            </p:cNvPr>
            <p:cNvSpPr txBox="1"/>
            <p:nvPr/>
          </p:nvSpPr>
          <p:spPr>
            <a:xfrm>
              <a:off x="6053500" y="974402"/>
              <a:ext cx="1553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Schedule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19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Labeling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 using BERT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65C36F-4F16-440B-AF19-22BF4C2E385D}"/>
              </a:ext>
            </a:extLst>
          </p:cNvPr>
          <p:cNvSpPr/>
          <p:nvPr/>
        </p:nvSpPr>
        <p:spPr>
          <a:xfrm>
            <a:off x="68528" y="2187454"/>
            <a:ext cx="12054946" cy="26085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TensorFlow Hub">
            <a:extLst>
              <a:ext uri="{FF2B5EF4-FFF2-40B4-BE49-F238E27FC236}">
                <a16:creationId xmlns:a16="http://schemas.microsoft.com/office/drawing/2014/main" id="{F16FAADF-3D80-4161-AEFC-30522722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15" y="2088313"/>
            <a:ext cx="2835925" cy="283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A0476C-B8CD-43EF-8DFA-F9362EBDFE94}"/>
              </a:ext>
            </a:extLst>
          </p:cNvPr>
          <p:cNvSpPr txBox="1"/>
          <p:nvPr/>
        </p:nvSpPr>
        <p:spPr>
          <a:xfrm>
            <a:off x="117276" y="3148442"/>
            <a:ext cx="3547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694167-9802-4B2B-B557-DEA2175EAE63}"/>
              </a:ext>
            </a:extLst>
          </p:cNvPr>
          <p:cNvSpPr/>
          <p:nvPr/>
        </p:nvSpPr>
        <p:spPr>
          <a:xfrm>
            <a:off x="3784449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338C-4DC9-4779-B0BA-C7602C251CEE}"/>
              </a:ext>
            </a:extLst>
          </p:cNvPr>
          <p:cNvSpPr txBox="1"/>
          <p:nvPr/>
        </p:nvSpPr>
        <p:spPr>
          <a:xfrm>
            <a:off x="8716416" y="3148442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/ 1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02F7C5-D8DF-42E9-A3A5-9CF27EABFC04}"/>
              </a:ext>
            </a:extLst>
          </p:cNvPr>
          <p:cNvSpPr/>
          <p:nvPr/>
        </p:nvSpPr>
        <p:spPr>
          <a:xfrm>
            <a:off x="7884064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853F9-C85C-4350-8490-3E13E262B84B}"/>
              </a:ext>
            </a:extLst>
          </p:cNvPr>
          <p:cNvSpPr txBox="1"/>
          <p:nvPr/>
        </p:nvSpPr>
        <p:spPr>
          <a:xfrm>
            <a:off x="45978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42D41-DB25-4DC0-880E-20E0FCEFCBA4}"/>
              </a:ext>
            </a:extLst>
          </p:cNvPr>
          <p:cNvSpPr txBox="1"/>
          <p:nvPr/>
        </p:nvSpPr>
        <p:spPr>
          <a:xfrm>
            <a:off x="7667464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10" y="4877539"/>
            <a:ext cx="3045936" cy="198046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FA3DDF7-BD6F-4870-B64B-F5E0E3E37AEB}"/>
              </a:ext>
            </a:extLst>
          </p:cNvPr>
          <p:cNvSpPr/>
          <p:nvPr/>
        </p:nvSpPr>
        <p:spPr>
          <a:xfrm rot="5400000">
            <a:off x="9210023" y="406455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CD589B-04E1-4ACC-A2AE-487B324A3698}"/>
              </a:ext>
            </a:extLst>
          </p:cNvPr>
          <p:cNvSpPr/>
          <p:nvPr/>
        </p:nvSpPr>
        <p:spPr>
          <a:xfrm>
            <a:off x="9415220" y="5222929"/>
            <a:ext cx="464949" cy="984142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F1A37-87AD-4C54-9640-53AFEA44A673}"/>
              </a:ext>
            </a:extLst>
          </p:cNvPr>
          <p:cNvSpPr txBox="1"/>
          <p:nvPr/>
        </p:nvSpPr>
        <p:spPr>
          <a:xfrm>
            <a:off x="1573078" y="5654393"/>
            <a:ext cx="641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Fill the triple’s edge with sentiment analysis results.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B978A-0387-482A-A0C9-C569CD1B7599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Dataset</a:t>
            </a:r>
          </a:p>
        </p:txBody>
      </p:sp>
    </p:spTree>
    <p:extLst>
      <p:ext uri="{BB962C8B-B14F-4D97-AF65-F5344CB8AC3E}">
        <p14:creationId xmlns:p14="http://schemas.microsoft.com/office/powerpoint/2010/main" val="205220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20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Explainable Recommendation (XAI)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meta information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52016B-831D-4AD9-98A8-07F063FD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9" y="2174575"/>
            <a:ext cx="5159983" cy="3395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886" y="2189917"/>
            <a:ext cx="5222312" cy="33955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5C191B-89A1-41E8-BCE6-717888F0DA8E}"/>
              </a:ext>
            </a:extLst>
          </p:cNvPr>
          <p:cNvSpPr/>
          <p:nvPr/>
        </p:nvSpPr>
        <p:spPr>
          <a:xfrm>
            <a:off x="2798284" y="2368627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DBB609-6E62-465A-B190-FD3B3CD27071}"/>
              </a:ext>
            </a:extLst>
          </p:cNvPr>
          <p:cNvSpPr/>
          <p:nvPr/>
        </p:nvSpPr>
        <p:spPr>
          <a:xfrm>
            <a:off x="2798284" y="3176779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4CD0A1-EA23-4DB7-A5EC-D901DAED03F9}"/>
              </a:ext>
            </a:extLst>
          </p:cNvPr>
          <p:cNvSpPr/>
          <p:nvPr/>
        </p:nvSpPr>
        <p:spPr>
          <a:xfrm>
            <a:off x="2798284" y="3962898"/>
            <a:ext cx="1883885" cy="664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8ADFE-8CF6-4966-A418-B0BD35DE2B48}"/>
              </a:ext>
            </a:extLst>
          </p:cNvPr>
          <p:cNvSpPr/>
          <p:nvPr/>
        </p:nvSpPr>
        <p:spPr>
          <a:xfrm>
            <a:off x="771180" y="5769223"/>
            <a:ext cx="91440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8FA3A-3DDC-4EA8-9C77-9DF9F88C8990}"/>
              </a:ext>
            </a:extLst>
          </p:cNvPr>
          <p:cNvSpPr txBox="1"/>
          <p:nvPr/>
        </p:nvSpPr>
        <p:spPr>
          <a:xfrm>
            <a:off x="1861851" y="5792881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Movie features about positive review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5F44C-7B1D-4675-A691-2A83CE1E0488}"/>
              </a:ext>
            </a:extLst>
          </p:cNvPr>
          <p:cNvSpPr txBox="1"/>
          <p:nvPr/>
        </p:nvSpPr>
        <p:spPr>
          <a:xfrm>
            <a:off x="7693854" y="5769223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Compare features for ‘Movie N’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B7C76F6-3C67-4841-852C-78B37DADF8B6}"/>
              </a:ext>
            </a:extLst>
          </p:cNvPr>
          <p:cNvSpPr/>
          <p:nvPr/>
        </p:nvSpPr>
        <p:spPr>
          <a:xfrm>
            <a:off x="5865519" y="3511663"/>
            <a:ext cx="766529" cy="721360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130D2-4EBF-4982-B225-993D2B255113}"/>
              </a:ext>
            </a:extLst>
          </p:cNvPr>
          <p:cNvSpPr txBox="1"/>
          <p:nvPr/>
        </p:nvSpPr>
        <p:spPr>
          <a:xfrm>
            <a:off x="7277616" y="1728251"/>
            <a:ext cx="423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: KS &amp; GNN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8A0B52-953C-4AB7-9D6B-D1E8D1517E92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Dataset</a:t>
            </a:r>
          </a:p>
        </p:txBody>
      </p:sp>
    </p:spTree>
    <p:extLst>
      <p:ext uri="{BB962C8B-B14F-4D97-AF65-F5344CB8AC3E}">
        <p14:creationId xmlns:p14="http://schemas.microsoft.com/office/powerpoint/2010/main" val="364304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611320" y="2884656"/>
            <a:ext cx="45375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Schedule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1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92901" y="962384"/>
            <a:ext cx="12006197" cy="558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Study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Main Advisor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Munyong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Yi (Professor)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Sub Advisor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Keejun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Han 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Ph.D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https://github.com/keejun-han/NLP_GNN_STUDY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Once a week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0B4DB-D044-43F8-9777-3CF5EEA5737F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Schedule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810F28-A68D-4AE6-A595-49A19F6F7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89"/>
          <a:stretch/>
        </p:blipFill>
        <p:spPr>
          <a:xfrm>
            <a:off x="8823123" y="2962681"/>
            <a:ext cx="2977023" cy="31623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2BFD39-5602-406D-87B5-9D46A763E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778"/>
          <a:stretch/>
        </p:blipFill>
        <p:spPr>
          <a:xfrm>
            <a:off x="5393186" y="2962681"/>
            <a:ext cx="3096332" cy="37962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8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0B4DB-D044-43F8-9777-3CF5EEA5737F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E836C-A115-4FA1-8EC0-B6A0E8F4465C}"/>
              </a:ext>
            </a:extLst>
          </p:cNvPr>
          <p:cNvSpPr txBox="1"/>
          <p:nvPr/>
        </p:nvSpPr>
        <p:spPr>
          <a:xfrm>
            <a:off x="5448300" y="1120297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IEEE Bigcomp2022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056F6-7947-4DEA-8CFE-87D43CF59FE9}"/>
              </a:ext>
            </a:extLst>
          </p:cNvPr>
          <p:cNvSpPr txBox="1"/>
          <p:nvPr/>
        </p:nvSpPr>
        <p:spPr>
          <a:xfrm>
            <a:off x="10088880" y="1122906"/>
            <a:ext cx="8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Defense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CE30E-FFA8-40D7-A7B1-64910305F736}"/>
              </a:ext>
            </a:extLst>
          </p:cNvPr>
          <p:cNvSpPr txBox="1"/>
          <p:nvPr/>
        </p:nvSpPr>
        <p:spPr>
          <a:xfrm>
            <a:off x="11285220" y="1120297"/>
            <a:ext cx="73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Journal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48EE2B-EF79-47BA-A340-13F4AA29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4" y="1359047"/>
            <a:ext cx="11992846" cy="54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3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Critics 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tomatometer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Regular user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F1BB6E1-FE3A-4D04-8B54-1C40F182C0BD}"/>
              </a:ext>
            </a:extLst>
          </p:cNvPr>
          <p:cNvSpPr/>
          <p:nvPr/>
        </p:nvSpPr>
        <p:spPr>
          <a:xfrm>
            <a:off x="6365069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0826FB-149D-4DA1-BF93-7BF71E9C3239}"/>
              </a:ext>
            </a:extLst>
          </p:cNvPr>
          <p:cNvSpPr/>
          <p:nvPr/>
        </p:nvSpPr>
        <p:spPr>
          <a:xfrm>
            <a:off x="334947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1624878" y="448257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3956293" y="350266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3956293" y="402983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3956293" y="477747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3956293" y="53440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892870" y="368733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2892870" y="421450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892870" y="466724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92870" y="466724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3205172" y="387324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3412419" y="408728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2985770" y="499745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3386538" y="486088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538760" y="3322820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1624878" y="509191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1624878" y="616670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2892870" y="552869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3205172" y="561604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1969502" y="552158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892870" y="421450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3467585" y="457090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E9EB62-1BE0-43D5-A22C-67CC438F0132}"/>
              </a:ext>
            </a:extLst>
          </p:cNvPr>
          <p:cNvSpPr txBox="1"/>
          <p:nvPr/>
        </p:nvSpPr>
        <p:spPr>
          <a:xfrm>
            <a:off x="6721358" y="460755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749E32-EC73-4479-AC72-80426D490BA9}"/>
              </a:ext>
            </a:extLst>
          </p:cNvPr>
          <p:cNvSpPr txBox="1"/>
          <p:nvPr/>
        </p:nvSpPr>
        <p:spPr>
          <a:xfrm>
            <a:off x="8813179" y="331435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FF557F-8F6E-4736-BB50-36A880A63C4C}"/>
              </a:ext>
            </a:extLst>
          </p:cNvPr>
          <p:cNvSpPr txBox="1"/>
          <p:nvPr/>
        </p:nvSpPr>
        <p:spPr>
          <a:xfrm>
            <a:off x="8813179" y="375992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BB1E60-E9BC-476D-A8AB-79DCFB29B899}"/>
              </a:ext>
            </a:extLst>
          </p:cNvPr>
          <p:cNvSpPr txBox="1"/>
          <p:nvPr/>
        </p:nvSpPr>
        <p:spPr>
          <a:xfrm>
            <a:off x="8813179" y="4183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8505D-DB22-4A4F-B30C-5A82CCF02CC1}"/>
              </a:ext>
            </a:extLst>
          </p:cNvPr>
          <p:cNvSpPr txBox="1"/>
          <p:nvPr/>
        </p:nvSpPr>
        <p:spPr>
          <a:xfrm>
            <a:off x="8813179" y="4617856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4F36E-136A-4054-8EFA-AD5C99DCE108}"/>
              </a:ext>
            </a:extLst>
          </p:cNvPr>
          <p:cNvSpPr txBox="1"/>
          <p:nvPr/>
        </p:nvSpPr>
        <p:spPr>
          <a:xfrm>
            <a:off x="8813179" y="5041713"/>
            <a:ext cx="1923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Production_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C7D4B6-5E41-40A5-AA16-C15299D18E2D}"/>
              </a:ext>
            </a:extLst>
          </p:cNvPr>
          <p:cNvSpPr txBox="1"/>
          <p:nvPr/>
        </p:nvSpPr>
        <p:spPr>
          <a:xfrm>
            <a:off x="8813179" y="5742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580567-3DB7-4757-9665-DC879930C6EC}"/>
              </a:ext>
            </a:extLst>
          </p:cNvPr>
          <p:cNvSpPr txBox="1"/>
          <p:nvPr/>
        </p:nvSpPr>
        <p:spPr>
          <a:xfrm>
            <a:off x="8813179" y="617743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Content_rating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02D5BF-1A29-4BA9-923F-6FEB126AB76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989350" y="3499025"/>
            <a:ext cx="823829" cy="129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058729-5786-4867-819B-597AC42B7C64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989350" y="3944595"/>
            <a:ext cx="823829" cy="847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EF7B83-D2B0-4546-8641-B5946072D42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7989350" y="4368235"/>
            <a:ext cx="823829" cy="423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217ECE9-1790-44B5-A2E2-F9BE35F3C370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989350" y="4792223"/>
            <a:ext cx="823829" cy="10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BFCE8F-3068-4C45-9CF7-9E5BE0A8D8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7989350" y="4792223"/>
            <a:ext cx="823829" cy="572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65FA762-B362-4023-8ACB-C47663644A1B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989350" y="4792223"/>
            <a:ext cx="823829" cy="1135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D06D8D3-2056-42E9-9228-E826518B285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7989350" y="4792223"/>
            <a:ext cx="823829" cy="156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Google Shape;135;p32">
            <a:extLst>
              <a:ext uri="{FF2B5EF4-FFF2-40B4-BE49-F238E27FC236}">
                <a16:creationId xmlns:a16="http://schemas.microsoft.com/office/drawing/2014/main" id="{E37F8D27-751C-4BA5-8A12-C40AD26D6B09}"/>
              </a:ext>
            </a:extLst>
          </p:cNvPr>
          <p:cNvSpPr txBox="1"/>
          <p:nvPr/>
        </p:nvSpPr>
        <p:spPr>
          <a:xfrm>
            <a:off x="6167961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3476506" y="586815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00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5483957" y="383939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7815372" y="285948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7815372" y="338665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7815372" y="413429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7815372" y="470084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6751949" y="304415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6751949" y="357132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751949" y="402406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751949" y="402406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7064251" y="323006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7271498" y="344410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6844849" y="435427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7245617" y="421770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7836022" y="1948604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5483957" y="444873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5483957" y="552352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6751949" y="488551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7064251" y="497286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5828581" y="487840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751949" y="357132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7326664" y="392772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7335585" y="522497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BE8675-B21C-4689-97A1-075675F444AF}"/>
              </a:ext>
            </a:extLst>
          </p:cNvPr>
          <p:cNvSpPr txBox="1"/>
          <p:nvPr/>
        </p:nvSpPr>
        <p:spPr>
          <a:xfrm>
            <a:off x="2512943" y="383643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0CBEE-D417-4047-8F83-27B5BCBC7658}"/>
              </a:ext>
            </a:extLst>
          </p:cNvPr>
          <p:cNvSpPr txBox="1"/>
          <p:nvPr/>
        </p:nvSpPr>
        <p:spPr>
          <a:xfrm>
            <a:off x="2512943" y="4279234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1CAE7-DF05-422D-B654-B147304ED93E}"/>
              </a:ext>
            </a:extLst>
          </p:cNvPr>
          <p:cNvSpPr txBox="1"/>
          <p:nvPr/>
        </p:nvSpPr>
        <p:spPr>
          <a:xfrm>
            <a:off x="2512943" y="4721387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10B7B5-0BCF-451B-9F57-99FCAB2140DC}"/>
              </a:ext>
            </a:extLst>
          </p:cNvPr>
          <p:cNvSpPr txBox="1"/>
          <p:nvPr/>
        </p:nvSpPr>
        <p:spPr>
          <a:xfrm>
            <a:off x="2512943" y="5155674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7C1F05-3D01-43E8-BC60-EE12C69D044F}"/>
              </a:ext>
            </a:extLst>
          </p:cNvPr>
          <p:cNvSpPr txBox="1"/>
          <p:nvPr/>
        </p:nvSpPr>
        <p:spPr>
          <a:xfrm>
            <a:off x="2512943" y="559967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53200FF-7CDA-46F3-8A73-FEED3B9AAD56}"/>
              </a:ext>
            </a:extLst>
          </p:cNvPr>
          <p:cNvCxnSpPr>
            <a:cxnSpLocks/>
            <a:stCxn id="47" idx="3"/>
            <a:endCxn id="2" idx="1"/>
          </p:cNvCxnSpPr>
          <p:nvPr/>
        </p:nvCxnSpPr>
        <p:spPr>
          <a:xfrm>
            <a:off x="4436684" y="4021105"/>
            <a:ext cx="1047273" cy="2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D81C3EE-AB20-4172-A6BF-5205857B1DE0}"/>
              </a:ext>
            </a:extLst>
          </p:cNvPr>
          <p:cNvCxnSpPr>
            <a:cxnSpLocks/>
            <a:stCxn id="48" idx="3"/>
            <a:endCxn id="2" idx="1"/>
          </p:cNvCxnSpPr>
          <p:nvPr/>
        </p:nvCxnSpPr>
        <p:spPr>
          <a:xfrm flipV="1">
            <a:off x="4436684" y="4024063"/>
            <a:ext cx="1047273" cy="439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AA00F01-DE22-456A-92AE-F206E209AC43}"/>
              </a:ext>
            </a:extLst>
          </p:cNvPr>
          <p:cNvCxnSpPr>
            <a:cxnSpLocks/>
            <a:stCxn id="49" idx="3"/>
            <a:endCxn id="2" idx="1"/>
          </p:cNvCxnSpPr>
          <p:nvPr/>
        </p:nvCxnSpPr>
        <p:spPr>
          <a:xfrm flipV="1">
            <a:off x="4436684" y="4024063"/>
            <a:ext cx="1047273" cy="881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967904-BE44-430A-ACD7-B775CADECF4D}"/>
              </a:ext>
            </a:extLst>
          </p:cNvPr>
          <p:cNvCxnSpPr>
            <a:cxnSpLocks/>
            <a:stCxn id="53" idx="3"/>
            <a:endCxn id="2" idx="1"/>
          </p:cNvCxnSpPr>
          <p:nvPr/>
        </p:nvCxnSpPr>
        <p:spPr>
          <a:xfrm flipV="1">
            <a:off x="4436684" y="4024063"/>
            <a:ext cx="1047273" cy="13162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778B771-3D83-462A-B5CE-2AE6E5933CDC}"/>
              </a:ext>
            </a:extLst>
          </p:cNvPr>
          <p:cNvCxnSpPr>
            <a:cxnSpLocks/>
            <a:stCxn id="54" idx="3"/>
            <a:endCxn id="2" idx="1"/>
          </p:cNvCxnSpPr>
          <p:nvPr/>
        </p:nvCxnSpPr>
        <p:spPr>
          <a:xfrm flipV="1">
            <a:off x="4436684" y="4024063"/>
            <a:ext cx="1047273" cy="17602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1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5483957" y="383939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7815372" y="41015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751949" y="4024063"/>
            <a:ext cx="1063423" cy="2621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7064250" y="3834225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7815372" y="3065646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5483957" y="4243151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5483957" y="552352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6" idx="1"/>
          </p:cNvCxnSpPr>
          <p:nvPr/>
        </p:nvCxnSpPr>
        <p:spPr>
          <a:xfrm flipV="1">
            <a:off x="6751949" y="4286190"/>
            <a:ext cx="1063423" cy="14219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7030406" y="470893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5828581" y="4982998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50" idx="3"/>
            <a:endCxn id="6" idx="1"/>
          </p:cNvCxnSpPr>
          <p:nvPr/>
        </p:nvCxnSpPr>
        <p:spPr>
          <a:xfrm flipV="1">
            <a:off x="6751949" y="4286190"/>
            <a:ext cx="1063423" cy="141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BE8675-B21C-4689-97A1-075675F444AF}"/>
              </a:ext>
            </a:extLst>
          </p:cNvPr>
          <p:cNvSpPr txBox="1"/>
          <p:nvPr/>
        </p:nvSpPr>
        <p:spPr>
          <a:xfrm>
            <a:off x="2512943" y="383643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0CBEE-D417-4047-8F83-27B5BCBC7658}"/>
              </a:ext>
            </a:extLst>
          </p:cNvPr>
          <p:cNvSpPr txBox="1"/>
          <p:nvPr/>
        </p:nvSpPr>
        <p:spPr>
          <a:xfrm>
            <a:off x="2512943" y="4279234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1CAE7-DF05-422D-B654-B147304ED93E}"/>
              </a:ext>
            </a:extLst>
          </p:cNvPr>
          <p:cNvSpPr txBox="1"/>
          <p:nvPr/>
        </p:nvSpPr>
        <p:spPr>
          <a:xfrm>
            <a:off x="2512943" y="4721387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10B7B5-0BCF-451B-9F57-99FCAB2140DC}"/>
              </a:ext>
            </a:extLst>
          </p:cNvPr>
          <p:cNvSpPr txBox="1"/>
          <p:nvPr/>
        </p:nvSpPr>
        <p:spPr>
          <a:xfrm>
            <a:off x="2512943" y="5155674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7C1F05-3D01-43E8-BC60-EE12C69D044F}"/>
              </a:ext>
            </a:extLst>
          </p:cNvPr>
          <p:cNvSpPr txBox="1"/>
          <p:nvPr/>
        </p:nvSpPr>
        <p:spPr>
          <a:xfrm>
            <a:off x="2512943" y="559967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53200FF-7CDA-46F3-8A73-FEED3B9AAD56}"/>
              </a:ext>
            </a:extLst>
          </p:cNvPr>
          <p:cNvCxnSpPr>
            <a:cxnSpLocks/>
            <a:stCxn id="47" idx="3"/>
            <a:endCxn id="2" idx="1"/>
          </p:cNvCxnSpPr>
          <p:nvPr/>
        </p:nvCxnSpPr>
        <p:spPr>
          <a:xfrm>
            <a:off x="4436684" y="4021105"/>
            <a:ext cx="1047273" cy="2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D81C3EE-AB20-4172-A6BF-5205857B1DE0}"/>
              </a:ext>
            </a:extLst>
          </p:cNvPr>
          <p:cNvCxnSpPr>
            <a:cxnSpLocks/>
            <a:stCxn id="48" idx="3"/>
            <a:endCxn id="2" idx="1"/>
          </p:cNvCxnSpPr>
          <p:nvPr/>
        </p:nvCxnSpPr>
        <p:spPr>
          <a:xfrm flipV="1">
            <a:off x="4436684" y="4024063"/>
            <a:ext cx="1047273" cy="439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AA00F01-DE22-456A-92AE-F206E209AC43}"/>
              </a:ext>
            </a:extLst>
          </p:cNvPr>
          <p:cNvCxnSpPr>
            <a:cxnSpLocks/>
            <a:stCxn id="49" idx="3"/>
            <a:endCxn id="2" idx="1"/>
          </p:cNvCxnSpPr>
          <p:nvPr/>
        </p:nvCxnSpPr>
        <p:spPr>
          <a:xfrm flipV="1">
            <a:off x="4436684" y="4024063"/>
            <a:ext cx="1047273" cy="881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967904-BE44-430A-ACD7-B775CADECF4D}"/>
              </a:ext>
            </a:extLst>
          </p:cNvPr>
          <p:cNvCxnSpPr>
            <a:cxnSpLocks/>
            <a:stCxn id="53" idx="3"/>
            <a:endCxn id="2" idx="1"/>
          </p:cNvCxnSpPr>
          <p:nvPr/>
        </p:nvCxnSpPr>
        <p:spPr>
          <a:xfrm flipV="1">
            <a:off x="4436684" y="4024063"/>
            <a:ext cx="1047273" cy="13162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778B771-3D83-462A-B5CE-2AE6E5933CDC}"/>
              </a:ext>
            </a:extLst>
          </p:cNvPr>
          <p:cNvCxnSpPr>
            <a:cxnSpLocks/>
            <a:stCxn id="54" idx="3"/>
            <a:endCxn id="2" idx="1"/>
          </p:cNvCxnSpPr>
          <p:nvPr/>
        </p:nvCxnSpPr>
        <p:spPr>
          <a:xfrm flipV="1">
            <a:off x="4436684" y="4024063"/>
            <a:ext cx="1047273" cy="17602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BB544E3-CC7D-4AAE-89D3-F47158F0DFD1}"/>
              </a:ext>
            </a:extLst>
          </p:cNvPr>
          <p:cNvCxnSpPr>
            <a:cxnSpLocks/>
            <a:stCxn id="67" idx="3"/>
            <a:endCxn id="6" idx="1"/>
          </p:cNvCxnSpPr>
          <p:nvPr/>
        </p:nvCxnSpPr>
        <p:spPr>
          <a:xfrm flipV="1">
            <a:off x="6751949" y="4286190"/>
            <a:ext cx="1063423" cy="540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D8AA28A-C2E6-483D-9EBE-EF52344A7514}"/>
              </a:ext>
            </a:extLst>
          </p:cNvPr>
          <p:cNvSpPr txBox="1"/>
          <p:nvPr/>
        </p:nvSpPr>
        <p:spPr>
          <a:xfrm>
            <a:off x="6934606" y="4092761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5E3EB1-9735-4211-816E-BE2C47D1807F}"/>
              </a:ext>
            </a:extLst>
          </p:cNvPr>
          <p:cNvSpPr txBox="1"/>
          <p:nvPr/>
        </p:nvSpPr>
        <p:spPr>
          <a:xfrm>
            <a:off x="6840477" y="4393395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96FD0A-07F7-47C9-9555-83A7228A1C8A}"/>
              </a:ext>
            </a:extLst>
          </p:cNvPr>
          <p:cNvSpPr/>
          <p:nvPr/>
        </p:nvSpPr>
        <p:spPr>
          <a:xfrm>
            <a:off x="2512943" y="3835237"/>
            <a:ext cx="192374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DCB5960-6658-4BE2-A1E3-EF5A45A159A5}"/>
              </a:ext>
            </a:extLst>
          </p:cNvPr>
          <p:cNvSpPr/>
          <p:nvPr/>
        </p:nvSpPr>
        <p:spPr>
          <a:xfrm>
            <a:off x="2512943" y="4277391"/>
            <a:ext cx="192374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8175E5-8CB3-4A23-A0E1-4B1D0D1757C1}"/>
              </a:ext>
            </a:extLst>
          </p:cNvPr>
          <p:cNvSpPr/>
          <p:nvPr/>
        </p:nvSpPr>
        <p:spPr>
          <a:xfrm>
            <a:off x="2512943" y="5153692"/>
            <a:ext cx="192374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93E93D-D971-4B95-9BFF-2317D149E9EA}"/>
              </a:ext>
            </a:extLst>
          </p:cNvPr>
          <p:cNvSpPr txBox="1"/>
          <p:nvPr/>
        </p:nvSpPr>
        <p:spPr>
          <a:xfrm>
            <a:off x="5483957" y="464153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39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993257" y="2884656"/>
            <a:ext cx="5773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81;p9">
            <a:extLst>
              <a:ext uri="{FF2B5EF4-FFF2-40B4-BE49-F238E27FC236}">
                <a16:creationId xmlns:a16="http://schemas.microsoft.com/office/drawing/2014/main" id="{9D586E08-CFC0-4FAF-BED5-25330F681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536745"/>
              </p:ext>
            </p:extLst>
          </p:nvPr>
        </p:nvGraphicFramePr>
        <p:xfrm>
          <a:off x="101223" y="195628"/>
          <a:ext cx="11989554" cy="6545163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99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60">
                  <a:extLst>
                    <a:ext uri="{9D8B030D-6E8A-4147-A177-3AD203B41FA5}">
                      <a16:colId xmlns:a16="http://schemas.microsoft.com/office/drawing/2014/main" val="839999878"/>
                    </a:ext>
                  </a:extLst>
                </a:gridCol>
                <a:gridCol w="43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9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92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67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11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60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46385">
                  <a:extLst>
                    <a:ext uri="{9D8B030D-6E8A-4147-A177-3AD203B41FA5}">
                      <a16:colId xmlns:a16="http://schemas.microsoft.com/office/drawing/2014/main" val="4071684522"/>
                    </a:ext>
                  </a:extLst>
                </a:gridCol>
                <a:gridCol w="554664">
                  <a:extLst>
                    <a:ext uri="{9D8B030D-6E8A-4147-A177-3AD203B41FA5}">
                      <a16:colId xmlns:a16="http://schemas.microsoft.com/office/drawing/2014/main" val="2879323537"/>
                    </a:ext>
                  </a:extLst>
                </a:gridCol>
                <a:gridCol w="712329">
                  <a:extLst>
                    <a:ext uri="{9D8B030D-6E8A-4147-A177-3AD203B41FA5}">
                      <a16:colId xmlns:a16="http://schemas.microsoft.com/office/drawing/2014/main" val="1504147654"/>
                    </a:ext>
                  </a:extLst>
                </a:gridCol>
              </a:tblGrid>
              <a:tr h="2860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4~6</a:t>
                      </a:r>
                      <a:r>
                        <a:rPr lang="ko-KR" altLang="en-US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7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8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9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11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12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1,2</a:t>
                      </a:r>
                      <a:r>
                        <a:rPr lang="ko-KR" altLang="en-US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NLP </a:t>
                      </a: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Basic / Advanced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Word2vec</a:t>
                      </a: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Doc2vec</a:t>
                      </a: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Seq2seq</a:t>
                      </a: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BERT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Dataset Analysis</a:t>
                      </a: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(Study1)</a:t>
                      </a:r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Movie Matching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(Study2)</a:t>
                      </a:r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Graph RS</a:t>
                      </a: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BERT </a:t>
                      </a:r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Application</a:t>
                      </a: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8141"/>
                  </a:ext>
                </a:extLst>
              </a:tr>
              <a:tr h="4410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Graph Generation</a:t>
                      </a:r>
                    </a:p>
                    <a:p>
                      <a:pPr marL="171450" marR="0" lvl="0" indent="-17145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Review, Movie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0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Knowledge Structure(KS) </a:t>
                      </a:r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Application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IEEE </a:t>
                      </a:r>
                      <a:r>
                        <a:rPr lang="en-US" sz="1000" b="1" u="none" strike="noStrike" cap="none" dirty="0" err="1">
                          <a:latin typeface="+mj-ea"/>
                          <a:ea typeface="+mj-ea"/>
                          <a:cs typeface="Arial"/>
                          <a:sym typeface="Arial"/>
                        </a:rPr>
                        <a:t>Bigcomp</a:t>
                      </a: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 2022</a:t>
                      </a:r>
                    </a:p>
                    <a:p>
                      <a:pPr marL="171450" marR="0" lvl="0" indent="-17145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Due : 9/30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03100"/>
                  </a:ext>
                </a:extLst>
              </a:tr>
              <a:tr h="5011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GNN Application</a:t>
                      </a:r>
                    </a:p>
                    <a:p>
                      <a:pPr marL="171450" marR="0" lvl="0" indent="-17145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GCN, </a:t>
                      </a:r>
                      <a:r>
                        <a:rPr lang="en-US" sz="1000" b="1" u="none" strike="noStrike" cap="none" dirty="0" err="1">
                          <a:latin typeface="+mj-ea"/>
                          <a:ea typeface="+mj-ea"/>
                          <a:cs typeface="Arial"/>
                          <a:sym typeface="Arial"/>
                        </a:rPr>
                        <a:t>GraphSAGE</a:t>
                      </a: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, GAT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7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Experiment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700761"/>
                  </a:ext>
                </a:extLst>
              </a:tr>
              <a:tr h="3407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Result Analysis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63986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Paper Writing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67519"/>
                  </a:ext>
                </a:extLst>
              </a:tr>
              <a:tr h="329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Defense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741323"/>
                  </a:ext>
                </a:extLst>
              </a:tr>
              <a:tr h="352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Journal Writing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8213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8D9718D-CD01-4CF7-9D61-CEB63540340F}"/>
              </a:ext>
            </a:extLst>
          </p:cNvPr>
          <p:cNvSpPr/>
          <p:nvPr/>
        </p:nvSpPr>
        <p:spPr>
          <a:xfrm>
            <a:off x="6164581" y="188007"/>
            <a:ext cx="495300" cy="6592004"/>
          </a:xfrm>
          <a:prstGeom prst="rect">
            <a:avLst/>
          </a:prstGeom>
          <a:solidFill>
            <a:srgbClr val="92D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0C17D5-398B-40BE-928B-CA5EC1EA7989}"/>
              </a:ext>
            </a:extLst>
          </p:cNvPr>
          <p:cNvSpPr/>
          <p:nvPr/>
        </p:nvSpPr>
        <p:spPr>
          <a:xfrm>
            <a:off x="10231746" y="195627"/>
            <a:ext cx="636207" cy="6592003"/>
          </a:xfrm>
          <a:prstGeom prst="rect">
            <a:avLst/>
          </a:prstGeom>
          <a:solidFill>
            <a:srgbClr val="FF0000">
              <a:alpha val="3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DB966B-7C9D-4F43-BC04-BDEF783BCDA6}"/>
              </a:ext>
            </a:extLst>
          </p:cNvPr>
          <p:cNvSpPr/>
          <p:nvPr/>
        </p:nvSpPr>
        <p:spPr>
          <a:xfrm>
            <a:off x="11373892" y="148789"/>
            <a:ext cx="716885" cy="663122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6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– Why do you use Graph??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30000"/>
              </a:lnSpc>
              <a:spcAft>
                <a:spcPts val="20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With the growing number of movie contents and users, recommender system(RS) considering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efficiency of data storage is needed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20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Graph-based RS </a:t>
            </a: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stores users' evaluation information about content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in the graph structure itself and </a:t>
            </a: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applies graph algorithms and recommendation techniques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Advantages of Graphs</a:t>
            </a:r>
          </a:p>
          <a:p>
            <a:pPr marL="914400" lvl="1" indent="-457200">
              <a:lnSpc>
                <a:spcPct val="13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Efficiency of data storage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: Solve the sparse matrix problems</a:t>
            </a:r>
          </a:p>
          <a:p>
            <a:pPr marL="914400" lvl="1" indent="-457200">
              <a:lnSpc>
                <a:spcPct val="13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Diversified recommendations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by leveraging user and relationship information</a:t>
            </a:r>
          </a:p>
          <a:p>
            <a:pPr marL="914400" lvl="1" indent="-457200">
              <a:lnSpc>
                <a:spcPct val="13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Applications of graph technologies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: PageRank, Random walk, GNN, 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223C27-28CA-486D-83C0-069B50C35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06" b="53717"/>
          <a:stretch/>
        </p:blipFill>
        <p:spPr>
          <a:xfrm>
            <a:off x="445860" y="4835700"/>
            <a:ext cx="1534367" cy="1948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44C0BB-3E4D-4019-B05E-DDD91AD4D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7" t="22806" r="31406" b="23631"/>
          <a:stretch/>
        </p:blipFill>
        <p:spPr>
          <a:xfrm>
            <a:off x="5197678" y="4840569"/>
            <a:ext cx="1809647" cy="19488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307481-B9D6-4C9D-A3F3-A8516BB51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21" r="65798"/>
          <a:stretch/>
        </p:blipFill>
        <p:spPr>
          <a:xfrm>
            <a:off x="2428862" y="5098322"/>
            <a:ext cx="2368992" cy="1652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7D3D41-6081-409B-8F27-0E5289DA1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25" b="67455"/>
          <a:stretch/>
        </p:blipFill>
        <p:spPr>
          <a:xfrm>
            <a:off x="7617419" y="4943875"/>
            <a:ext cx="1909999" cy="17998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F3201F-F4F2-440A-94E5-6306C10BB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6" t="64198"/>
          <a:stretch/>
        </p:blipFill>
        <p:spPr>
          <a:xfrm>
            <a:off x="9976053" y="5012457"/>
            <a:ext cx="1767311" cy="17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5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Limitations of Rating-based Recommendation</a:t>
            </a:r>
          </a:p>
          <a:p>
            <a:pPr marL="800100" lvl="1" indent="-342900">
              <a:lnSpc>
                <a:spcPct val="150000"/>
              </a:lnSpc>
              <a:spcAft>
                <a:spcPts val="15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 general, there are many methods based on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ratings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that are explicit feedbacks, but these reveal the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limitations of intelligent &amp; personalization recommendations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Aft>
                <a:spcPts val="15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There are studies that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combine the ratings and sentiment analysis of review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but it is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limited only to rating inference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1BF02-5243-471F-B579-AF7C6DE39E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34" y="4362645"/>
            <a:ext cx="1602965" cy="1602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0728-B445-44D0-87B7-7258B1653D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03" y="4649185"/>
            <a:ext cx="1496797" cy="1496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AC7D1-EFCF-4EFF-9F16-93F8341AE310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(cont’d) – Problems</a:t>
            </a:r>
          </a:p>
        </p:txBody>
      </p:sp>
    </p:spTree>
    <p:extLst>
      <p:ext uri="{BB962C8B-B14F-4D97-AF65-F5344CB8AC3E}">
        <p14:creationId xmlns:p14="http://schemas.microsoft.com/office/powerpoint/2010/main" val="29733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(cont’d) – IDEA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46524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Aft>
                <a:spcPts val="150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 this study, we suggest a system </a:t>
            </a: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filters films based on sentiment analysis result about review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and extract their unique characteristics.</a:t>
            </a:r>
          </a:p>
          <a:p>
            <a:pPr marL="457200" indent="-457200">
              <a:lnSpc>
                <a:spcPct val="150000"/>
              </a:lnSpc>
              <a:spcAft>
                <a:spcPts val="150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 movies with similar characteristics.</a:t>
            </a:r>
          </a:p>
          <a:p>
            <a:pPr marL="457200" indent="-457200">
              <a:lnSpc>
                <a:spcPct val="150000"/>
              </a:lnSpc>
              <a:spcAft>
                <a:spcPts val="150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By generating </a:t>
            </a: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knowledge graphs with reviews of the same polarity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the characteristics that represent the movie can be compared in the sentiment aspect. </a:t>
            </a: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(Knowledge Structure)</a:t>
            </a:r>
          </a:p>
          <a:p>
            <a:pPr marL="457200" indent="-457200">
              <a:lnSpc>
                <a:spcPct val="150000"/>
              </a:lnSpc>
              <a:spcAft>
                <a:spcPts val="150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Diverse &amp; Explainable</a:t>
            </a:r>
            <a:r>
              <a:rPr lang="ko-KR" altLang="en-US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recommendation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possible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algorithms. </a:t>
            </a:r>
            <a:r>
              <a:rPr lang="en-US" altLang="ko-KR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(GNN)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0217AC4-1ACA-498C-BB79-0BC1FE071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27" y="4653046"/>
            <a:ext cx="1912749" cy="1726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25989B0-318D-466F-8594-41A1C038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49" y="4653046"/>
            <a:ext cx="1912749" cy="1726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103E01-D522-4051-A408-1AE1A36B8B6D}"/>
              </a:ext>
            </a:extLst>
          </p:cNvPr>
          <p:cNvSpPr txBox="1"/>
          <p:nvPr/>
        </p:nvSpPr>
        <p:spPr>
          <a:xfrm>
            <a:off x="6739340" y="6436272"/>
            <a:ext cx="162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Positive Graph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D4ED7-B3E7-459D-8429-909560610758}"/>
              </a:ext>
            </a:extLst>
          </p:cNvPr>
          <p:cNvSpPr txBox="1"/>
          <p:nvPr/>
        </p:nvSpPr>
        <p:spPr>
          <a:xfrm>
            <a:off x="9604105" y="6436272"/>
            <a:ext cx="1770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 Graph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33AE0-2E9A-41E0-A355-FA5F487314D8}"/>
              </a:ext>
            </a:extLst>
          </p:cNvPr>
          <p:cNvSpPr txBox="1"/>
          <p:nvPr/>
        </p:nvSpPr>
        <p:spPr>
          <a:xfrm>
            <a:off x="8614232" y="5400894"/>
            <a:ext cx="81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4BDDE-E2EA-4757-8403-9D1F53592DD6}"/>
              </a:ext>
            </a:extLst>
          </p:cNvPr>
          <p:cNvSpPr txBox="1"/>
          <p:nvPr/>
        </p:nvSpPr>
        <p:spPr>
          <a:xfrm>
            <a:off x="1484429" y="6436272"/>
            <a:ext cx="348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Positive Movie recommendation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40C820-5564-49A6-A1E0-B575E6180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364" y="4626813"/>
            <a:ext cx="3915217" cy="17794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223481-3E40-4070-BFEA-146696C997D2}"/>
              </a:ext>
            </a:extLst>
          </p:cNvPr>
          <p:cNvSpPr txBox="1"/>
          <p:nvPr/>
        </p:nvSpPr>
        <p:spPr>
          <a:xfrm>
            <a:off x="7435000" y="5062340"/>
            <a:ext cx="66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D82E9-B6C0-4282-8084-4153A4FC7E3E}"/>
              </a:ext>
            </a:extLst>
          </p:cNvPr>
          <p:cNvSpPr txBox="1"/>
          <p:nvPr/>
        </p:nvSpPr>
        <p:spPr>
          <a:xfrm>
            <a:off x="7508059" y="5801004"/>
            <a:ext cx="105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happy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D5330-CB2E-45A7-A81F-668A64D9B900}"/>
              </a:ext>
            </a:extLst>
          </p:cNvPr>
          <p:cNvSpPr txBox="1"/>
          <p:nvPr/>
        </p:nvSpPr>
        <p:spPr>
          <a:xfrm>
            <a:off x="6501296" y="5398314"/>
            <a:ext cx="105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action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B1D15-FDF4-4BAC-970E-17622E53B91A}"/>
              </a:ext>
            </a:extLst>
          </p:cNvPr>
          <p:cNvSpPr txBox="1"/>
          <p:nvPr/>
        </p:nvSpPr>
        <p:spPr>
          <a:xfrm>
            <a:off x="9770276" y="4891890"/>
            <a:ext cx="105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boring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4C971-A307-42FA-9854-F5AF111A8FD5}"/>
              </a:ext>
            </a:extLst>
          </p:cNvPr>
          <p:cNvSpPr txBox="1"/>
          <p:nvPr/>
        </p:nvSpPr>
        <p:spPr>
          <a:xfrm>
            <a:off x="10526981" y="5416225"/>
            <a:ext cx="105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bad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B5304-EC48-4A7E-A4B6-D03C8AC1C56C}"/>
              </a:ext>
            </a:extLst>
          </p:cNvPr>
          <p:cNvSpPr txBox="1"/>
          <p:nvPr/>
        </p:nvSpPr>
        <p:spPr>
          <a:xfrm>
            <a:off x="9604105" y="5600949"/>
            <a:ext cx="105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Low quality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5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803720" y="2884656"/>
            <a:ext cx="6152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0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[1] Integrating Collaborative Filtering and </a:t>
            </a:r>
            <a:r>
              <a:rPr lang="en-US" altLang="ko-KR" sz="15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: A Rating Inference Approach (ECAI 06’ workshop)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Approach sentiment analysis with statistical techniques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[2] BERT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 감성분석을 이용한 추천시스템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(KCI 21')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Comparing </a:t>
            </a:r>
            <a:r>
              <a:rPr lang="en-US" altLang="ko-KR" sz="15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Emotional Analysis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with ML/DL Techniques and Presenting the Performance of BERT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Limitation : rating inference was only carried out, and explainable recommendation is not possible.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[3] Movie Recommendation System Using </a:t>
            </a:r>
            <a:r>
              <a:rPr lang="en-US" altLang="ko-KR" sz="15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From Microblogging Data (IEEE transactions on </a:t>
            </a:r>
            <a:r>
              <a:rPr lang="en-US" altLang="ko-KR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css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20’)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Hybrid RS from collaborative filtering(CF) and content-based filtering(CBF) along with sentiment analysis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[4] Using Affective Features from Media Content Metadata for Better Movie Recommendations (KDIR 20’)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Detect movie overviews’ </a:t>
            </a:r>
            <a:r>
              <a:rPr lang="en-US" altLang="ko-KR" sz="15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implicit affective features like emotion and sentiment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Strength: reflect dynamic information like user’s emotion and sentiment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2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 (cont’d)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Survey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[5] A Review of Movie Recommendation System: Limitations, Survey and Challenges (ELCVIA 20’)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Survey paper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Compare Methods : CF, CBF, Hybrid, DL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Compare similarity measures of company</a:t>
            </a:r>
          </a:p>
          <a:p>
            <a:pPr lvl="2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based on polarity weighting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[6] Incorporating Distinct Opinions in Content Recommender System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(AIRS 15’)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Recommendation by adding weights to user’s polarity information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Future work: Classify users on the basis of analyzing rating patterns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 in rating-based movie recommendation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[7] Solving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Sparsity Problem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in Rating-Based Movie Recommendation System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(Springer Computational CIDM 17’)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Point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out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 sparsity problem in rating-based recommendation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Suggest incorporating user, movie, review and rating information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1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14053</TotalTime>
  <Words>2073</Words>
  <Application>Microsoft Office PowerPoint</Application>
  <PresentationFormat>와이드스크린</PresentationFormat>
  <Paragraphs>516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나눔스퀘어</vt:lpstr>
      <vt:lpstr>나눔스퀘어 ExtraBold</vt:lpstr>
      <vt:lpstr>맑은 고딕</vt:lpstr>
      <vt:lpstr>바탕</vt:lpstr>
      <vt:lpstr>굴림</vt:lpstr>
      <vt:lpstr>Times New Roman</vt:lpstr>
      <vt:lpstr>나눔스퀘어 Bold</vt:lpstr>
      <vt:lpstr>Arial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1031</cp:revision>
  <dcterms:created xsi:type="dcterms:W3CDTF">2018-08-30T11:36:00Z</dcterms:created>
  <dcterms:modified xsi:type="dcterms:W3CDTF">2021-08-18T13:32:11Z</dcterms:modified>
</cp:coreProperties>
</file>