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71" r:id="rId3"/>
    <p:sldId id="261" r:id="rId4"/>
    <p:sldId id="400" r:id="rId5"/>
    <p:sldId id="401" r:id="rId6"/>
    <p:sldId id="408" r:id="rId7"/>
    <p:sldId id="409" r:id="rId8"/>
    <p:sldId id="410" r:id="rId9"/>
    <p:sldId id="411" r:id="rId10"/>
    <p:sldId id="412" r:id="rId11"/>
    <p:sldId id="413" r:id="rId12"/>
    <p:sldId id="415" r:id="rId13"/>
    <p:sldId id="414" r:id="rId14"/>
    <p:sldId id="402" r:id="rId15"/>
    <p:sldId id="403" r:id="rId16"/>
    <p:sldId id="405" r:id="rId17"/>
    <p:sldId id="406" r:id="rId18"/>
    <p:sldId id="416" r:id="rId19"/>
    <p:sldId id="417" r:id="rId20"/>
    <p:sldId id="355" r:id="rId21"/>
    <p:sldId id="367" r:id="rId22"/>
    <p:sldId id="404" r:id="rId23"/>
    <p:sldId id="382" r:id="rId24"/>
  </p:sldIdLst>
  <p:sldSz cx="12192000" cy="6858000"/>
  <p:notesSz cx="6858000" cy="9144000"/>
  <p:embeddedFontLst>
    <p:embeddedFont>
      <p:font typeface="나눔고딕 ExtraBold" panose="020B0600000101010101" charset="-127"/>
      <p:bold r:id="rId26"/>
    </p:embeddedFont>
    <p:embeddedFont>
      <p:font typeface="나눔스퀘어" panose="020B0600000101010101" pitchFamily="50" charset="-127"/>
      <p:regular r:id="rId27"/>
      <p:bold r:id="rId28"/>
      <p:italic r:id="rId29"/>
      <p:boldItalic r:id="rId30"/>
    </p:embeddedFont>
    <p:embeddedFont>
      <p:font typeface="나눔스퀘어 Bold" panose="020B0600000101010101" pitchFamily="50" charset="-127"/>
      <p:regular r:id="rId31"/>
      <p:bold r:id="rId32"/>
      <p:italic r:id="rId33"/>
      <p:boldItalic r:id="rId34"/>
    </p:embeddedFont>
    <p:embeddedFont>
      <p:font typeface="나눔스퀘어 ExtraBold" panose="020B0600000101010101" pitchFamily="50" charset="-127"/>
      <p:regular r:id="rId35"/>
      <p:bold r:id="rId36"/>
      <p:italic r:id="rId37"/>
      <p:boldItalic r:id="rId38"/>
    </p:embeddedFont>
    <p:embeddedFont>
      <p:font typeface="맑은 고딕" panose="020B0503020000020004" pitchFamily="50" charset="-127"/>
      <p:regular r:id="rId39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6E6E6"/>
    <a:srgbClr val="067A82"/>
    <a:srgbClr val="FFFF00"/>
    <a:srgbClr val="FFFDD7"/>
    <a:srgbClr val="DEEBF7"/>
    <a:srgbClr val="BCBCBC"/>
    <a:srgbClr val="E7E6E6"/>
    <a:srgbClr val="404040"/>
    <a:srgbClr val="014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0" autoAdjust="0"/>
    <p:restoredTop sz="81740" autoAdjust="0"/>
  </p:normalViewPr>
  <p:slideViewPr>
    <p:cSldViewPr snapToGrid="0">
      <p:cViewPr>
        <p:scale>
          <a:sx n="125" d="100"/>
          <a:sy n="125" d="100"/>
        </p:scale>
        <p:origin x="1752" y="198"/>
      </p:cViewPr>
      <p:guideLst>
        <p:guide orient="horz" pos="2137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6B4F0-AEE2-4951-90CC-0A384C121DBD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2D542-DABB-4C15-B84D-79736C01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Translation model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 연산을 통해 지식 완성을 수행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14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676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18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86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Translation model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 연산을 통해 지식 완성을 수행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93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56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966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116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Translation model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 연산을 통해 지식 완성을 수행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267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925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1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326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592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7994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386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Translation model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 연산을 통해 지식 완성을 수행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390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597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255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20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732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133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959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6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4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4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D98EC-A822-481B-B411-FF304AA4B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DDF83-52C8-4B7C-ABBE-B4061A7E3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7B5D0-3136-4629-8813-CA4BBDF6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34C43-AEF9-44CF-8B0A-5F968490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99D18-B3D1-495A-BF3E-3EF20B39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4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D7DEF-D48F-42AA-B67E-FAF7139F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C90CF-8AD9-4E0E-B024-542613BA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EF2F4-18D2-4A2F-BFD6-F5B8038C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4D0A6-1258-4155-88E3-95F3FE71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F5A8E-AB93-4157-945F-99817D16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82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17B0B-6272-444D-BCA3-D525AF68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1CC80-6E99-4019-94AE-5C3B342E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19F7A-B891-4D82-8D00-4D7CC5FC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793CF-2B9D-4606-8A4F-A9FE7DC2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9DA92-A73D-4E62-A6AB-1D31722B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05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378FE-5CD3-432A-A512-89AC3676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855B1-7B69-483C-B4ED-536193895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F3667-3E7D-4BA7-B1B1-FC7CBF6F0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A631E-2A90-403C-AEC5-C5680B36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4634A-6951-4FD0-9DA1-C9ACA664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70AF5-FBA3-4CA2-A699-5A967E77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96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BC2C1-93EF-4292-8364-209BA669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0F344-6A57-436D-848A-61EDBAD8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2851DE-36BA-4FF7-BEA1-696BA19DF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DDB734-47F1-4890-9983-1BB120C8D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ACF488-4D07-44B7-838F-2143DBB74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382B4-E813-42DD-89CD-1DCC6A2E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B7A474-9D31-4B84-AAA8-BD09449A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2DCC61-A1E6-4F1A-8408-5D354F2A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70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CBBD7-C0EE-465D-B92C-F8606A2E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7F4B32-9F8E-43A3-BBBF-C3903D5B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541669-64F1-4CD8-9860-48910C26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8C7E61-8C30-4B3C-ADA4-8E8AB801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18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515BC7-3DD9-4ED6-AE7F-E912EBC6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C14950-91E0-447B-BBB2-AF69E777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89269-E1CA-49D5-991B-E0887C16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46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908E-EEE0-418A-8235-62EB739F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69ECC-F06F-49B0-8C76-EBDC7EAC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7B1E89-EAAA-448E-B69E-914A280DB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401962-F306-47D0-AC26-77782CA7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D3ADF-9FD5-4BAB-9E17-62701D24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F06578-1EAB-4379-BE8A-F8627897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30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6652E-64D8-4F44-A796-AFC65BB7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DA08E4-6EFC-4385-A986-E0C38DB0E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810F81-CA03-43BC-8518-F727DA9E2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ECC8D5-8384-4EA4-BD0F-621329BB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AF06B-63DB-491C-B1E6-382CFDBE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FFA34-96C6-4639-BB9E-621BDFFB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63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45FE-372F-4E3B-9598-8AA5313C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F1E203-82F8-4970-BDBC-127CE7E36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7E115-A2FF-4176-9886-6469E6F9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5B8-8837-4D48-BC02-74A50AB8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B43C7-6BBC-438E-B3B9-A93B99AA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74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37D9C-C43F-41D9-B709-D427BAC3B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17F33D-86D9-43C9-BD26-8B574BD7C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9A1D6-6058-4EFC-A5E8-7E72B0C8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72597-4D76-4185-9FF1-0B5696A2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B39E3-5BF9-49F1-8E50-5EE595B4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6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1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7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59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15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8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3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FF2D-8249-458D-9364-073002D4312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F1BE1A-578E-451F-9C12-8945C2D18360}"/>
              </a:ext>
            </a:extLst>
          </p:cNvPr>
          <p:cNvSpPr/>
          <p:nvPr userDrawn="1"/>
        </p:nvSpPr>
        <p:spPr>
          <a:xfrm>
            <a:off x="11812370" y="6440180"/>
            <a:ext cx="261611" cy="261611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65C33E0F-BC0B-46BF-80E0-75C744CCF87A}"/>
              </a:ext>
            </a:extLst>
          </p:cNvPr>
          <p:cNvSpPr txBox="1">
            <a:spLocks/>
          </p:cNvSpPr>
          <p:nvPr userDrawn="1"/>
        </p:nvSpPr>
        <p:spPr>
          <a:xfrm>
            <a:off x="11696152" y="6400811"/>
            <a:ext cx="494045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000" kern="12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fld id="{4304F7E9-5DE7-488B-919E-FE0266CB964F}" type="slidenum">
              <a:rPr lang="en-US" altLang="ko-KR" smtClean="0"/>
              <a:pPr algn="ctr">
                <a:lnSpc>
                  <a:spcPct val="15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629147-63F0-430E-B5D0-3D219E59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A289C5-7A2B-4C94-85AC-EFCFB2B18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A2BC5-EBC3-44AF-828B-9A8B34BC8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7AE5-4366-4128-A7A5-38C8B0345485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BA308-52FA-46DF-8AC0-A50BDAA68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2EE71-6E77-4817-BE02-58C7DF45D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0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ExtraBold" panose="020B0600000101010101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lementmsika/mubi-sqlite-database-for-movie-lover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nanimad/disney-plus-show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uchi798/movies-on-netflix-prime-video-hulu-and-disney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iing.tistory.com/5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elog.io/@tobigs-gnn1213/17.-Reasoning-over-Knowledge-Graph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netflix-inc/netflix-prize-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s://www.kaggle.com/shivamb/netflix-show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inlab.com/archives/168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grouplens/movielens-20m-datase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nikhileshkos/imdb-movie-202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adhmam/amazon-prime-movi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0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4FA94-1FF5-4C47-8A42-B738FB4FA45A}"/>
              </a:ext>
            </a:extLst>
          </p:cNvPr>
          <p:cNvSpPr txBox="1"/>
          <p:nvPr/>
        </p:nvSpPr>
        <p:spPr>
          <a:xfrm>
            <a:off x="268283" y="4467217"/>
            <a:ext cx="7713344" cy="167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OTT datasets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Related works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영화진흥 위원회 오픈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API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105905" y="3055228"/>
            <a:ext cx="11980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4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Moive</a:t>
            </a:r>
            <a:r>
              <a:rPr lang="en-US" altLang="ko-KR" sz="4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dataset</a:t>
            </a:r>
            <a:endParaRPr lang="ko-KR" altLang="en-US" sz="48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4C644-693C-469C-8825-20CCEDF698F0}"/>
              </a:ext>
            </a:extLst>
          </p:cNvPr>
          <p:cNvSpPr txBox="1"/>
          <p:nvPr/>
        </p:nvSpPr>
        <p:spPr>
          <a:xfrm>
            <a:off x="8159858" y="4467217"/>
            <a:ext cx="3614799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Presenter : Cheonsol Lee</a:t>
            </a:r>
          </a:p>
          <a:p>
            <a:pPr marL="342900" indent="-3429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Date : 2021.07.09</a:t>
            </a:r>
          </a:p>
        </p:txBody>
      </p:sp>
    </p:spTree>
    <p:extLst>
      <p:ext uri="{BB962C8B-B14F-4D97-AF65-F5344CB8AC3E}">
        <p14:creationId xmlns:p14="http://schemas.microsoft.com/office/powerpoint/2010/main" val="799331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2" y="192884"/>
            <a:ext cx="7505451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Movie dataset – MUBI</a:t>
            </a: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185802" y="917371"/>
            <a:ext cx="12006197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MUBI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Dataset name : MUBI SVOD Platform Database for Movie Lovers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Period : ~ 2020.04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Volume : 6GB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Link :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  <a:hlinkClick r:id="rId3"/>
              </a:rPr>
              <a:t>https://www.kaggle.com/clementmsika/mubi-sqlite-database-for-movie-lovers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3DCE2BC-F07C-462D-965C-F2420639E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080714"/>
              </p:ext>
            </p:extLst>
          </p:nvPr>
        </p:nvGraphicFramePr>
        <p:xfrm>
          <a:off x="1543824" y="3902553"/>
          <a:ext cx="1035081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1991">
                  <a:extLst>
                    <a:ext uri="{9D8B030D-6E8A-4147-A177-3AD203B41FA5}">
                      <a16:colId xmlns:a16="http://schemas.microsoft.com/office/drawing/2014/main" val="2271742623"/>
                    </a:ext>
                  </a:extLst>
                </a:gridCol>
                <a:gridCol w="7188819">
                  <a:extLst>
                    <a:ext uri="{9D8B030D-6E8A-4147-A177-3AD203B41FA5}">
                      <a16:colId xmlns:a16="http://schemas.microsoft.com/office/drawing/2014/main" val="3261201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File name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Columns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378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Mubi_lists_data.csv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43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Mubi_lists_user_data.csv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…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5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Mubi_moive_data.csv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…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449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Mubi_ratings_data.csv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…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14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Mubi_ratings_user_data.csv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…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37052"/>
                  </a:ext>
                </a:extLst>
              </a:tr>
            </a:tbl>
          </a:graphicData>
        </a:graphic>
      </p:graphicFrame>
      <p:pic>
        <p:nvPicPr>
          <p:cNvPr id="9218" name="Picture 2" descr="MUBI Logo">
            <a:extLst>
              <a:ext uri="{FF2B5EF4-FFF2-40B4-BE49-F238E27FC236}">
                <a16:creationId xmlns:a16="http://schemas.microsoft.com/office/drawing/2014/main" id="{A358025A-311E-4D62-AB5E-A6C165A4E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097" y="1387395"/>
            <a:ext cx="2404537" cy="72136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31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2" y="192884"/>
            <a:ext cx="7505451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Movie dataset – Disney+</a:t>
            </a: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185802" y="917371"/>
            <a:ext cx="12006197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Disney +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Dataset name : Disney Plus Movies and TV Shows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Period : ~ 2020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Volume : 409KB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Link :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  <a:hlinkClick r:id="rId3"/>
              </a:rPr>
              <a:t>https://www.kaggle.com/unanimad/disney-plus-shows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3DCE2BC-F07C-462D-965C-F2420639E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232236"/>
              </p:ext>
            </p:extLst>
          </p:nvPr>
        </p:nvGraphicFramePr>
        <p:xfrm>
          <a:off x="1543824" y="3902553"/>
          <a:ext cx="10350810" cy="15243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1991">
                  <a:extLst>
                    <a:ext uri="{9D8B030D-6E8A-4147-A177-3AD203B41FA5}">
                      <a16:colId xmlns:a16="http://schemas.microsoft.com/office/drawing/2014/main" val="2271742623"/>
                    </a:ext>
                  </a:extLst>
                </a:gridCol>
                <a:gridCol w="7188819">
                  <a:extLst>
                    <a:ext uri="{9D8B030D-6E8A-4147-A177-3AD203B41FA5}">
                      <a16:colId xmlns:a16="http://schemas.microsoft.com/office/drawing/2014/main" val="3261201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File name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Columns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378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disney_plus_shows.csv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Imdb_id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title, plot, type, rated, year,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released_at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added_at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runtime, genre, director, writer, actors, language, country, awards,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metascore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imdb_rating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imdb_votes</a:t>
                      </a:r>
                      <a:endParaRPr lang="en-US" altLang="ko-KR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43380"/>
                  </a:ext>
                </a:extLst>
              </a:tr>
            </a:tbl>
          </a:graphicData>
        </a:graphic>
      </p:graphicFrame>
      <p:pic>
        <p:nvPicPr>
          <p:cNvPr id="10242" name="Picture 2" descr="https://streamingmoviecharts.com/wp-content/uploads/2021/03/disney-plus-logo.png">
            <a:extLst>
              <a:ext uri="{FF2B5EF4-FFF2-40B4-BE49-F238E27FC236}">
                <a16:creationId xmlns:a16="http://schemas.microsoft.com/office/drawing/2014/main" id="{AFA08B4C-864E-4A0B-BCFE-0A9ECADF3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268" y="1330310"/>
            <a:ext cx="1929366" cy="105472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791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2" y="192884"/>
            <a:ext cx="10062798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Movie dataset – Integrated Movie Data</a:t>
            </a: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185802" y="917371"/>
            <a:ext cx="12006197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Integrated Movie Data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Dataset name : Movies on Netflix, Prime Video, Hulu and Disney+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Period : ~ 2020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Volume : 2MB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Link :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  <a:hlinkClick r:id="rId3"/>
              </a:rPr>
              <a:t>https://www.kaggle.com/ruchi798/movies-on-netflix-prime-video-hulu-and-disney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Feature : IMDb rating, Rotten Tomatoes % by OTT types 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3DCE2BC-F07C-462D-965C-F2420639E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767728"/>
              </p:ext>
            </p:extLst>
          </p:nvPr>
        </p:nvGraphicFramePr>
        <p:xfrm>
          <a:off x="1283628" y="4326299"/>
          <a:ext cx="10722569" cy="15243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2054">
                  <a:extLst>
                    <a:ext uri="{9D8B030D-6E8A-4147-A177-3AD203B41FA5}">
                      <a16:colId xmlns:a16="http://schemas.microsoft.com/office/drawing/2014/main" val="2271742623"/>
                    </a:ext>
                  </a:extLst>
                </a:gridCol>
                <a:gridCol w="6270515">
                  <a:extLst>
                    <a:ext uri="{9D8B030D-6E8A-4147-A177-3AD203B41FA5}">
                      <a16:colId xmlns:a16="http://schemas.microsoft.com/office/drawing/2014/main" val="3261201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File name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Columns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378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MoviesOnStreamingPlatforms_updated.csv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ID, Title, Year, Age, IMDb, Rotten Tomatoes, Netflix, Hulu, Prime Video, Disney+, Type, Directors, Genres, Country, Language, Runtime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43380"/>
                  </a:ext>
                </a:extLst>
              </a:tr>
            </a:tbl>
          </a:graphicData>
        </a:graphic>
      </p:graphicFrame>
      <p:pic>
        <p:nvPicPr>
          <p:cNvPr id="8" name="Picture 2" descr="Netflix, 가입자 2억 명 마일스톤 달성 - ROA Report">
            <a:extLst>
              <a:ext uri="{FF2B5EF4-FFF2-40B4-BE49-F238E27FC236}">
                <a16:creationId xmlns:a16="http://schemas.microsoft.com/office/drawing/2014/main" id="{9CA0F87B-6934-481B-A80E-E3A700FB4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473" y="1144121"/>
            <a:ext cx="1318313" cy="79098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Amazon Prime Video Logo | Symbol, History, PNG (3840*2160)">
            <a:extLst>
              <a:ext uri="{FF2B5EF4-FFF2-40B4-BE49-F238E27FC236}">
                <a16:creationId xmlns:a16="http://schemas.microsoft.com/office/drawing/2014/main" id="{F97D9E3C-1906-4777-8700-A847F1CBA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410" y="1144121"/>
            <a:ext cx="1412479" cy="79098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ulu-logo">
            <a:extLst>
              <a:ext uri="{FF2B5EF4-FFF2-40B4-BE49-F238E27FC236}">
                <a16:creationId xmlns:a16="http://schemas.microsoft.com/office/drawing/2014/main" id="{8449FE1A-ECFD-44EC-8C98-211FD6523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287" y="1956117"/>
            <a:ext cx="1310879" cy="72902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streamingmoviecharts.com/wp-content/uploads/2021/03/disney-plus-logo.png">
            <a:extLst>
              <a:ext uri="{FF2B5EF4-FFF2-40B4-BE49-F238E27FC236}">
                <a16:creationId xmlns:a16="http://schemas.microsoft.com/office/drawing/2014/main" id="{91F772DA-FDA0-41A1-9B4A-0DA3B1B4C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712" y="1956117"/>
            <a:ext cx="1395178" cy="72902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24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2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105906" y="3340212"/>
            <a:ext cx="11980189" cy="82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Related Works / Company Cases</a:t>
            </a:r>
          </a:p>
        </p:txBody>
      </p:sp>
    </p:spTree>
    <p:extLst>
      <p:ext uri="{BB962C8B-B14F-4D97-AF65-F5344CB8AC3E}">
        <p14:creationId xmlns:p14="http://schemas.microsoft.com/office/powerpoint/2010/main" val="4078222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4935967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DBLP : Movie, </a:t>
            </a:r>
            <a:r>
              <a:rPr lang="en-US" altLang="ko-KR" sz="3600" b="1" dirty="0" err="1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Recsys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287708" y="1036319"/>
            <a:ext cx="11616584" cy="570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Movie dataset linking case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(LDOW ‘09) Linked Movie Data Base (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LinkedMDB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(towards data science '21) Data Analysis on OTT Platforms: Which Service Should I Choose?</a:t>
            </a:r>
          </a:p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Papers related in movie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RecSys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‘16) Exploring the Value of Personality in Predicting Rating Behaviors: A Study of Category Preferences on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MovieLens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RecSys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‘13) Movie recommender system for profit maximization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(SCI ‘14) Tuning metadata for better movie content-based recommendation systems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(IEEE ICAIS ’21) A Comprehensive Survey on Movie Recommendation Systems</a:t>
            </a:r>
          </a:p>
        </p:txBody>
      </p:sp>
    </p:spTree>
    <p:extLst>
      <p:ext uri="{BB962C8B-B14F-4D97-AF65-F5344CB8AC3E}">
        <p14:creationId xmlns:p14="http://schemas.microsoft.com/office/powerpoint/2010/main" val="3034022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10777181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Meta Search Engine Services on OTT Platform 1</a:t>
            </a: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287708" y="1036319"/>
            <a:ext cx="11616584" cy="570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KinoLights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Netflix,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Wavve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Wacha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Amazon prime,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Tiving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Naver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Series on, Google Play Movie, Yes24,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Indiplug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Cinefox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Lotte Cinema VOD</a:t>
            </a:r>
          </a:p>
          <a:p>
            <a:pPr marL="800100" lvl="1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Utility</a:t>
            </a:r>
          </a:p>
          <a:p>
            <a:pPr marL="1257300" lvl="2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Work information by OTT service</a:t>
            </a:r>
          </a:p>
          <a:p>
            <a:pPr marL="1257300" lvl="2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New update list, proprietary, </a:t>
            </a:r>
          </a:p>
          <a:p>
            <a:pPr marL="1257300" lvl="2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upcoming expiration of license information</a:t>
            </a:r>
          </a:p>
          <a:p>
            <a:pPr marL="1257300" lvl="2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Price information by platform</a:t>
            </a:r>
          </a:p>
        </p:txBody>
      </p:sp>
      <p:pic>
        <p:nvPicPr>
          <p:cNvPr id="2050" name="Picture 2" descr="카카오벤처스, OTT 검색 플랫폼 ‘키노라이츠’에 초기 투자">
            <a:extLst>
              <a:ext uri="{FF2B5EF4-FFF2-40B4-BE49-F238E27FC236}">
                <a16:creationId xmlns:a16="http://schemas.microsoft.com/office/drawing/2014/main" id="{3E143204-A5BA-4DAD-A74E-B82EECBF2D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50"/>
          <a:stretch/>
        </p:blipFill>
        <p:spPr bwMode="auto">
          <a:xfrm>
            <a:off x="7031362" y="3246722"/>
            <a:ext cx="4700796" cy="349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키노라이츠신로고">
            <a:extLst>
              <a:ext uri="{FF2B5EF4-FFF2-40B4-BE49-F238E27FC236}">
                <a16:creationId xmlns:a16="http://schemas.microsoft.com/office/drawing/2014/main" id="{8E0C37A4-C2A6-4B5E-8B9A-3EBC2D8D2F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8" t="31500" r="19389" b="31166"/>
          <a:stretch/>
        </p:blipFill>
        <p:spPr bwMode="auto">
          <a:xfrm>
            <a:off x="10234828" y="1158396"/>
            <a:ext cx="1497330" cy="91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584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10777181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Meta Search Engine Services on OTT Platform 2</a:t>
            </a: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287708" y="1036319"/>
            <a:ext cx="11616584" cy="570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JustWatch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Utility</a:t>
            </a:r>
          </a:p>
          <a:p>
            <a:pPr marL="1257300" lvl="2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Work information by OTT service</a:t>
            </a:r>
          </a:p>
          <a:p>
            <a:pPr marL="1257300" lvl="2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New update list, proprietary, </a:t>
            </a:r>
          </a:p>
          <a:p>
            <a:pPr marL="1257300" lvl="2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upcoming expiration of license information</a:t>
            </a:r>
          </a:p>
          <a:p>
            <a:pPr marL="1257300" lvl="2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Price information by platform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16FD471-CD2F-466D-9D2F-57ECA445F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720" y="2956468"/>
            <a:ext cx="4828438" cy="37852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BB29123-0A8E-4B3D-AE24-D13AE7E89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675" y="2293020"/>
            <a:ext cx="8151205" cy="447733"/>
          </a:xfrm>
          <a:prstGeom prst="rect">
            <a:avLst/>
          </a:prstGeom>
        </p:spPr>
      </p:pic>
      <p:pic>
        <p:nvPicPr>
          <p:cNvPr id="3074" name="Picture 2" descr="JustWatch - 스트리밍 동영상 검색 엔진">
            <a:extLst>
              <a:ext uri="{FF2B5EF4-FFF2-40B4-BE49-F238E27FC236}">
                <a16:creationId xmlns:a16="http://schemas.microsoft.com/office/drawing/2014/main" id="{25537D9B-2C64-4FB9-AC2F-378216B02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090" y="1324794"/>
            <a:ext cx="2975068" cy="44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679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2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105906" y="3258651"/>
            <a:ext cx="11980189" cy="92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영화진흥 위원회 오픈 </a:t>
            </a:r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485475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2" y="192884"/>
            <a:ext cx="10062798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영화 진흥 위원회 오픈 </a:t>
            </a: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185802" y="917371"/>
            <a:ext cx="12006197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일별 박스오피스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API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서비스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특정 일자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상영작들의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박스오피스 정보를 영화구분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다양성영화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상업영화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한국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/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외국 구분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상영지역 등의 조건을 통해 조회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REST/SOAP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방식 중 선택적으로 호출 가능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REST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방식의 응답형식은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XML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과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JSON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을 지원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3DCE2BC-F07C-462D-965C-F2420639E060}"/>
              </a:ext>
            </a:extLst>
          </p:cNvPr>
          <p:cNvGraphicFramePr>
            <a:graphicFrameLocks noGrp="1"/>
          </p:cNvGraphicFramePr>
          <p:nvPr/>
        </p:nvGraphicFramePr>
        <p:xfrm>
          <a:off x="1283628" y="4326299"/>
          <a:ext cx="10722569" cy="15243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2054">
                  <a:extLst>
                    <a:ext uri="{9D8B030D-6E8A-4147-A177-3AD203B41FA5}">
                      <a16:colId xmlns:a16="http://schemas.microsoft.com/office/drawing/2014/main" val="2271742623"/>
                    </a:ext>
                  </a:extLst>
                </a:gridCol>
                <a:gridCol w="6270515">
                  <a:extLst>
                    <a:ext uri="{9D8B030D-6E8A-4147-A177-3AD203B41FA5}">
                      <a16:colId xmlns:a16="http://schemas.microsoft.com/office/drawing/2014/main" val="3261201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File name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Columns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378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MoviesOnStreamingPlatforms_updated.csv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ID, Title, Year, Age, IMDb, Rotten Tomatoes, Netflix, Hulu, Prime Video, Disney+, Type, Directors, Genres, Country, Language, Runtime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43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897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64965" y="2884656"/>
            <a:ext cx="40302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96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2194560" y="2433320"/>
            <a:ext cx="1991360" cy="1991360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70400" y="1675366"/>
            <a:ext cx="93851" cy="34235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48F9248-6282-4C28-A538-6062955AA16D}"/>
              </a:ext>
            </a:extLst>
          </p:cNvPr>
          <p:cNvGrpSpPr/>
          <p:nvPr/>
        </p:nvGrpSpPr>
        <p:grpSpPr>
          <a:xfrm>
            <a:off x="4895610" y="2333099"/>
            <a:ext cx="3003923" cy="646331"/>
            <a:chOff x="5171440" y="882070"/>
            <a:chExt cx="3003923" cy="646331"/>
          </a:xfrm>
        </p:grpSpPr>
        <p:sp>
          <p:nvSpPr>
            <p:cNvPr id="2" name="TextBox 1"/>
            <p:cNvSpPr txBox="1"/>
            <p:nvPr/>
          </p:nvSpPr>
          <p:spPr>
            <a:xfrm>
              <a:off x="5171440" y="882070"/>
              <a:ext cx="471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1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53500" y="974402"/>
              <a:ext cx="2121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OTT datasets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F84E9BE-A9D9-416C-B96E-425E6202B60D}"/>
              </a:ext>
            </a:extLst>
          </p:cNvPr>
          <p:cNvSpPr txBox="1"/>
          <p:nvPr/>
        </p:nvSpPr>
        <p:spPr>
          <a:xfrm>
            <a:off x="2392591" y="3105834"/>
            <a:ext cx="1595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INDEX</a:t>
            </a:r>
            <a:endParaRPr lang="ko-KR" altLang="en-US" sz="3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B0727E2-0205-4290-ADF0-06AE17A0D21B}"/>
              </a:ext>
            </a:extLst>
          </p:cNvPr>
          <p:cNvGrpSpPr/>
          <p:nvPr/>
        </p:nvGrpSpPr>
        <p:grpSpPr>
          <a:xfrm>
            <a:off x="4895610" y="3057208"/>
            <a:ext cx="3239500" cy="646331"/>
            <a:chOff x="5171440" y="882070"/>
            <a:chExt cx="3239500" cy="64633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984844-5730-4DA4-93F5-8CD1CC4F5A06}"/>
                </a:ext>
              </a:extLst>
            </p:cNvPr>
            <p:cNvSpPr txBox="1"/>
            <p:nvPr/>
          </p:nvSpPr>
          <p:spPr>
            <a:xfrm>
              <a:off x="5171440" y="882070"/>
              <a:ext cx="471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2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738960A-9A9C-477E-B3A9-0174A49CA10C}"/>
                </a:ext>
              </a:extLst>
            </p:cNvPr>
            <p:cNvSpPr txBox="1"/>
            <p:nvPr/>
          </p:nvSpPr>
          <p:spPr>
            <a:xfrm>
              <a:off x="6053500" y="974402"/>
              <a:ext cx="23574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Related Works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579B87-C52A-498D-B587-DA1AD642862E}"/>
              </a:ext>
            </a:extLst>
          </p:cNvPr>
          <p:cNvGrpSpPr/>
          <p:nvPr/>
        </p:nvGrpSpPr>
        <p:grpSpPr>
          <a:xfrm>
            <a:off x="4895610" y="3778349"/>
            <a:ext cx="4165331" cy="646331"/>
            <a:chOff x="5171440" y="882070"/>
            <a:chExt cx="4165331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ABD012-6A78-45BE-AE2C-E56AA4DC4EDF}"/>
                </a:ext>
              </a:extLst>
            </p:cNvPr>
            <p:cNvSpPr txBox="1"/>
            <p:nvPr/>
          </p:nvSpPr>
          <p:spPr>
            <a:xfrm>
              <a:off x="5171440" y="882070"/>
              <a:ext cx="471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3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F9FF36-D37E-48F2-8B0D-C9B5BB0E51DA}"/>
                </a:ext>
              </a:extLst>
            </p:cNvPr>
            <p:cNvSpPr txBox="1"/>
            <p:nvPr/>
          </p:nvSpPr>
          <p:spPr>
            <a:xfrm>
              <a:off x="6053500" y="974402"/>
              <a:ext cx="32832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ko-KR" altLang="en-US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영화진흥위원회 오픈</a:t>
              </a:r>
              <a:r>
                <a:rPr lang="en-US" altLang="ko-KR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943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4035687" y="2884656"/>
            <a:ext cx="36888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Appendix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59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7892353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Recommender System Framework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23C074-9589-461E-B1F5-F07091A76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036320"/>
            <a:ext cx="9677400" cy="580644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43AEC07-605C-48BE-B462-DF44F4F2C194}"/>
              </a:ext>
            </a:extLst>
          </p:cNvPr>
          <p:cNvSpPr/>
          <p:nvPr/>
        </p:nvSpPr>
        <p:spPr>
          <a:xfrm>
            <a:off x="1493520" y="1981200"/>
            <a:ext cx="1066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3076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5;p32">
            <a:extLst>
              <a:ext uri="{FF2B5EF4-FFF2-40B4-BE49-F238E27FC236}">
                <a16:creationId xmlns:a16="http://schemas.microsoft.com/office/drawing/2014/main" id="{7FE52F07-F114-0B4B-97E7-FF4EDD37ED29}"/>
              </a:ext>
            </a:extLst>
          </p:cNvPr>
          <p:cNvSpPr txBox="1"/>
          <p:nvPr/>
        </p:nvSpPr>
        <p:spPr>
          <a:xfrm>
            <a:off x="389613" y="1158396"/>
            <a:ext cx="11616584" cy="54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Reference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  <a:hlinkClick r:id="rId3"/>
              </a:rPr>
              <a:t>https://learniiing.tistory.com/5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(KG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Completion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-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TranE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TransR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  <a:hlinkClick r:id="rId4"/>
              </a:rPr>
              <a:t>https://velog.io/@tobigs-gnn1213/17.-Reasoning-over-Knowledge-Graphs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(GNN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스터디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2482154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Reference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72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2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105906" y="3258651"/>
            <a:ext cx="1198018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OTT datasets</a:t>
            </a:r>
          </a:p>
        </p:txBody>
      </p:sp>
    </p:spTree>
    <p:extLst>
      <p:ext uri="{BB962C8B-B14F-4D97-AF65-F5344CB8AC3E}">
        <p14:creationId xmlns:p14="http://schemas.microsoft.com/office/powerpoint/2010/main" val="266816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3329758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Movie dataset</a:t>
            </a: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287708" y="1036319"/>
            <a:ext cx="11616584" cy="570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Netflix</a:t>
            </a:r>
          </a:p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Watcha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MovieLens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IMDb</a:t>
            </a:r>
          </a:p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Amazon Prime Video</a:t>
            </a:r>
          </a:p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MUBI</a:t>
            </a:r>
          </a:p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Disney +</a:t>
            </a:r>
          </a:p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Integrated Movie Data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Netflix, Amazon Prime Video, Hulu, Disney+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46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5248553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Movie dataset - Netflix</a:t>
            </a: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287708" y="776122"/>
            <a:ext cx="11616584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Netflix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Dataset name : Netflix Prize Data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Period : 1890 ~ 2005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Volume : 2GB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Link :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  <a:hlinkClick r:id="rId3"/>
              </a:rPr>
              <a:t>https://www.kaggle.com/netflix-inc/netflix-prize-data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 : Movie information file, Customer rating file, Qualifying data file(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testset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Dataset name : Netflix Movies and TV shows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Period : ~ 2021.1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Volume : 3MB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Link :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  <a:hlinkClick r:id="rId4"/>
              </a:rPr>
              <a:t>https://www.kaggle.com/shivamb/netflix-shows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 :</a:t>
            </a:r>
          </a:p>
        </p:txBody>
      </p:sp>
      <p:pic>
        <p:nvPicPr>
          <p:cNvPr id="4098" name="Picture 2" descr="Netflix, 가입자 2억 명 마일스톤 달성 - ROA Report">
            <a:extLst>
              <a:ext uri="{FF2B5EF4-FFF2-40B4-BE49-F238E27FC236}">
                <a16:creationId xmlns:a16="http://schemas.microsoft.com/office/drawing/2014/main" id="{2340D872-7A9A-4E47-BFEE-B13A90CBE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072" y="1158398"/>
            <a:ext cx="2206315" cy="132378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1FC0096-62AA-4196-9CAF-6C42019DF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570947"/>
              </p:ext>
            </p:extLst>
          </p:nvPr>
        </p:nvGraphicFramePr>
        <p:xfrm>
          <a:off x="1343104" y="5830880"/>
          <a:ext cx="10417716" cy="88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4814">
                  <a:extLst>
                    <a:ext uri="{9D8B030D-6E8A-4147-A177-3AD203B41FA5}">
                      <a16:colId xmlns:a16="http://schemas.microsoft.com/office/drawing/2014/main" val="2271742623"/>
                    </a:ext>
                  </a:extLst>
                </a:gridCol>
                <a:gridCol w="7012902">
                  <a:extLst>
                    <a:ext uri="{9D8B030D-6E8A-4147-A177-3AD203B41FA5}">
                      <a16:colId xmlns:a16="http://schemas.microsoft.com/office/drawing/2014/main" val="3261201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File name</a:t>
                      </a:r>
                      <a:endParaRPr lang="ko-KR" altLang="en-US" sz="14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Columns</a:t>
                      </a:r>
                      <a:endParaRPr lang="ko-KR" altLang="en-US" sz="14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378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Netflix_titles.csv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id, type, title, director, cast, country, </a:t>
                      </a:r>
                      <a:r>
                        <a:rPr lang="en-US" altLang="ko-KR" sz="14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date_added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altLang="ko-KR" sz="14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release_year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, rating, duration, </a:t>
                      </a:r>
                      <a:r>
                        <a:rPr lang="en-US" altLang="ko-KR" sz="14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listed_in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, description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43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12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5459636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Movie dataset - </a:t>
            </a:r>
            <a:r>
              <a:rPr lang="en-US" altLang="ko-KR" sz="3600" b="1" dirty="0" err="1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Watcha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185802" y="917371"/>
            <a:ext cx="12006197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Watcha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Dataset name :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Watcha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Data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Period : 2012.11 ~ 2016.04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Volume : 1.5GB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Link :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  <a:hlinkClick r:id="rId3"/>
              </a:rPr>
              <a:t>https://proinlab.com/archives/1685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</a:t>
            </a:r>
          </a:p>
        </p:txBody>
      </p:sp>
      <p:pic>
        <p:nvPicPr>
          <p:cNvPr id="5124" name="Picture 4" descr="왓챠 - 위키백과, 우리 모두의 백과사전">
            <a:extLst>
              <a:ext uri="{FF2B5EF4-FFF2-40B4-BE49-F238E27FC236}">
                <a16:creationId xmlns:a16="http://schemas.microsoft.com/office/drawing/2014/main" id="{87197947-8BD1-426F-94C0-891E66E7D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457" y="1254594"/>
            <a:ext cx="2152650" cy="10953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0409A86-AE04-4422-BAB0-62225192E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757395"/>
              </p:ext>
            </p:extLst>
          </p:nvPr>
        </p:nvGraphicFramePr>
        <p:xfrm>
          <a:off x="1536391" y="3846083"/>
          <a:ext cx="10417716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4814">
                  <a:extLst>
                    <a:ext uri="{9D8B030D-6E8A-4147-A177-3AD203B41FA5}">
                      <a16:colId xmlns:a16="http://schemas.microsoft.com/office/drawing/2014/main" val="2271742623"/>
                    </a:ext>
                  </a:extLst>
                </a:gridCol>
                <a:gridCol w="7012902">
                  <a:extLst>
                    <a:ext uri="{9D8B030D-6E8A-4147-A177-3AD203B41FA5}">
                      <a16:colId xmlns:a16="http://schemas.microsoft.com/office/drawing/2014/main" val="3261201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File name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Columns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378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 data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code, title, </a:t>
                      </a:r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filmrate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year, genre, </a:t>
                      </a:r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running_time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nation, </a:t>
                      </a:r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review_count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43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Review data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comment_code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movie_unique_id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usercode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rating, </a:t>
                      </a:r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like_count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updated_at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229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03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2" y="192884"/>
            <a:ext cx="7505451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Movie dataset - </a:t>
            </a:r>
            <a:r>
              <a:rPr lang="en-US" altLang="ko-KR" sz="3600" b="1" dirty="0" err="1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MovieLens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185802" y="917371"/>
            <a:ext cx="12006197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Movielens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Dataset name :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MovieLens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20M Dataset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Period : 1995.01 ~ 2015.03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Volume : 885MB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Link :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  <a:hlinkClick r:id="rId3"/>
              </a:rPr>
              <a:t>https://www.kaggle.com/grouplens/movielens-20m-dataset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 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7F07296-EFAA-4CC3-820A-DEE944D9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080760"/>
              </p:ext>
            </p:extLst>
          </p:nvPr>
        </p:nvGraphicFramePr>
        <p:xfrm>
          <a:off x="1528956" y="3894046"/>
          <a:ext cx="8128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6468">
                  <a:extLst>
                    <a:ext uri="{9D8B030D-6E8A-4147-A177-3AD203B41FA5}">
                      <a16:colId xmlns:a16="http://schemas.microsoft.com/office/drawing/2014/main" val="2271742623"/>
                    </a:ext>
                  </a:extLst>
                </a:gridCol>
                <a:gridCol w="5471532">
                  <a:extLst>
                    <a:ext uri="{9D8B030D-6E8A-4147-A177-3AD203B41FA5}">
                      <a16:colId xmlns:a16="http://schemas.microsoft.com/office/drawing/2014/main" val="3261201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File name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Columns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378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tag.csv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userId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movieId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tag, timestamp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43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rating.csv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userId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movieId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rating, 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22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movie.csv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movieId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title, genres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61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link.csv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movieId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imdbId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tmbdId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53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genome_scores.csv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movieId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tagId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relevance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46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genome_tags.csv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tagId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tag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465189"/>
                  </a:ext>
                </a:extLst>
              </a:tr>
            </a:tbl>
          </a:graphicData>
        </a:graphic>
      </p:graphicFrame>
      <p:pic>
        <p:nvPicPr>
          <p:cNvPr id="7174" name="Picture 6" descr="Movielens Logo White, HD Png Download - kindpng">
            <a:extLst>
              <a:ext uri="{FF2B5EF4-FFF2-40B4-BE49-F238E27FC236}">
                <a16:creationId xmlns:a16="http://schemas.microsoft.com/office/drawing/2014/main" id="{EFC74781-59C6-48C4-95BC-C6142A0BB0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84" b="17949"/>
          <a:stretch/>
        </p:blipFill>
        <p:spPr bwMode="auto">
          <a:xfrm>
            <a:off x="9624948" y="1329383"/>
            <a:ext cx="2381250" cy="81032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10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2" y="192884"/>
            <a:ext cx="7505451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Movie dataset - IMDb</a:t>
            </a: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185802" y="917371"/>
            <a:ext cx="12006197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IMDb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Dataset name : IMDB_movie_2020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Period : ~ 2020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Volume : 2GB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Link :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  <a:hlinkClick r:id="rId3"/>
              </a:rPr>
              <a:t>https://www.kaggle.com/nikhileshkos/imdb-movie-2020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</a:t>
            </a:r>
          </a:p>
        </p:txBody>
      </p:sp>
      <p:pic>
        <p:nvPicPr>
          <p:cNvPr id="6146" name="Picture 2" descr="IMDb - Wikipedia">
            <a:extLst>
              <a:ext uri="{FF2B5EF4-FFF2-40B4-BE49-F238E27FC236}">
                <a16:creationId xmlns:a16="http://schemas.microsoft.com/office/drawing/2014/main" id="{75499D09-D9AB-4FBF-B142-0426A15BE6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4" t="6924" r="6240" b="7826"/>
          <a:stretch/>
        </p:blipFill>
        <p:spPr bwMode="auto">
          <a:xfrm>
            <a:off x="10004901" y="1234068"/>
            <a:ext cx="2001297" cy="96643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3DCE2BC-F07C-462D-965C-F2420639E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530877"/>
              </p:ext>
            </p:extLst>
          </p:nvPr>
        </p:nvGraphicFramePr>
        <p:xfrm>
          <a:off x="1543824" y="3902553"/>
          <a:ext cx="10350810" cy="243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4303">
                  <a:extLst>
                    <a:ext uri="{9D8B030D-6E8A-4147-A177-3AD203B41FA5}">
                      <a16:colId xmlns:a16="http://schemas.microsoft.com/office/drawing/2014/main" val="2271742623"/>
                    </a:ext>
                  </a:extLst>
                </a:gridCol>
                <a:gridCol w="8296507">
                  <a:extLst>
                    <a:ext uri="{9D8B030D-6E8A-4147-A177-3AD203B41FA5}">
                      <a16:colId xmlns:a16="http://schemas.microsoft.com/office/drawing/2014/main" val="3261201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File name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Columns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378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name_baiscs.tsv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title,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startYear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isAdult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endyear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runTimes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genres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43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title_akas.tsv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titleId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ordering, title, region, language, types, attributes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isOriginalTitle</a:t>
                      </a:r>
                      <a:endParaRPr lang="en-US" altLang="ko-KR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22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title_basic.tsv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tconst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titleType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primaryTitle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originalTitle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isAdult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startYear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endYear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runtimeMinutes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genres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61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title.crew.tsv.gz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tconst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directors, writers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53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title.ratings.tsv.gz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tconst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averageRating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numVotes</a:t>
                      </a:r>
                      <a:endParaRPr lang="en-US" altLang="ko-KR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469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12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2" y="192884"/>
            <a:ext cx="9178134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Movie dataset – Amazon Prime Video</a:t>
            </a: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185802" y="917371"/>
            <a:ext cx="12006197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Amazon Prime Video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Dataset name :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Amazone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Prime Movies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Period : ~ 2020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Volume : 2.3MB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Link :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  <a:hlinkClick r:id="rId3"/>
              </a:rPr>
              <a:t>https://www.kaggle.com/padhmam/amazon-prime-movies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 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3DCE2BC-F07C-462D-965C-F2420639E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572794"/>
              </p:ext>
            </p:extLst>
          </p:nvPr>
        </p:nvGraphicFramePr>
        <p:xfrm>
          <a:off x="1543824" y="3902553"/>
          <a:ext cx="10350810" cy="94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4303">
                  <a:extLst>
                    <a:ext uri="{9D8B030D-6E8A-4147-A177-3AD203B41FA5}">
                      <a16:colId xmlns:a16="http://schemas.microsoft.com/office/drawing/2014/main" val="2271742623"/>
                    </a:ext>
                  </a:extLst>
                </a:gridCol>
                <a:gridCol w="8296507">
                  <a:extLst>
                    <a:ext uri="{9D8B030D-6E8A-4147-A177-3AD203B41FA5}">
                      <a16:colId xmlns:a16="http://schemas.microsoft.com/office/drawing/2014/main" val="3261201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File name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Columns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378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Amazon_prime_movies.csv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 Name, Language, IMDb Rating, Running Time, Year of Release, Maturity Rating, Plot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43380"/>
                  </a:ext>
                </a:extLst>
              </a:tr>
            </a:tbl>
          </a:graphicData>
        </a:graphic>
      </p:graphicFrame>
      <p:pic>
        <p:nvPicPr>
          <p:cNvPr id="8194" name="Picture 2" descr="Amazon Prime Video Logo | Symbol, History, PNG (3840*2160)">
            <a:extLst>
              <a:ext uri="{FF2B5EF4-FFF2-40B4-BE49-F238E27FC236}">
                <a16:creationId xmlns:a16="http://schemas.microsoft.com/office/drawing/2014/main" id="{E5614904-543E-47F7-BAFE-7B024C2EF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134" y="1355247"/>
            <a:ext cx="2857500" cy="16002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35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mpty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10519</TotalTime>
  <Words>1181</Words>
  <Application>Microsoft Office PowerPoint</Application>
  <PresentationFormat>와이드스크린</PresentationFormat>
  <Paragraphs>219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나눔스퀘어 ExtraBold</vt:lpstr>
      <vt:lpstr>Times New Roman</vt:lpstr>
      <vt:lpstr>굴림</vt:lpstr>
      <vt:lpstr>Arial</vt:lpstr>
      <vt:lpstr>바탕</vt:lpstr>
      <vt:lpstr>나눔스퀘어 Bold</vt:lpstr>
      <vt:lpstr>나눔고딕 ExtraBold</vt:lpstr>
      <vt:lpstr>나눔스퀘어</vt:lpstr>
      <vt:lpstr>맑은 고딕</vt:lpstr>
      <vt:lpstr>Office 테마</vt:lpstr>
      <vt:lpstr>Empty_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lcs</cp:lastModifiedBy>
  <cp:revision>806</cp:revision>
  <dcterms:created xsi:type="dcterms:W3CDTF">2018-08-30T11:36:00Z</dcterms:created>
  <dcterms:modified xsi:type="dcterms:W3CDTF">2021-07-09T08:52:54Z</dcterms:modified>
</cp:coreProperties>
</file>