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71" r:id="rId3"/>
    <p:sldId id="261" r:id="rId4"/>
    <p:sldId id="343" r:id="rId5"/>
    <p:sldId id="371" r:id="rId6"/>
    <p:sldId id="372" r:id="rId7"/>
    <p:sldId id="356" r:id="rId8"/>
    <p:sldId id="378" r:id="rId9"/>
    <p:sldId id="359" r:id="rId10"/>
    <p:sldId id="373" r:id="rId11"/>
    <p:sldId id="375" r:id="rId12"/>
    <p:sldId id="374" r:id="rId13"/>
    <p:sldId id="383" r:id="rId14"/>
    <p:sldId id="369" r:id="rId15"/>
    <p:sldId id="376" r:id="rId16"/>
    <p:sldId id="377" r:id="rId17"/>
    <p:sldId id="382" r:id="rId18"/>
    <p:sldId id="370" r:id="rId19"/>
    <p:sldId id="355" r:id="rId20"/>
    <p:sldId id="381" r:id="rId21"/>
    <p:sldId id="367" r:id="rId22"/>
    <p:sldId id="379" r:id="rId23"/>
  </p:sldIdLst>
  <p:sldSz cx="12192000" cy="6858000"/>
  <p:notesSz cx="6858000" cy="9144000"/>
  <p:embeddedFontLst>
    <p:embeddedFont>
      <p:font typeface="나눔스퀘어" panose="020B0600000101010101" pitchFamily="50" charset="-127"/>
      <p:regular r:id="rId25"/>
      <p:bold r:id="rId26"/>
      <p:italic r:id="rId27"/>
      <p:boldItalic r:id="rId28"/>
    </p:embeddedFont>
    <p:embeddedFont>
      <p:font typeface="나눔스퀘어 Bold" panose="020B0600000101010101" pitchFamily="50" charset="-127"/>
      <p:regular r:id="rId29"/>
      <p:bold r:id="rId30"/>
      <p:italic r:id="rId31"/>
      <p:boldItalic r:id="rId32"/>
    </p:embeddedFont>
    <p:embeddedFont>
      <p:font typeface="나눔스퀘어 ExtraBold" panose="020B0600000101010101" pitchFamily="50" charset="-127"/>
      <p:regular r:id="rId33"/>
      <p:bold r:id="rId34"/>
      <p:italic r:id="rId35"/>
      <p:boldItalic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E6E6"/>
    <a:srgbClr val="067A82"/>
    <a:srgbClr val="FFFF00"/>
    <a:srgbClr val="FFFDD7"/>
    <a:srgbClr val="DEEBF7"/>
    <a:srgbClr val="BCBCBC"/>
    <a:srgbClr val="E7E6E6"/>
    <a:srgbClr val="404040"/>
    <a:srgbClr val="014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0" autoAdjust="0"/>
    <p:restoredTop sz="81740" autoAdjust="0"/>
  </p:normalViewPr>
  <p:slideViewPr>
    <p:cSldViewPr snapToGrid="0">
      <p:cViewPr varScale="1">
        <p:scale>
          <a:sx n="99" d="100"/>
          <a:sy n="99" d="100"/>
        </p:scale>
        <p:origin x="1450" y="82"/>
      </p:cViewPr>
      <p:guideLst>
        <p:guide orient="horz" pos="2137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AttnIO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지식그래프에서 대화 맥락에 어울리는 개체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관계를 찾는 경로 탐색에 관한 연구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781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26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877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61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195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6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71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54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8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326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92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42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2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48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220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1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1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4FA94-1FF5-4C47-8A42-B738FB4FA45A}"/>
              </a:ext>
            </a:extLst>
          </p:cNvPr>
          <p:cNvSpPr txBox="1"/>
          <p:nvPr/>
        </p:nvSpPr>
        <p:spPr>
          <a:xfrm>
            <a:off x="849112" y="4467217"/>
            <a:ext cx="7527720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EMNLP 2020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Jaehun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Jung,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Bokyung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Son,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Sungwon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Lyu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Kakao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Enterprise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622999" y="1851532"/>
            <a:ext cx="105142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4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AttnIO</a:t>
            </a:r>
            <a:r>
              <a:rPr lang="en-US" altLang="ko-KR" sz="4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: Knowledge Graph Exploration with In-and-Out Attention Flow for Knowledge-Grounded Dialogue</a:t>
            </a:r>
            <a:endParaRPr lang="ko-KR" altLang="en-US" sz="44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159858" y="4467217"/>
            <a:ext cx="3614799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2021.06.09</a:t>
            </a: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26E55E13-5C94-4372-9291-92692DB7A27B}"/>
              </a:ext>
            </a:extLst>
          </p:cNvPr>
          <p:cNvSpPr txBox="1"/>
          <p:nvPr/>
        </p:nvSpPr>
        <p:spPr>
          <a:xfrm>
            <a:off x="287708" y="1198279"/>
            <a:ext cx="11616584" cy="563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나눔스퀘어 Extra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Incoming Attn Flow (in-flow)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각 노드는 자신과 연결된 이웃 노드와의 관계를 표현하는 벡터 생성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GNN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message-passing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기법 사용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노드의 구조적 관계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임베딩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Entity-Context Fusion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Entity feature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Dialog context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를 융합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KG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의 구조정보와 대화 맥락을 반영한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임베딩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94957D-1DA8-4E5F-86A7-3ECC763FDB3A}"/>
              </a:ext>
            </a:extLst>
          </p:cNvPr>
          <p:cNvSpPr/>
          <p:nvPr/>
        </p:nvSpPr>
        <p:spPr>
          <a:xfrm>
            <a:off x="984142" y="2735452"/>
            <a:ext cx="6416298" cy="2595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725717" cy="838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Proposed method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0AEBE8-A176-4F38-B7B9-C09C8A0E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21" y="1106133"/>
            <a:ext cx="4088892" cy="5659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22F53F-6E25-430C-9BA3-2815EC8915B1}"/>
              </a:ext>
            </a:extLst>
          </p:cNvPr>
          <p:cNvSpPr/>
          <p:nvPr/>
        </p:nvSpPr>
        <p:spPr>
          <a:xfrm>
            <a:off x="9477551" y="1386523"/>
            <a:ext cx="1681229" cy="21186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33BA02-6597-495A-A081-31372D5D1096}"/>
              </a:ext>
            </a:extLst>
          </p:cNvPr>
          <p:cNvSpPr/>
          <p:nvPr/>
        </p:nvSpPr>
        <p:spPr>
          <a:xfrm>
            <a:off x="11229318" y="1386523"/>
            <a:ext cx="302217" cy="30221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0EAD55-7257-4962-B1B7-1905239C35A4}"/>
              </a:ext>
            </a:extLst>
          </p:cNvPr>
          <p:cNvSpPr/>
          <p:nvPr/>
        </p:nvSpPr>
        <p:spPr>
          <a:xfrm>
            <a:off x="9624447" y="3045416"/>
            <a:ext cx="1370312" cy="38830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F88924-B935-49D0-BBF4-38ADE389F0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20"/>
          <a:stretch/>
        </p:blipFill>
        <p:spPr>
          <a:xfrm>
            <a:off x="1179709" y="3121666"/>
            <a:ext cx="2513954" cy="4953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56F477-341C-4E18-8DB3-040DEA77A9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91" r="-8691"/>
          <a:stretch/>
        </p:blipFill>
        <p:spPr>
          <a:xfrm>
            <a:off x="1197941" y="4010987"/>
            <a:ext cx="2674852" cy="6248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76DA0D-C96D-4D4A-9080-C3A72AE590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57" y="2876456"/>
            <a:ext cx="3177815" cy="7544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DEF215-F7FA-4A28-BF89-51AA01070D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0700" y="3720201"/>
            <a:ext cx="2682472" cy="7087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EFF98D-3B47-4F42-8A8F-58BBD9FF59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3595" y="4651787"/>
            <a:ext cx="2499577" cy="49534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D9BFE0-0C32-4A4B-920B-4B34EA2A1CC1}"/>
              </a:ext>
            </a:extLst>
          </p:cNvPr>
          <p:cNvSpPr/>
          <p:nvPr/>
        </p:nvSpPr>
        <p:spPr>
          <a:xfrm>
            <a:off x="4694183" y="4626246"/>
            <a:ext cx="1481892" cy="54182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4E91AE-8B39-4E4F-A960-39F84FA82F20}"/>
              </a:ext>
            </a:extLst>
          </p:cNvPr>
          <p:cNvSpPr/>
          <p:nvPr/>
        </p:nvSpPr>
        <p:spPr>
          <a:xfrm>
            <a:off x="1053474" y="5508875"/>
            <a:ext cx="2480139" cy="41803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3A0D71-CEFE-4542-85CE-715176DB30E4}"/>
              </a:ext>
            </a:extLst>
          </p:cNvPr>
          <p:cNvSpPr/>
          <p:nvPr/>
        </p:nvSpPr>
        <p:spPr>
          <a:xfrm>
            <a:off x="1197941" y="3177153"/>
            <a:ext cx="1622751" cy="3797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0F44FA-1AE8-4273-A5DC-F58398DA8EFB}"/>
              </a:ext>
            </a:extLst>
          </p:cNvPr>
          <p:cNvSpPr txBox="1"/>
          <p:nvPr/>
        </p:nvSpPr>
        <p:spPr>
          <a:xfrm>
            <a:off x="1154451" y="2869376"/>
            <a:ext cx="166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Message-passing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6B098E-1C47-4E0C-88AD-1875BA2C01B0}"/>
              </a:ext>
            </a:extLst>
          </p:cNvPr>
          <p:cNvSpPr/>
          <p:nvPr/>
        </p:nvSpPr>
        <p:spPr>
          <a:xfrm>
            <a:off x="1197941" y="4092685"/>
            <a:ext cx="1622751" cy="5431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DEDEC2-E111-4499-BB10-9840F99E0DD3}"/>
              </a:ext>
            </a:extLst>
          </p:cNvPr>
          <p:cNvSpPr txBox="1"/>
          <p:nvPr/>
        </p:nvSpPr>
        <p:spPr>
          <a:xfrm>
            <a:off x="1083976" y="3784909"/>
            <a:ext cx="1807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KG</a:t>
            </a:r>
            <a:r>
              <a:rPr lang="ko-KR" altLang="en-US" sz="1400" dirty="0">
                <a:solidFill>
                  <a:srgbClr val="FF0000"/>
                </a:solidFill>
              </a:rPr>
              <a:t>의 구조정보 반영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96C843-4E57-406D-BD0B-3C5114DD7710}"/>
              </a:ext>
            </a:extLst>
          </p:cNvPr>
          <p:cNvSpPr/>
          <p:nvPr/>
        </p:nvSpPr>
        <p:spPr>
          <a:xfrm>
            <a:off x="5115329" y="3793843"/>
            <a:ext cx="261343" cy="4977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93EA82-A425-428C-81A8-ADBC47E50FFB}"/>
              </a:ext>
            </a:extLst>
          </p:cNvPr>
          <p:cNvSpPr txBox="1"/>
          <p:nvPr/>
        </p:nvSpPr>
        <p:spPr>
          <a:xfrm>
            <a:off x="3526486" y="3668398"/>
            <a:ext cx="1807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K:</a:t>
            </a:r>
            <a:r>
              <a:rPr lang="ko-KR" altLang="en-US" sz="1100" dirty="0">
                <a:solidFill>
                  <a:srgbClr val="FF0000"/>
                </a:solidFill>
              </a:rPr>
              <a:t>멀티헤드 </a:t>
            </a:r>
            <a:r>
              <a:rPr lang="ko-KR" altLang="en-US" sz="1100" dirty="0" err="1">
                <a:solidFill>
                  <a:srgbClr val="FF0000"/>
                </a:solidFill>
              </a:rPr>
              <a:t>어텐션</a:t>
            </a:r>
            <a:r>
              <a:rPr lang="ko-KR" altLang="en-US" sz="1100" dirty="0">
                <a:solidFill>
                  <a:srgbClr val="FF0000"/>
                </a:solidFill>
              </a:rPr>
              <a:t> 수</a:t>
            </a:r>
          </a:p>
        </p:txBody>
      </p:sp>
    </p:spTree>
    <p:extLst>
      <p:ext uri="{BB962C8B-B14F-4D97-AF65-F5344CB8AC3E}">
        <p14:creationId xmlns:p14="http://schemas.microsoft.com/office/powerpoint/2010/main" val="63027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26E55E13-5C94-4372-9291-92692DB7A27B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나눔스퀘어 Extra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Outgoing Attn Flow (out-flow)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대화 맥락에 따라 경로의 중요도 계산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Attention value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를 전파하는 방식으로 경로 탐색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특정 노드에 연결된 진출 간선 중 대화 맥락에 더 어울리는 쪽에 높은 값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Attention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전파 완료 후 가장 높은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attention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값의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node, edge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선택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초기화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대화의 첫 문장과 관련된 노드의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attention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을 초기화 후 갱신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725717" cy="838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Proposed method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0AEBE8-A176-4F38-B7B9-C09C8A0E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21" y="1106133"/>
            <a:ext cx="4088892" cy="5659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22F53F-6E25-430C-9BA3-2815EC8915B1}"/>
              </a:ext>
            </a:extLst>
          </p:cNvPr>
          <p:cNvSpPr/>
          <p:nvPr/>
        </p:nvSpPr>
        <p:spPr>
          <a:xfrm>
            <a:off x="9477551" y="3811991"/>
            <a:ext cx="1681229" cy="2100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33BA02-6597-495A-A081-31372D5D1096}"/>
              </a:ext>
            </a:extLst>
          </p:cNvPr>
          <p:cNvSpPr/>
          <p:nvPr/>
        </p:nvSpPr>
        <p:spPr>
          <a:xfrm>
            <a:off x="11229318" y="3859878"/>
            <a:ext cx="302217" cy="30221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92C114B-C75E-4394-BEEB-9D187F83AEB8}"/>
              </a:ext>
            </a:extLst>
          </p:cNvPr>
          <p:cNvGrpSpPr/>
          <p:nvPr/>
        </p:nvGrpSpPr>
        <p:grpSpPr>
          <a:xfrm>
            <a:off x="984142" y="3519487"/>
            <a:ext cx="6416298" cy="2595966"/>
            <a:chOff x="984142" y="4138893"/>
            <a:chExt cx="6416298" cy="259596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294957D-1DA8-4E5F-86A7-3ECC763FDB3A}"/>
                </a:ext>
              </a:extLst>
            </p:cNvPr>
            <p:cNvSpPr/>
            <p:nvPr/>
          </p:nvSpPr>
          <p:spPr>
            <a:xfrm>
              <a:off x="984142" y="4138893"/>
              <a:ext cx="6416298" cy="25959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A543198-9527-455C-B939-F4BA2D71F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3220" y="4384412"/>
              <a:ext cx="3017782" cy="49534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748D19E-3E3E-4F24-B53D-7B634A0BB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1324" y="5077812"/>
              <a:ext cx="2941575" cy="114309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8E1FEE8-8529-4A46-83A7-5F784F230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712"/>
            <a:stretch/>
          </p:blipFill>
          <p:spPr>
            <a:xfrm>
              <a:off x="4277136" y="5215432"/>
              <a:ext cx="3020827" cy="975445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745A423-4CDD-4656-A98E-A2A3F660D0AC}"/>
                </a:ext>
              </a:extLst>
            </p:cNvPr>
            <p:cNvSpPr/>
            <p:nvPr/>
          </p:nvSpPr>
          <p:spPr>
            <a:xfrm>
              <a:off x="1201119" y="5125274"/>
              <a:ext cx="1091495" cy="5644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915710B-2E93-40E4-8086-BF8D2B8CE482}"/>
                </a:ext>
              </a:extLst>
            </p:cNvPr>
            <p:cNvSpPr/>
            <p:nvPr/>
          </p:nvSpPr>
          <p:spPr>
            <a:xfrm>
              <a:off x="2363152" y="5125274"/>
              <a:ext cx="1168472" cy="5644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4A488F-357E-4030-AAFA-02858881B2CB}"/>
                </a:ext>
              </a:extLst>
            </p:cNvPr>
            <p:cNvSpPr txBox="1"/>
            <p:nvPr/>
          </p:nvSpPr>
          <p:spPr>
            <a:xfrm>
              <a:off x="1340602" y="4767397"/>
              <a:ext cx="812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edge</a:t>
              </a:r>
              <a:endPara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B0EA14-DE66-4EA3-869D-E29D96F600E0}"/>
                </a:ext>
              </a:extLst>
            </p:cNvPr>
            <p:cNvSpPr txBox="1"/>
            <p:nvPr/>
          </p:nvSpPr>
          <p:spPr>
            <a:xfrm>
              <a:off x="2542111" y="4767397"/>
              <a:ext cx="812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node</a:t>
              </a:r>
              <a:endPara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BF72657-D03A-4A40-AA80-4C7B12604FCA}"/>
                </a:ext>
              </a:extLst>
            </p:cNvPr>
            <p:cNvSpPr/>
            <p:nvPr/>
          </p:nvSpPr>
          <p:spPr>
            <a:xfrm>
              <a:off x="3225739" y="4546590"/>
              <a:ext cx="177977" cy="2208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C2DE77-59CA-49EC-8AF4-16213E9FA3F6}"/>
                </a:ext>
              </a:extLst>
            </p:cNvPr>
            <p:cNvSpPr txBox="1"/>
            <p:nvPr/>
          </p:nvSpPr>
          <p:spPr>
            <a:xfrm>
              <a:off x="2638631" y="4348420"/>
              <a:ext cx="23651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마지막 대화 문장의 </a:t>
              </a:r>
              <a:r>
                <a:rPr lang="en-US" altLang="ko-KR" sz="8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entity</a:t>
              </a:r>
              <a:r>
                <a:rPr lang="ko-KR" altLang="en-US" sz="8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들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56BB544-43EB-4199-A73E-AC84396B6A67}"/>
                </a:ext>
              </a:extLst>
            </p:cNvPr>
            <p:cNvSpPr/>
            <p:nvPr/>
          </p:nvSpPr>
          <p:spPr>
            <a:xfrm>
              <a:off x="4344846" y="5407481"/>
              <a:ext cx="199214" cy="2208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515176-C482-4D7E-BDB1-4CF2D9C393D0}"/>
                </a:ext>
              </a:extLst>
            </p:cNvPr>
            <p:cNvSpPr txBox="1"/>
            <p:nvPr/>
          </p:nvSpPr>
          <p:spPr>
            <a:xfrm>
              <a:off x="3162261" y="5155018"/>
              <a:ext cx="23651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T: </a:t>
              </a:r>
              <a:r>
                <a:rPr lang="ko-KR" altLang="en-US" sz="8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최대로 가능한 경로 길이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33BE8D-74B3-43C0-B6BD-D17306CBAF43}"/>
              </a:ext>
            </a:extLst>
          </p:cNvPr>
          <p:cNvSpPr/>
          <p:nvPr/>
        </p:nvSpPr>
        <p:spPr>
          <a:xfrm>
            <a:off x="8152108" y="4507778"/>
            <a:ext cx="993496" cy="3096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045AC7-0D40-48FF-9E5B-6B28784F1BF3}"/>
              </a:ext>
            </a:extLst>
          </p:cNvPr>
          <p:cNvSpPr/>
          <p:nvPr/>
        </p:nvSpPr>
        <p:spPr>
          <a:xfrm>
            <a:off x="1139124" y="6394592"/>
            <a:ext cx="705173" cy="3096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1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26E55E13-5C94-4372-9291-92692DB7A27B}"/>
              </a:ext>
            </a:extLst>
          </p:cNvPr>
          <p:cNvSpPr txBox="1"/>
          <p:nvPr/>
        </p:nvSpPr>
        <p:spPr>
          <a:xfrm>
            <a:off x="287708" y="1220682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나눔스퀘어 Extra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Outgoing Attn Flow (out-flow)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후보 경로 계산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Score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가 높을수록 최상위 순위 경로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725717" cy="838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Proposed method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0AEBE8-A176-4F38-B7B9-C09C8A0E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21" y="1106133"/>
            <a:ext cx="4088892" cy="5659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22F53F-6E25-430C-9BA3-2815EC8915B1}"/>
              </a:ext>
            </a:extLst>
          </p:cNvPr>
          <p:cNvSpPr/>
          <p:nvPr/>
        </p:nvSpPr>
        <p:spPr>
          <a:xfrm>
            <a:off x="9477551" y="3811991"/>
            <a:ext cx="1681229" cy="2100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33BA02-6597-495A-A081-31372D5D1096}"/>
              </a:ext>
            </a:extLst>
          </p:cNvPr>
          <p:cNvSpPr/>
          <p:nvPr/>
        </p:nvSpPr>
        <p:spPr>
          <a:xfrm>
            <a:off x="11229318" y="3859878"/>
            <a:ext cx="302217" cy="30221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33BE8D-74B3-43C0-B6BD-D17306CBAF43}"/>
              </a:ext>
            </a:extLst>
          </p:cNvPr>
          <p:cNvSpPr/>
          <p:nvPr/>
        </p:nvSpPr>
        <p:spPr>
          <a:xfrm>
            <a:off x="8152108" y="4507778"/>
            <a:ext cx="993496" cy="3096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1C1E5C-1B2D-40DF-AB25-2A59BF8BC5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18" b="68810"/>
          <a:stretch/>
        </p:blipFill>
        <p:spPr>
          <a:xfrm>
            <a:off x="1294617" y="2463992"/>
            <a:ext cx="5711686" cy="134799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65FFAF8-74BF-410D-8DF0-8F009212F3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77" t="70862"/>
          <a:stretch/>
        </p:blipFill>
        <p:spPr>
          <a:xfrm>
            <a:off x="1385348" y="4187799"/>
            <a:ext cx="5643241" cy="1259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F6CE78-488B-4D40-8F01-3B788EEDCDB1}"/>
              </a:ext>
            </a:extLst>
          </p:cNvPr>
          <p:cNvSpPr txBox="1"/>
          <p:nvPr/>
        </p:nvSpPr>
        <p:spPr>
          <a:xfrm>
            <a:off x="1385348" y="2463992"/>
            <a:ext cx="248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후보 </a:t>
            </a:r>
            <a:r>
              <a:rPr lang="en-US" altLang="ko-KR" dirty="0"/>
              <a:t>node</a:t>
            </a:r>
            <a:r>
              <a:rPr lang="ko-KR" altLang="en-US" dirty="0"/>
              <a:t> 경로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8A9FA5-62C4-4BC3-899D-0AFEA40312D5}"/>
              </a:ext>
            </a:extLst>
          </p:cNvPr>
          <p:cNvSpPr txBox="1"/>
          <p:nvPr/>
        </p:nvSpPr>
        <p:spPr>
          <a:xfrm>
            <a:off x="1385348" y="4114185"/>
            <a:ext cx="248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후보 </a:t>
            </a:r>
            <a:r>
              <a:rPr lang="en-US" altLang="ko-KR" dirty="0"/>
              <a:t>edge</a:t>
            </a:r>
            <a:r>
              <a:rPr lang="ko-KR" altLang="en-US" dirty="0"/>
              <a:t> 경로</a:t>
            </a:r>
          </a:p>
        </p:txBody>
      </p:sp>
    </p:spTree>
    <p:extLst>
      <p:ext uri="{BB962C8B-B14F-4D97-AF65-F5344CB8AC3E}">
        <p14:creationId xmlns:p14="http://schemas.microsoft.com/office/powerpoint/2010/main" val="378906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6292107" cy="838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Experiments and Results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42D2747E-CFB6-4F10-912F-C48CFD3BEC81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나눔스퀘어 Extra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Dataset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OpenDialKG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(Moon el al., 2019)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KG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로 구성된 두 에이전트 간의 대화 데이터셋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Baselines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기본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DialKG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Walker, Seq2Seq, Extended Encoder-Decoder, Tri-LSTM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변형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Seq2Path,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AttnFlow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참고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Seq2Path : KG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임베딩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+ zero shot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러닝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AttnFlow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: Incoming Attn Flow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배제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34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6292107" cy="838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Experiments and Results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42D2747E-CFB6-4F10-912F-C48CFD3BEC81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recall@k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전체 적절한 아이템 중 추천된 아이템이 속한 비율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path@k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: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recall@k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of ground-truth paths 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정답 경로와 모두 일치하는지 고려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tgt@k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: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recall@k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on the target nodes     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정답 경로의 마지막 노드만 일치하는지 고려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AttnIO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-TS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각각의 경로에서 목적지 노드만 이용 가능한 모델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41E7E4-30B3-4238-99EB-3C2787807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57" y="3306772"/>
            <a:ext cx="10995125" cy="35512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65AD613-1708-4D07-A48E-BB3EDD7DDAB9}"/>
              </a:ext>
            </a:extLst>
          </p:cNvPr>
          <p:cNvSpPr/>
          <p:nvPr/>
        </p:nvSpPr>
        <p:spPr>
          <a:xfrm>
            <a:off x="1399381" y="6245817"/>
            <a:ext cx="10655085" cy="495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8BD5F-E98D-4947-A9A4-86709E624B19}"/>
              </a:ext>
            </a:extLst>
          </p:cNvPr>
          <p:cNvSpPr txBox="1"/>
          <p:nvPr/>
        </p:nvSpPr>
        <p:spPr>
          <a:xfrm>
            <a:off x="209485" y="5539870"/>
            <a:ext cx="1052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Ablation study</a:t>
            </a:r>
            <a:endParaRPr lang="ko-KR" altLang="en-US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66646577-5C31-4935-8A06-28C62215951E}"/>
              </a:ext>
            </a:extLst>
          </p:cNvPr>
          <p:cNvSpPr/>
          <p:nvPr/>
        </p:nvSpPr>
        <p:spPr>
          <a:xfrm>
            <a:off x="1262379" y="5535152"/>
            <a:ext cx="137495" cy="646331"/>
          </a:xfrm>
          <a:prstGeom prst="leftBracke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80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6292107" cy="838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Experiments and Results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42D2747E-CFB6-4F10-912F-C48CFD3BEC81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Human Evaluation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모델이 생성한 </a:t>
            </a:r>
            <a:r>
              <a:rPr lang="ko-KR" altLang="en-US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경로의 적합성을 사람이 직접 평가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하는 실험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목적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가지 지도학습으로부터 경로의 품질 조사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방법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testset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으로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100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dialogues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랜덤 샘플링  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knowledge path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생성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Knowledge path: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AttnIO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-AS(50%),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AttnIO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-TS(50%)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AttnIO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-TS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가 높은 성능 보임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목적지 노드가 해당 모델에서 적절한 가이드라인 역할을 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F27DB-F999-4497-8356-CE2476A39547}"/>
              </a:ext>
            </a:extLst>
          </p:cNvPr>
          <p:cNvSpPr txBox="1"/>
          <p:nvPr/>
        </p:nvSpPr>
        <p:spPr>
          <a:xfrm>
            <a:off x="389612" y="5140167"/>
            <a:ext cx="3926665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참고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AttnIO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-AS: all-path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지도학습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AttnIO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-TS: target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지도학습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약지도학습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https://blog.kakaocdn.net/dn/bq3Wc1/btqPuSGm1iT/XtdoUcKQt8EnCSp03KeWHk/img.png">
            <a:extLst>
              <a:ext uri="{FF2B5EF4-FFF2-40B4-BE49-F238E27FC236}">
                <a16:creationId xmlns:a16="http://schemas.microsoft.com/office/drawing/2014/main" id="{1F8F89EE-82DE-4713-8F5E-333E1BDBB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180" y="4486760"/>
            <a:ext cx="7284883" cy="18761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A8F2968-0CCB-4D51-AA70-E9A77F856C29}"/>
              </a:ext>
            </a:extLst>
          </p:cNvPr>
          <p:cNvSpPr/>
          <p:nvPr/>
        </p:nvSpPr>
        <p:spPr>
          <a:xfrm>
            <a:off x="6681720" y="5912602"/>
            <a:ext cx="865955" cy="340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508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6292107" cy="838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Experiments and Results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42D2747E-CFB6-4F10-912F-C48CFD3BEC81}"/>
              </a:ext>
            </a:extLst>
          </p:cNvPr>
          <p:cNvSpPr txBox="1"/>
          <p:nvPr/>
        </p:nvSpPr>
        <p:spPr>
          <a:xfrm>
            <a:off x="287708" y="1198279"/>
            <a:ext cx="4423777" cy="348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Open Question Example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Q) Can you recommend some films by Dan Scanlon?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A) [Response]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열린 질문에는 여러 정답이 가능함을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attention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시각화로 보여줌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050" name="Picture 2" descr="https://blog.kakaocdn.net/dn/pBHZn/btqPqkQXMKZ/UfC5r7EkSE4WF5ggL2k801/img.png">
            <a:extLst>
              <a:ext uri="{FF2B5EF4-FFF2-40B4-BE49-F238E27FC236}">
                <a16:creationId xmlns:a16="http://schemas.microsoft.com/office/drawing/2014/main" id="{FDB70D84-C22A-4F24-9BE5-0C417BF92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17" y="1099087"/>
            <a:ext cx="7500583" cy="570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A04734F-035B-4EA5-A5E5-CA88D045FAD5}"/>
              </a:ext>
            </a:extLst>
          </p:cNvPr>
          <p:cNvSpPr/>
          <p:nvPr/>
        </p:nvSpPr>
        <p:spPr>
          <a:xfrm>
            <a:off x="8609308" y="1425844"/>
            <a:ext cx="534692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338C08F-7336-4E83-9D7A-8CD247C45DE2}"/>
              </a:ext>
            </a:extLst>
          </p:cNvPr>
          <p:cNvSpPr/>
          <p:nvPr/>
        </p:nvSpPr>
        <p:spPr>
          <a:xfrm>
            <a:off x="4782023" y="1274735"/>
            <a:ext cx="302217" cy="30221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3085C30-A436-4B5B-B9CA-E25054758E77}"/>
              </a:ext>
            </a:extLst>
          </p:cNvPr>
          <p:cNvSpPr/>
          <p:nvPr/>
        </p:nvSpPr>
        <p:spPr>
          <a:xfrm>
            <a:off x="4782023" y="3090271"/>
            <a:ext cx="302217" cy="30221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2FFE4E1-F5DA-4007-8E2B-C7943F371F45}"/>
              </a:ext>
            </a:extLst>
          </p:cNvPr>
          <p:cNvSpPr/>
          <p:nvPr/>
        </p:nvSpPr>
        <p:spPr>
          <a:xfrm>
            <a:off x="4782023" y="4947013"/>
            <a:ext cx="302217" cy="30221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7D4CFA-ED66-4731-BE2A-5F0AFEBB1036}"/>
              </a:ext>
            </a:extLst>
          </p:cNvPr>
          <p:cNvSpPr/>
          <p:nvPr/>
        </p:nvSpPr>
        <p:spPr>
          <a:xfrm>
            <a:off x="2038026" y="2309247"/>
            <a:ext cx="1294109" cy="317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62D68-C9E6-4865-B3CC-FBD867FDD92C}"/>
              </a:ext>
            </a:extLst>
          </p:cNvPr>
          <p:cNvSpPr/>
          <p:nvPr/>
        </p:nvSpPr>
        <p:spPr>
          <a:xfrm>
            <a:off x="6311404" y="5158152"/>
            <a:ext cx="221132" cy="24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66AFEAC-CAB4-4FCB-82F2-CED1605921F7}"/>
              </a:ext>
            </a:extLst>
          </p:cNvPr>
          <p:cNvSpPr/>
          <p:nvPr/>
        </p:nvSpPr>
        <p:spPr>
          <a:xfrm>
            <a:off x="5626001" y="5326150"/>
            <a:ext cx="221132" cy="24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6AD71E2-B3EC-47BC-8A57-D27C7BB8B8EE}"/>
              </a:ext>
            </a:extLst>
          </p:cNvPr>
          <p:cNvSpPr/>
          <p:nvPr/>
        </p:nvSpPr>
        <p:spPr>
          <a:xfrm>
            <a:off x="5255161" y="5526065"/>
            <a:ext cx="221132" cy="24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7DB7407-7AB8-4F49-A980-AAD7DB4E7BD0}"/>
              </a:ext>
            </a:extLst>
          </p:cNvPr>
          <p:cNvSpPr/>
          <p:nvPr/>
        </p:nvSpPr>
        <p:spPr>
          <a:xfrm>
            <a:off x="5071441" y="5735522"/>
            <a:ext cx="221132" cy="24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EF33C76-9467-4AAF-8E1C-E0412C61BEA3}"/>
              </a:ext>
            </a:extLst>
          </p:cNvPr>
          <p:cNvSpPr/>
          <p:nvPr/>
        </p:nvSpPr>
        <p:spPr>
          <a:xfrm>
            <a:off x="5171847" y="5969749"/>
            <a:ext cx="221132" cy="24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256B516-2DD3-4488-BADE-831E54FC1FA6}"/>
              </a:ext>
            </a:extLst>
          </p:cNvPr>
          <p:cNvSpPr/>
          <p:nvPr/>
        </p:nvSpPr>
        <p:spPr>
          <a:xfrm>
            <a:off x="5657728" y="6197517"/>
            <a:ext cx="221132" cy="24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1272C3E-6B9F-4630-8819-A1DD94A3E2FC}"/>
              </a:ext>
            </a:extLst>
          </p:cNvPr>
          <p:cNvSpPr/>
          <p:nvPr/>
        </p:nvSpPr>
        <p:spPr>
          <a:xfrm>
            <a:off x="6532536" y="6421536"/>
            <a:ext cx="221132" cy="1977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5D35AC0-3096-45B1-B9C7-B22735558A61}"/>
              </a:ext>
            </a:extLst>
          </p:cNvPr>
          <p:cNvSpPr/>
          <p:nvPr/>
        </p:nvSpPr>
        <p:spPr>
          <a:xfrm>
            <a:off x="7695856" y="6202597"/>
            <a:ext cx="221132" cy="1977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875E5AA-93EE-4B9A-ABAE-66D01648A7AF}"/>
              </a:ext>
            </a:extLst>
          </p:cNvPr>
          <p:cNvSpPr/>
          <p:nvPr/>
        </p:nvSpPr>
        <p:spPr>
          <a:xfrm>
            <a:off x="8026520" y="6405381"/>
            <a:ext cx="221132" cy="1977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2ACE9FF-4D96-4119-9B5A-6955D22E5CE6}"/>
              </a:ext>
            </a:extLst>
          </p:cNvPr>
          <p:cNvSpPr/>
          <p:nvPr/>
        </p:nvSpPr>
        <p:spPr>
          <a:xfrm>
            <a:off x="8891894" y="6390141"/>
            <a:ext cx="221132" cy="1977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558D7C4-7918-4262-9E7C-73BD3D7EC037}"/>
              </a:ext>
            </a:extLst>
          </p:cNvPr>
          <p:cNvSpPr/>
          <p:nvPr/>
        </p:nvSpPr>
        <p:spPr>
          <a:xfrm>
            <a:off x="9657483" y="6317604"/>
            <a:ext cx="221132" cy="1977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0533C07-40A4-4015-A400-5E5EA2805719}"/>
              </a:ext>
            </a:extLst>
          </p:cNvPr>
          <p:cNvSpPr/>
          <p:nvPr/>
        </p:nvSpPr>
        <p:spPr>
          <a:xfrm>
            <a:off x="10404243" y="6191522"/>
            <a:ext cx="221132" cy="1977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6855740-5637-4D12-B6D6-A8BB5EBF827E}"/>
              </a:ext>
            </a:extLst>
          </p:cNvPr>
          <p:cNvSpPr/>
          <p:nvPr/>
        </p:nvSpPr>
        <p:spPr>
          <a:xfrm>
            <a:off x="10759843" y="5961374"/>
            <a:ext cx="221132" cy="1977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53819D9-44BA-4D71-9127-41D42421042E}"/>
              </a:ext>
            </a:extLst>
          </p:cNvPr>
          <p:cNvSpPr/>
          <p:nvPr/>
        </p:nvSpPr>
        <p:spPr>
          <a:xfrm>
            <a:off x="10759843" y="5500998"/>
            <a:ext cx="221132" cy="1977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4035BF2-CA0E-454C-9EBC-A478A14A0566}"/>
              </a:ext>
            </a:extLst>
          </p:cNvPr>
          <p:cNvSpPr/>
          <p:nvPr/>
        </p:nvSpPr>
        <p:spPr>
          <a:xfrm>
            <a:off x="10980975" y="5732287"/>
            <a:ext cx="221132" cy="1977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E9EC3B3-F5F2-4574-AB8B-FAC044FC1FA8}"/>
              </a:ext>
            </a:extLst>
          </p:cNvPr>
          <p:cNvSpPr/>
          <p:nvPr/>
        </p:nvSpPr>
        <p:spPr>
          <a:xfrm>
            <a:off x="7290574" y="5044038"/>
            <a:ext cx="221132" cy="24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055E997-952F-4DCA-BDEB-DFEE040198AA}"/>
              </a:ext>
            </a:extLst>
          </p:cNvPr>
          <p:cNvSpPr/>
          <p:nvPr/>
        </p:nvSpPr>
        <p:spPr>
          <a:xfrm>
            <a:off x="7486154" y="5424794"/>
            <a:ext cx="221132" cy="24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FFA13AD-E900-4E11-89C4-04E261ABD968}"/>
              </a:ext>
            </a:extLst>
          </p:cNvPr>
          <p:cNvSpPr/>
          <p:nvPr/>
        </p:nvSpPr>
        <p:spPr>
          <a:xfrm>
            <a:off x="8498742" y="5006222"/>
            <a:ext cx="221132" cy="24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39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;p32">
            <a:extLst>
              <a:ext uri="{FF2B5EF4-FFF2-40B4-BE49-F238E27FC236}">
                <a16:creationId xmlns:a16="http://schemas.microsoft.com/office/drawing/2014/main" id="{7FE52F07-F114-0B4B-97E7-FF4EDD37ED29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OpenDialKG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데이터셋을 사용하여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AttnIO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의 경로 탐색 능력 제시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Case study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를 통해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모델의 경로 추론 과정이 투명함</a:t>
            </a:r>
            <a:r>
              <a:rPr lang="en-US" altLang="ko-KR" sz="2400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400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설명가능</a:t>
            </a:r>
            <a:r>
              <a:rPr lang="en-US" altLang="ko-KR" sz="2400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XAI)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을 확인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을 사용하여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KG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의 구조적 정보를 반영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Attention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을 사용하여 대화 맥락에 따른 경로의 중요도 계산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열린 질문에 대한 여러 답변을 제시할 수 있음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KG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를 이용하여 </a:t>
            </a:r>
            <a:r>
              <a:rPr lang="ko-KR" altLang="en-US" sz="2400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대화 맥락에 어울리는 </a:t>
            </a:r>
            <a:r>
              <a:rPr lang="en-US" altLang="ko-KR" sz="2400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entity, relation</a:t>
            </a:r>
            <a:r>
              <a:rPr lang="ko-KR" altLang="en-US" sz="2400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을 찾는 경로 탐색 연구</a:t>
            </a:r>
            <a:endParaRPr lang="en-US" altLang="ko-KR" sz="2400" dirty="0">
              <a:solidFill>
                <a:srgbClr val="0000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241593" cy="838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5. Conclusion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46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64965" y="2884656"/>
            <a:ext cx="4030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;p32">
            <a:extLst>
              <a:ext uri="{FF2B5EF4-FFF2-40B4-BE49-F238E27FC236}">
                <a16:creationId xmlns:a16="http://schemas.microsoft.com/office/drawing/2014/main" id="{7FE52F07-F114-0B4B-97E7-FF4EDD37ED29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KG-BERT: BERT for Knowledge Graph Completion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AAAI ‘19 -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arXiv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KG +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BERT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KG-Embedding : </a:t>
            </a: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TransE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TransR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TransH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TransD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5297028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6. Next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research paper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04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194560" y="2433320"/>
            <a:ext cx="1991360" cy="199136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0400" y="1675366"/>
            <a:ext cx="93851" cy="34235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8F9248-6282-4C28-A538-6062955AA16D}"/>
              </a:ext>
            </a:extLst>
          </p:cNvPr>
          <p:cNvGrpSpPr/>
          <p:nvPr/>
        </p:nvGrpSpPr>
        <p:grpSpPr>
          <a:xfrm>
            <a:off x="4895610" y="1710506"/>
            <a:ext cx="2929480" cy="646331"/>
            <a:chOff x="5171440" y="882070"/>
            <a:chExt cx="2929480" cy="646331"/>
          </a:xfrm>
        </p:grpSpPr>
        <p:sp>
          <p:nvSpPr>
            <p:cNvPr id="2" name="TextBox 1"/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1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53500" y="974402"/>
              <a:ext cx="2047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Introduction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84E9BE-A9D9-416C-B96E-425E6202B60D}"/>
              </a:ext>
            </a:extLst>
          </p:cNvPr>
          <p:cNvSpPr txBox="1"/>
          <p:nvPr/>
        </p:nvSpPr>
        <p:spPr>
          <a:xfrm>
            <a:off x="2392591" y="3105834"/>
            <a:ext cx="1595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INDEX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B0727E2-0205-4290-ADF0-06AE17A0D21B}"/>
              </a:ext>
            </a:extLst>
          </p:cNvPr>
          <p:cNvGrpSpPr/>
          <p:nvPr/>
        </p:nvGrpSpPr>
        <p:grpSpPr>
          <a:xfrm>
            <a:off x="4895610" y="2400747"/>
            <a:ext cx="3239500" cy="646331"/>
            <a:chOff x="5171440" y="882070"/>
            <a:chExt cx="3239500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984844-5730-4DA4-93F5-8CD1CC4F5A06}"/>
                </a:ext>
              </a:extLst>
            </p:cNvPr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2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38960A-9A9C-477E-B3A9-0174A49CA10C}"/>
                </a:ext>
              </a:extLst>
            </p:cNvPr>
            <p:cNvSpPr txBox="1"/>
            <p:nvPr/>
          </p:nvSpPr>
          <p:spPr>
            <a:xfrm>
              <a:off x="6053500" y="974402"/>
              <a:ext cx="23574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Related Works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1768D64-EFEA-41CF-B823-21178F02AFD9}"/>
              </a:ext>
            </a:extLst>
          </p:cNvPr>
          <p:cNvGrpSpPr/>
          <p:nvPr/>
        </p:nvGrpSpPr>
        <p:grpSpPr>
          <a:xfrm>
            <a:off x="4895610" y="3090988"/>
            <a:ext cx="3723287" cy="646331"/>
            <a:chOff x="5171440" y="882070"/>
            <a:chExt cx="3723287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335226-4790-4F6B-99FA-972009409E9E}"/>
                </a:ext>
              </a:extLst>
            </p:cNvPr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3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2AFD0F-4248-4269-B3EC-C82FF7DD7344}"/>
                </a:ext>
              </a:extLst>
            </p:cNvPr>
            <p:cNvSpPr txBox="1"/>
            <p:nvPr/>
          </p:nvSpPr>
          <p:spPr>
            <a:xfrm>
              <a:off x="6053500" y="974402"/>
              <a:ext cx="2841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Proposed method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95D9011-79E2-4B91-857F-518341C8A78F}"/>
              </a:ext>
            </a:extLst>
          </p:cNvPr>
          <p:cNvGrpSpPr/>
          <p:nvPr/>
        </p:nvGrpSpPr>
        <p:grpSpPr>
          <a:xfrm>
            <a:off x="4895610" y="3752165"/>
            <a:ext cx="4744015" cy="646331"/>
            <a:chOff x="5171440" y="882070"/>
            <a:chExt cx="4744015" cy="64633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93F174-4BB6-4918-ACEC-B26B0CA049BC}"/>
                </a:ext>
              </a:extLst>
            </p:cNvPr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4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3E32B4-6507-4021-AE24-217A09A1DE45}"/>
                </a:ext>
              </a:extLst>
            </p:cNvPr>
            <p:cNvSpPr txBox="1"/>
            <p:nvPr/>
          </p:nvSpPr>
          <p:spPr>
            <a:xfrm>
              <a:off x="6053500" y="974402"/>
              <a:ext cx="3861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Experiments and Results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051CF01-0E9F-4D1B-AC6A-BAD1951532EB}"/>
              </a:ext>
            </a:extLst>
          </p:cNvPr>
          <p:cNvGrpSpPr/>
          <p:nvPr/>
        </p:nvGrpSpPr>
        <p:grpSpPr>
          <a:xfrm>
            <a:off x="4895610" y="4424680"/>
            <a:ext cx="2740261" cy="646331"/>
            <a:chOff x="5171440" y="882070"/>
            <a:chExt cx="2740261" cy="64633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42ADE91-AFB9-4AC2-99D2-05B2ADB9BC44}"/>
                </a:ext>
              </a:extLst>
            </p:cNvPr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5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3A707E-0596-4BFE-BC88-4D3F325796D0}"/>
                </a:ext>
              </a:extLst>
            </p:cNvPr>
            <p:cNvSpPr txBox="1"/>
            <p:nvPr/>
          </p:nvSpPr>
          <p:spPr>
            <a:xfrm>
              <a:off x="6053500" y="974402"/>
              <a:ext cx="18582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9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035687" y="2884656"/>
            <a:ext cx="3688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Appendix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59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749DE1-688D-4DF6-BE49-A0A4358C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48" y="563878"/>
            <a:ext cx="10141104" cy="527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8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39046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Google Shape;135;p32">
            <a:extLst>
              <a:ext uri="{FF2B5EF4-FFF2-40B4-BE49-F238E27FC236}">
                <a16:creationId xmlns:a16="http://schemas.microsoft.com/office/drawing/2014/main" id="{BA85B80B-94AF-4446-A7AF-41F5E3D59AE3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대화형 시스템에서는 </a:t>
            </a:r>
            <a:r>
              <a:rPr lang="ko-KR" altLang="en-US" sz="2400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대화 맥락에 맞는 지식을 탐색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하는 것이 중요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최근에 지식 탐색 문제를 지식그래프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(KG)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를 활용한 경로 탐색으로 제안하는 연구 등장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하지만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이전에는 지식그래프 구조를 제한적으로 이용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지식그래프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(KG)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의 활용성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KG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를 이용하여 대화 맥락에 맞는 경로 탐색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설명력있는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추천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mdpi.com/ijgi/ijgi-08-00254/article_deploy/html/images/ijgi-08-00254-g001.png">
            <a:extLst>
              <a:ext uri="{FF2B5EF4-FFF2-40B4-BE49-F238E27FC236}">
                <a16:creationId xmlns:a16="http://schemas.microsoft.com/office/drawing/2014/main" id="{D9505466-DDD7-4FC4-B74A-1FFA86841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061" y="3776290"/>
            <a:ext cx="4750231" cy="264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12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39046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Google Shape;135;p32">
            <a:extLst>
              <a:ext uri="{FF2B5EF4-FFF2-40B4-BE49-F238E27FC236}">
                <a16:creationId xmlns:a16="http://schemas.microsoft.com/office/drawing/2014/main" id="{BA85B80B-94AF-4446-A7AF-41F5E3D59AE3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이전 연구 사례의 한계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(Recurrent decoder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방식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인코더가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지식 그래프의 구조 정보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를 반영하지 못함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탐색 방식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의 한계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닫힌 질문에는 적합하나 열린 질문에는 적합하지 않음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참고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닫힌 질문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(Closed question) 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ex) Who directed the movie A.I.?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열린 질문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(Open question)    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ex) What movie did Steven Spielberg make?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39046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Google Shape;135;p32">
            <a:extLst>
              <a:ext uri="{FF2B5EF4-FFF2-40B4-BE49-F238E27FC236}">
                <a16:creationId xmlns:a16="http://schemas.microsoft.com/office/drawing/2014/main" id="{BA85B80B-94AF-4446-A7AF-41F5E3D59AE3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AttnIO’s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contribution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인코더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(in-flow) :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지식그래프의 구조 정보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를 효과적으로 표현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(GNN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사용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디코더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(out-flow) :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대화 맥락에 적절한 탐색 경로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생성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약한 지도학습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만으로 지도학습에 버금가는 성능을 내는 경로 탐색 모델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   *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약한 지도학습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경로의 시작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끝만 동일한지 확인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55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004045" cy="838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Related Works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Google Shape;135;p32">
            <a:extLst>
              <a:ext uri="{FF2B5EF4-FFF2-40B4-BE49-F238E27FC236}">
                <a16:creationId xmlns:a16="http://schemas.microsoft.com/office/drawing/2014/main" id="{86F01E06-69EF-479C-A096-CBA2C221BC8D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Breadth-centric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approach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이웃 노드 정보를 집약하면서 개체 표현과 대화 맥락을 확장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Depth-centric search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개체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관계의 구체적인 범위를 탐색</a:t>
            </a:r>
            <a:endParaRPr lang="en-US" altLang="ko-KR" sz="105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GNN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: KG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의 구조화된 정보를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임베딩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강화학습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기반의 노드 예측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Attention propagation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AttnIO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GNN, attention propagation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을 선택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attention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값을 전파 후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attention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분포를 통해 최적의 경로 선택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97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2675925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Case Study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Google Shape;135;p32">
            <a:extLst>
              <a:ext uri="{FF2B5EF4-FFF2-40B4-BE49-F238E27FC236}">
                <a16:creationId xmlns:a16="http://schemas.microsoft.com/office/drawing/2014/main" id="{86F01E06-69EF-479C-A096-CBA2C221BC8D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171827-51FD-4829-8E01-780EFD477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05" y="1573927"/>
            <a:ext cx="11872989" cy="42370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BEA56F-76A2-4561-A0A8-EBC645449EE7}"/>
              </a:ext>
            </a:extLst>
          </p:cNvPr>
          <p:cNvSpPr txBox="1"/>
          <p:nvPr/>
        </p:nvSpPr>
        <p:spPr>
          <a:xfrm>
            <a:off x="1274394" y="5683452"/>
            <a:ext cx="154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71CD1-E338-48F5-B886-3D39D85419C4}"/>
              </a:ext>
            </a:extLst>
          </p:cNvPr>
          <p:cNvSpPr txBox="1"/>
          <p:nvPr/>
        </p:nvSpPr>
        <p:spPr>
          <a:xfrm>
            <a:off x="5389194" y="5683452"/>
            <a:ext cx="154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[2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22173-C432-4243-83B6-83C03817E4A9}"/>
              </a:ext>
            </a:extLst>
          </p:cNvPr>
          <p:cNvSpPr txBox="1"/>
          <p:nvPr/>
        </p:nvSpPr>
        <p:spPr>
          <a:xfrm>
            <a:off x="9311424" y="5683452"/>
            <a:ext cx="154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[3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4181C1-142E-49A8-8D9F-19EEFAF1668D}"/>
              </a:ext>
            </a:extLst>
          </p:cNvPr>
          <p:cNvSpPr txBox="1"/>
          <p:nvPr/>
        </p:nvSpPr>
        <p:spPr>
          <a:xfrm>
            <a:off x="371374" y="6089066"/>
            <a:ext cx="335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대화에서 언급된 개체에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attention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A38265-056C-4EFF-8644-1FFA1D191288}"/>
              </a:ext>
            </a:extLst>
          </p:cNvPr>
          <p:cNvSpPr txBox="1"/>
          <p:nvPr/>
        </p:nvSpPr>
        <p:spPr>
          <a:xfrm>
            <a:off x="3971247" y="6089066"/>
            <a:ext cx="4493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대화 맥락으로부터 적절한 관계 찾기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도달가능한 노드에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attention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 전달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28B10-BFF7-4690-8B8A-A0F2858F6948}"/>
              </a:ext>
            </a:extLst>
          </p:cNvPr>
          <p:cNvSpPr txBox="1"/>
          <p:nvPr/>
        </p:nvSpPr>
        <p:spPr>
          <a:xfrm>
            <a:off x="5369480" y="3074692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0.5</a:t>
            </a:r>
            <a:endParaRPr lang="ko-KR" altLang="en-US" b="1" dirty="0">
              <a:solidFill>
                <a:srgbClr val="0000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C608A1-887F-4A71-9595-E1EDE36447C6}"/>
              </a:ext>
            </a:extLst>
          </p:cNvPr>
          <p:cNvSpPr txBox="1"/>
          <p:nvPr/>
        </p:nvSpPr>
        <p:spPr>
          <a:xfrm>
            <a:off x="4811199" y="5072568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0.3</a:t>
            </a:r>
            <a:endParaRPr lang="ko-KR" altLang="en-US" b="1" dirty="0">
              <a:solidFill>
                <a:srgbClr val="0000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3D89EF-B19E-4533-98BA-7ED9C5BE4436}"/>
              </a:ext>
            </a:extLst>
          </p:cNvPr>
          <p:cNvSpPr txBox="1"/>
          <p:nvPr/>
        </p:nvSpPr>
        <p:spPr>
          <a:xfrm>
            <a:off x="6861535" y="4443676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0.4</a:t>
            </a:r>
            <a:endParaRPr lang="ko-KR" altLang="en-US" b="1" dirty="0">
              <a:solidFill>
                <a:srgbClr val="0000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D8DE8B-C9B9-4FBE-904C-FA5DC3916274}"/>
              </a:ext>
            </a:extLst>
          </p:cNvPr>
          <p:cNvSpPr txBox="1"/>
          <p:nvPr/>
        </p:nvSpPr>
        <p:spPr>
          <a:xfrm>
            <a:off x="1797460" y="4021483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1.0</a:t>
            </a:r>
            <a:endParaRPr lang="ko-KR" altLang="en-US" b="1" dirty="0">
              <a:solidFill>
                <a:srgbClr val="0000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336D36-AE07-4B9A-B9C3-ADAB3863A96D}"/>
              </a:ext>
            </a:extLst>
          </p:cNvPr>
          <p:cNvSpPr txBox="1"/>
          <p:nvPr/>
        </p:nvSpPr>
        <p:spPr>
          <a:xfrm>
            <a:off x="654461" y="2380246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1.0</a:t>
            </a:r>
            <a:endParaRPr lang="ko-KR" altLang="en-US" b="1" dirty="0">
              <a:solidFill>
                <a:srgbClr val="0000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6D9A0-947C-4338-9B59-CB4C58675047}"/>
              </a:ext>
            </a:extLst>
          </p:cNvPr>
          <p:cNvSpPr txBox="1"/>
          <p:nvPr/>
        </p:nvSpPr>
        <p:spPr>
          <a:xfrm>
            <a:off x="10459001" y="3152182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0.7</a:t>
            </a:r>
            <a:endParaRPr lang="ko-KR" altLang="en-US" b="1" dirty="0">
              <a:solidFill>
                <a:srgbClr val="0000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57C2C0-ABA6-45BD-A9FD-0A130CF62340}"/>
              </a:ext>
            </a:extLst>
          </p:cNvPr>
          <p:cNvSpPr txBox="1"/>
          <p:nvPr/>
        </p:nvSpPr>
        <p:spPr>
          <a:xfrm>
            <a:off x="8279959" y="6089066"/>
            <a:ext cx="362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생성가능한 여러 문장들을 순위화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열린 질문에 대한 여러 답변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398B3-47DA-4C5D-9C7A-A5D8FF8C8272}"/>
              </a:ext>
            </a:extLst>
          </p:cNvPr>
          <p:cNvSpPr txBox="1"/>
          <p:nvPr/>
        </p:nvSpPr>
        <p:spPr>
          <a:xfrm>
            <a:off x="159505" y="1204026"/>
            <a:ext cx="817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 문장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My favorite movies are A.I. and The Truman Show.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91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725717" cy="838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Proposed method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26E55E13-5C94-4372-9291-92692DB7A27B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latin typeface="나눔스퀘어 Extra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AttnIO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구성</a:t>
            </a:r>
            <a:endParaRPr lang="en-US" altLang="ko-KR" sz="2400" b="1" dirty="0">
              <a:latin typeface="나눔스퀘어 Extra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sz="2400" b="1" dirty="0">
                <a:latin typeface="나눔스퀘어 Extra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Dialog Encoder</a:t>
            </a:r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sz="2400" b="1" dirty="0">
                <a:latin typeface="나눔스퀘어 Extra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Incoming Attention Flow</a:t>
            </a:r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sz="2400" b="1" dirty="0">
                <a:latin typeface="나눔스퀘어 Extra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Outgoing Attention Flow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400" b="1" dirty="0">
              <a:latin typeface="나눔스퀘어 Extra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0AEBE8-A176-4F38-B7B9-C09C8A0E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777" y="1106133"/>
            <a:ext cx="4088892" cy="5659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765920B-C8ED-408F-8387-9E9D2B9F83C3}"/>
              </a:ext>
            </a:extLst>
          </p:cNvPr>
          <p:cNvSpPr/>
          <p:nvPr/>
        </p:nvSpPr>
        <p:spPr>
          <a:xfrm>
            <a:off x="8431078" y="1371600"/>
            <a:ext cx="1836549" cy="21930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5F7934-C5BE-4082-81BE-E2B159ED50D2}"/>
              </a:ext>
            </a:extLst>
          </p:cNvPr>
          <p:cNvSpPr/>
          <p:nvPr/>
        </p:nvSpPr>
        <p:spPr>
          <a:xfrm>
            <a:off x="8431078" y="3797085"/>
            <a:ext cx="1836549" cy="1689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22F53F-6E25-430C-9BA3-2815EC8915B1}"/>
              </a:ext>
            </a:extLst>
          </p:cNvPr>
          <p:cNvSpPr/>
          <p:nvPr/>
        </p:nvSpPr>
        <p:spPr>
          <a:xfrm>
            <a:off x="7121471" y="3075839"/>
            <a:ext cx="1092631" cy="353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33BA02-6597-495A-A081-31372D5D1096}"/>
              </a:ext>
            </a:extLst>
          </p:cNvPr>
          <p:cNvSpPr/>
          <p:nvPr/>
        </p:nvSpPr>
        <p:spPr>
          <a:xfrm>
            <a:off x="7103862" y="2727549"/>
            <a:ext cx="302217" cy="30221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E32485B-EF41-4668-9697-2AAE4D9A1365}"/>
              </a:ext>
            </a:extLst>
          </p:cNvPr>
          <p:cNvSpPr/>
          <p:nvPr/>
        </p:nvSpPr>
        <p:spPr>
          <a:xfrm>
            <a:off x="10333494" y="1371600"/>
            <a:ext cx="302217" cy="30221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B374DC7-1402-4062-8A08-B511DFDF849A}"/>
              </a:ext>
            </a:extLst>
          </p:cNvPr>
          <p:cNvSpPr/>
          <p:nvPr/>
        </p:nvSpPr>
        <p:spPr>
          <a:xfrm>
            <a:off x="10333494" y="3797085"/>
            <a:ext cx="302217" cy="30221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0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725717" cy="838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Proposed method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26E55E13-5C94-4372-9291-92692DB7A27B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나눔스퀘어 Extra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Dialog Encoder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Input dialogs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임베딩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ALBERT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사용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대화 맥락을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임베딩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Context vector 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대화 맥락과 질문 의도 반영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CLS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토큰을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context vector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로 사용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마지막 줄부터 최대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문장까지 입력으로 사용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0AEBE8-A176-4F38-B7B9-C09C8A0E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21" y="1106133"/>
            <a:ext cx="4088892" cy="5659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22F53F-6E25-430C-9BA3-2815EC8915B1}"/>
              </a:ext>
            </a:extLst>
          </p:cNvPr>
          <p:cNvSpPr/>
          <p:nvPr/>
        </p:nvSpPr>
        <p:spPr>
          <a:xfrm>
            <a:off x="8090115" y="3075839"/>
            <a:ext cx="1092631" cy="353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33BA02-6597-495A-A081-31372D5D1096}"/>
              </a:ext>
            </a:extLst>
          </p:cNvPr>
          <p:cNvSpPr/>
          <p:nvPr/>
        </p:nvSpPr>
        <p:spPr>
          <a:xfrm>
            <a:off x="8072506" y="2727549"/>
            <a:ext cx="302217" cy="30221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2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8420</TotalTime>
  <Words>909</Words>
  <Application>Microsoft Office PowerPoint</Application>
  <PresentationFormat>와이드스크린</PresentationFormat>
  <Paragraphs>215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맑은 고딕</vt:lpstr>
      <vt:lpstr>나눔스퀘어 ExtraBold</vt:lpstr>
      <vt:lpstr>나눔스퀘어 Bold</vt:lpstr>
      <vt:lpstr>바탕</vt:lpstr>
      <vt:lpstr>굴림</vt:lpstr>
      <vt:lpstr>Wingdings</vt:lpstr>
      <vt:lpstr>Times New Roman</vt:lpstr>
      <vt:lpstr>Arial</vt:lpstr>
      <vt:lpstr>나눔스퀘어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741</cp:revision>
  <dcterms:created xsi:type="dcterms:W3CDTF">2018-08-30T11:36:00Z</dcterms:created>
  <dcterms:modified xsi:type="dcterms:W3CDTF">2021-06-23T09:48:37Z</dcterms:modified>
</cp:coreProperties>
</file>