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71" r:id="rId3"/>
    <p:sldId id="567" r:id="rId4"/>
    <p:sldId id="568" r:id="rId5"/>
    <p:sldId id="414" r:id="rId6"/>
    <p:sldId id="415" r:id="rId7"/>
    <p:sldId id="417" r:id="rId8"/>
    <p:sldId id="355" r:id="rId9"/>
    <p:sldId id="566" r:id="rId10"/>
    <p:sldId id="367" r:id="rId11"/>
  </p:sldIdLst>
  <p:sldSz cx="12192000" cy="6858000"/>
  <p:notesSz cx="6858000" cy="9144000"/>
  <p:embeddedFontLst>
    <p:embeddedFont>
      <p:font typeface="나눔스퀘어" panose="020B0600000101010101" pitchFamily="50" charset="-127"/>
      <p:regular r:id="rId13"/>
      <p:bold r:id="rId14"/>
      <p:italic r:id="rId15"/>
      <p:boldItalic r:id="rId16"/>
    </p:embeddedFont>
    <p:embeddedFont>
      <p:font typeface="나눔스퀘어 Bold" panose="020B0600000101010101" pitchFamily="50" charset="-127"/>
      <p:regular r:id="rId17"/>
      <p:bold r:id="rId18"/>
      <p:italic r:id="rId19"/>
      <p:boldItalic r:id="rId20"/>
    </p:embeddedFont>
    <p:embeddedFont>
      <p:font typeface="나눔스퀘어 ExtraBold" panose="020B0600000101010101" pitchFamily="50" charset="-127"/>
      <p:regular r:id="rId21"/>
      <p:bold r:id="rId22"/>
      <p:italic r:id="rId23"/>
      <p:boldItalic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62626"/>
    <a:srgbClr val="E6E6E6"/>
    <a:srgbClr val="067A82"/>
    <a:srgbClr val="FFFF00"/>
    <a:srgbClr val="FFFDD7"/>
    <a:srgbClr val="DEEBF7"/>
    <a:srgbClr val="BCBCBC"/>
    <a:srgbClr val="E7E6E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0" autoAdjust="0"/>
    <p:restoredTop sz="81740" autoAdjust="0"/>
  </p:normalViewPr>
  <p:slideViewPr>
    <p:cSldViewPr snapToGrid="0">
      <p:cViewPr varScale="1">
        <p:scale>
          <a:sx n="89" d="100"/>
          <a:sy n="89" d="100"/>
        </p:scale>
        <p:origin x="1482" y="84"/>
      </p:cViewPr>
      <p:guideLst>
        <p:guide orient="horz" pos="2137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6B4F0-AEE2-4951-90CC-0A384C121DBD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2D542-DABB-4C15-B84D-79736C01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 model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 연산을 통해 지식 완성을 수행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273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859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D2D542-DABB-4C15-B84D-79736C01EC0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074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D2D542-DABB-4C15-B84D-79736C01EC0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9388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753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17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D2D542-DABB-4C15-B84D-79736C01EC0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436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59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4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98EC-A822-481B-B411-FF304AA4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DDF83-52C8-4B7C-ABBE-B4061A7E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7B5D0-3136-4629-8813-CA4BBDF6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34C43-AEF9-44CF-8B0A-5F96849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99D18-B3D1-495A-BF3E-3EF20B39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4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D7DEF-D48F-42AA-B67E-FAF7139F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C90CF-8AD9-4E0E-B024-542613BA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EF2F4-18D2-4A2F-BFD6-F5B8038C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D0A6-1258-4155-88E3-95F3FE71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F5A8E-AB93-4157-945F-99817D16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82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17B0B-6272-444D-BCA3-D525AF68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1CC80-6E99-4019-94AE-5C3B342E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19F7A-B891-4D82-8D00-4D7CC5FC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793CF-2B9D-4606-8A4F-A9FE7DC2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9DA92-A73D-4E62-A6AB-1D31722B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0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378FE-5CD3-432A-A512-89AC3676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855B1-7B69-483C-B4ED-536193895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F3667-3E7D-4BA7-B1B1-FC7CBF6F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A631E-2A90-403C-AEC5-C5680B36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4634A-6951-4FD0-9DA1-C9ACA664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70AF5-FBA3-4CA2-A699-5A967E77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9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BC2C1-93EF-4292-8364-209BA669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0F344-6A57-436D-848A-61EDBAD8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851DE-36BA-4FF7-BEA1-696BA19DF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DDB734-47F1-4890-9983-1BB120C8D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ACF488-4D07-44B7-838F-2143DBB74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82B4-E813-42DD-89CD-1DCC6A2E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B7A474-9D31-4B84-AAA8-BD09449A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2DCC61-A1E6-4F1A-8408-5D354F2A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7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CBBD7-C0EE-465D-B92C-F8606A2E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7F4B32-9F8E-43A3-BBBF-C3903D5B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41669-64F1-4CD8-9860-48910C26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C7E61-8C30-4B3C-ADA4-8E8AB801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18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15BC7-3DD9-4ED6-AE7F-E912EBC6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C14950-91E0-447B-BBB2-AF69E777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89269-E1CA-49D5-991B-E0887C1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46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908E-EEE0-418A-8235-62EB739F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69ECC-F06F-49B0-8C76-EBDC7EAC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7B1E89-EAAA-448E-B69E-914A280DB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01962-F306-47D0-AC26-77782CA7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D3ADF-9FD5-4BAB-9E17-62701D24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06578-1EAB-4379-BE8A-F8627897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30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6652E-64D8-4F44-A796-AFC65BB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DA08E4-6EFC-4385-A986-E0C38DB0E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10F81-CA03-43BC-8518-F727DA9E2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CC8D5-8384-4EA4-BD0F-621329BB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AF06B-63DB-491C-B1E6-382CFDBE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FFA34-96C6-4639-BB9E-621BDFFB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63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45FE-372F-4E3B-9598-8AA5313C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1E203-82F8-4970-BDBC-127CE7E36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7E115-A2FF-4176-9886-6469E6F9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5B8-8837-4D48-BC02-74A50AB8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B43C7-6BBC-438E-B3B9-A93B99AA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74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37D9C-C43F-41D9-B709-D427BAC3B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17F33D-86D9-43C9-BD26-8B574BD7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9A1D6-6058-4EFC-A5E8-7E72B0C8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72597-4D76-4185-9FF1-0B5696A2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B39E3-5BF9-49F1-8E50-5EE595B4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6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1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7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1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8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FF2D-8249-458D-9364-073002D4312C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F1BE1A-578E-451F-9C12-8945C2D18360}"/>
              </a:ext>
            </a:extLst>
          </p:cNvPr>
          <p:cNvSpPr/>
          <p:nvPr userDrawn="1"/>
        </p:nvSpPr>
        <p:spPr>
          <a:xfrm>
            <a:off x="11812370" y="6440180"/>
            <a:ext cx="261611" cy="261611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65C33E0F-BC0B-46BF-80E0-75C744CCF87A}"/>
              </a:ext>
            </a:extLst>
          </p:cNvPr>
          <p:cNvSpPr txBox="1">
            <a:spLocks/>
          </p:cNvSpPr>
          <p:nvPr userDrawn="1"/>
        </p:nvSpPr>
        <p:spPr>
          <a:xfrm>
            <a:off x="11696152" y="6400811"/>
            <a:ext cx="494045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fld id="{4304F7E9-5DE7-488B-919E-FE0266CB964F}" type="slidenum">
              <a:rPr lang="en-US" altLang="ko-KR" smtClean="0"/>
              <a:pPr algn="ctr">
                <a:lnSpc>
                  <a:spcPct val="15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29147-63F0-430E-B5D0-3D219E59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289C5-7A2B-4C94-85AC-EFCFB2B1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A2BC5-EBC3-44AF-828B-9A8B34BC8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7AE5-4366-4128-A7A5-38C8B0345485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BA308-52FA-46DF-8AC0-A50BDAA68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2EE71-6E77-4817-BE02-58C7DF45D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0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2264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hyperlink" Target="https://youtu.be/JAB_plj2rb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0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5" y="3402020"/>
            <a:ext cx="11980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4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2022</a:t>
            </a:r>
            <a:r>
              <a:rPr lang="ko-KR" altLang="en-US" sz="4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년도 연구 및 스터디 방향</a:t>
            </a:r>
            <a:endParaRPr lang="ko-KR" altLang="en-US" sz="54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4C644-693C-469C-8825-20CCEDF698F0}"/>
              </a:ext>
            </a:extLst>
          </p:cNvPr>
          <p:cNvSpPr txBox="1"/>
          <p:nvPr/>
        </p:nvSpPr>
        <p:spPr>
          <a:xfrm>
            <a:off x="8159858" y="4467217"/>
            <a:ext cx="3614799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Presenter : Cheonsol Lee</a:t>
            </a:r>
          </a:p>
          <a:p>
            <a:pPr marL="342900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Date 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2022.02.11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31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1804597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Project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114747" y="1158397"/>
            <a:ext cx="11962505" cy="557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AI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기반 부동산 분양 분석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을 위한 </a:t>
            </a:r>
            <a:r>
              <a:rPr lang="en-US" altLang="ko-KR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DB </a:t>
            </a:r>
            <a:r>
              <a:rPr lang="ko-KR" altLang="en-US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구축 타당성 조사 연구</a:t>
            </a:r>
            <a:endParaRPr lang="en-US" altLang="ko-KR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인원 </a:t>
            </a:r>
            <a:r>
              <a:rPr lang="en-US" altLang="ko-KR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b="1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이천솔</a:t>
            </a:r>
            <a:r>
              <a:rPr lang="en-US" altLang="ko-KR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(PM), </a:t>
            </a:r>
            <a:r>
              <a:rPr lang="ko-KR" altLang="en-US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한동희</a:t>
            </a:r>
            <a:r>
              <a:rPr lang="en-US" altLang="ko-KR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김대희</a:t>
            </a:r>
            <a:r>
              <a:rPr lang="en-US" altLang="ko-KR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김종우</a:t>
            </a:r>
            <a:r>
              <a:rPr lang="en-US" altLang="ko-KR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인턴</a:t>
            </a:r>
            <a:r>
              <a:rPr lang="en-US" altLang="ko-KR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계획 </a:t>
            </a:r>
            <a:r>
              <a:rPr lang="en-US" altLang="ko-KR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상반기</a:t>
            </a:r>
            <a:r>
              <a:rPr lang="en-US" altLang="ko-KR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(DB </a:t>
            </a:r>
            <a:r>
              <a:rPr lang="ko-KR" altLang="en-US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타당성 파악</a:t>
            </a:r>
            <a:r>
              <a:rPr lang="en-US" altLang="ko-KR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), </a:t>
            </a:r>
            <a:r>
              <a:rPr lang="ko-KR" altLang="en-US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하반기</a:t>
            </a:r>
            <a:r>
              <a:rPr lang="en-US" altLang="ko-KR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(DB </a:t>
            </a:r>
            <a:r>
              <a:rPr lang="ko-KR" altLang="en-US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구축</a:t>
            </a:r>
            <a:r>
              <a:rPr lang="en-US" altLang="ko-KR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ko-KR" altLang="en-US" b="1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년차</a:t>
            </a:r>
            <a:r>
              <a:rPr lang="en-US" altLang="ko-KR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(DB</a:t>
            </a:r>
            <a:r>
              <a:rPr lang="ko-KR" altLang="en-US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구축</a:t>
            </a:r>
            <a:r>
              <a:rPr lang="en-US" altLang="ko-KR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), 2</a:t>
            </a:r>
            <a:r>
              <a:rPr lang="ko-KR" altLang="en-US" b="1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년차</a:t>
            </a:r>
            <a:r>
              <a:rPr lang="en-US" altLang="ko-KR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(AI</a:t>
            </a:r>
            <a:r>
              <a:rPr lang="ko-KR" altLang="en-US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기반 리스크 분석 모듈 설계</a:t>
            </a:r>
            <a:r>
              <a:rPr lang="en-US" altLang="ko-KR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연구 계획 </a:t>
            </a:r>
            <a:r>
              <a:rPr lang="en-US" altLang="ko-KR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NLP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스터디</a:t>
            </a:r>
            <a:endParaRPr lang="en-US" altLang="ko-KR" b="1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GNN </a:t>
            </a:r>
            <a:r>
              <a:rPr lang="ko-KR" altLang="en-US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스터디</a:t>
            </a:r>
            <a:endParaRPr lang="en-US" altLang="ko-KR" b="1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GNN</a:t>
            </a:r>
            <a:r>
              <a:rPr lang="ko-KR" altLang="en-US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의 부동산 반영 연구 사례 파악</a:t>
            </a:r>
            <a:endParaRPr lang="en-US" altLang="ko-KR" b="1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Ex) </a:t>
            </a:r>
            <a:r>
              <a:rPr lang="ko-KR" altLang="en-US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부동산 </a:t>
            </a:r>
            <a:r>
              <a:rPr lang="en-US" altLang="ko-KR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+</a:t>
            </a:r>
            <a:r>
              <a:rPr lang="ko-KR" altLang="en-US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b="1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챗봇</a:t>
            </a:r>
            <a:r>
              <a:rPr lang="ko-KR" altLang="en-US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연구</a:t>
            </a:r>
            <a:r>
              <a:rPr lang="en-US" altLang="ko-KR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한동희</a:t>
            </a:r>
            <a:r>
              <a:rPr lang="en-US" altLang="ko-KR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), </a:t>
            </a:r>
            <a:r>
              <a:rPr lang="ko-KR" altLang="en-US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부동산 용어 검색 </a:t>
            </a:r>
            <a:r>
              <a:rPr lang="ko-KR" altLang="en-US" b="1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챗봇</a:t>
            </a:r>
            <a:endParaRPr lang="en-US" altLang="ko-KR" b="1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Ex) </a:t>
            </a:r>
            <a:r>
              <a:rPr lang="ko-KR" altLang="en-US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부동산 가격 정보들이 그래프로 구축 </a:t>
            </a:r>
            <a:r>
              <a:rPr lang="en-US" altLang="ko-KR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+ </a:t>
            </a:r>
            <a:r>
              <a:rPr lang="ko-KR" altLang="en-US" b="1" dirty="0" err="1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챗봇</a:t>
            </a:r>
            <a:r>
              <a:rPr lang="ko-KR" altLang="en-US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가격 질의</a:t>
            </a:r>
            <a:endParaRPr lang="en-US" altLang="ko-KR" b="1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184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1489510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Study</a:t>
            </a: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114747" y="1158397"/>
            <a:ext cx="11962505" cy="557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NLP Study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김대희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김종우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hlinkClick r:id="rId3"/>
            </a:endParaRP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https://wikidocs.net/22644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위키독스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Word2Vec/Doc2Vec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Attention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Transformer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BERT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GNN Study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김대희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김종우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  <a:hlinkClick r:id="rId4"/>
            </a:endParaRP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https://youtu.be/JAB_plj2rbA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(CS 224W)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GNN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GCN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GraphSAGE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GNN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46AD95-F3DC-4640-80AF-4B3C482222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0219" y="4140344"/>
            <a:ext cx="3260008" cy="8406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146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ExtraBold" panose="020B0600000101010101" pitchFamily="50" charset="-127"/>
              <a:ea typeface="바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2820003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프로젝트 개요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114747" y="1243522"/>
            <a:ext cx="11962505" cy="496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prstClr val="black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과제명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AI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기반 부동산 분양 분석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을 위한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DB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구축 타당성 조사 연구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prstClr val="black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문제점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개인투자자들에게 안전한 투자를 위한 정보가 부재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prstClr val="black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요구사항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수익형 부동산의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분양정보로부터 객관적인 투자분석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을 위한 온라인 수단의 필요성이 증대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prstClr val="black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목적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</a:t>
            </a:r>
          </a:p>
          <a:p>
            <a:pPr marL="800100" marR="0" lvl="1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prstClr val="black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입지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환금성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가격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시공건설사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리스크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"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AI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분석으로 투자분석 서비스를 위한 분양 분석 진단 서비스 공급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prstClr val="black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분양 분석 서비스 시스템을 위한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DB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구축에 대한 타당성 조사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prstClr val="black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범위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prstClr val="black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대상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서울 지역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800100" marR="0" lvl="1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prstClr val="black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㈜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투자의 신에서 보유한 최근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년간 분양 대상물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prstClr val="black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분양 분석 서비스 지원이 가능하도록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아래 열거된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DB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들의 구축 가능성을 사전에 파악하는 타당성 조사를 수행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prstClr val="black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가능한 형태의 초기 버전 설계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marR="0" lvl="2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AFE0A618-1BE9-4B50-8B74-FF06C3E8E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273" y="1158398"/>
            <a:ext cx="1866979" cy="992166"/>
          </a:xfrm>
          <a:prstGeom prst="rect">
            <a:avLst/>
          </a:prstGeom>
          <a:noFill/>
          <a:ln w="28575">
            <a:solidFill>
              <a:srgbClr val="262626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3370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ExtraBold" panose="020B0600000101010101" pitchFamily="50" charset="-127"/>
              <a:ea typeface="바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1980029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연구 범위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8B967CD-56B9-4142-A228-E7D139B629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7464" y="1397398"/>
          <a:ext cx="4593514" cy="4448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5609">
                  <a:extLst>
                    <a:ext uri="{9D8B030D-6E8A-4147-A177-3AD203B41FA5}">
                      <a16:colId xmlns:a16="http://schemas.microsoft.com/office/drawing/2014/main" val="685076814"/>
                    </a:ext>
                  </a:extLst>
                </a:gridCol>
                <a:gridCol w="4087905">
                  <a:extLst>
                    <a:ext uri="{9D8B030D-6E8A-4147-A177-3AD203B41FA5}">
                      <a16:colId xmlns:a16="http://schemas.microsoft.com/office/drawing/2014/main" val="2846231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No.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분양 분석을 지원하는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DB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33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spcAft>
                          <a:spcPts val="300"/>
                        </a:spcAft>
                        <a:buClr>
                          <a:schemeClr val="dk1"/>
                        </a:buClr>
                        <a:buSzPts val="2000"/>
                        <a:buFont typeface="+mj-lt"/>
                        <a:buNone/>
                      </a:pP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대중교통정보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DB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9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spcAft>
                          <a:spcPts val="300"/>
                        </a:spcAft>
                        <a:buClr>
                          <a:schemeClr val="dk1"/>
                        </a:buClr>
                        <a:buSzPts val="2000"/>
                        <a:buFont typeface="+mj-lt"/>
                        <a:buNone/>
                      </a:pP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지리적 위치정보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DB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81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spcAft>
                          <a:spcPts val="300"/>
                        </a:spcAft>
                        <a:buClr>
                          <a:schemeClr val="dk1"/>
                        </a:buClr>
                        <a:buSzPts val="2000"/>
                        <a:buFont typeface="+mj-lt"/>
                        <a:buNone/>
                      </a:pP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건설사정보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DB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85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spcAft>
                          <a:spcPts val="300"/>
                        </a:spcAft>
                        <a:buClr>
                          <a:schemeClr val="dk1"/>
                        </a:buClr>
                        <a:buSzPts val="2000"/>
                        <a:buFont typeface="+mj-lt"/>
                        <a:buNone/>
                      </a:pPr>
                      <a:r>
                        <a:rPr lang="ko-KR" altLang="en-US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임대율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및 월세수익률 정보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DB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29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spcAft>
                          <a:spcPts val="300"/>
                        </a:spcAft>
                        <a:buClr>
                          <a:schemeClr val="dk1"/>
                        </a:buClr>
                        <a:buSzPts val="2000"/>
                        <a:buFont typeface="+mj-lt"/>
                        <a:buNone/>
                      </a:pP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투자자선호도 및 현장선호도정보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DB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spcAft>
                          <a:spcPts val="300"/>
                        </a:spcAft>
                        <a:buClr>
                          <a:schemeClr val="dk1"/>
                        </a:buClr>
                        <a:buSzPts val="2000"/>
                        <a:buFont typeface="+mj-lt"/>
                        <a:buNone/>
                      </a:pP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단기투자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DB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92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spcAft>
                          <a:spcPts val="300"/>
                        </a:spcAft>
                        <a:buClr>
                          <a:schemeClr val="dk1"/>
                        </a:buClr>
                        <a:buSzPts val="2000"/>
                        <a:buFont typeface="+mj-lt"/>
                        <a:buNone/>
                      </a:pP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시세차익정보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DB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432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spcAft>
                          <a:spcPts val="300"/>
                        </a:spcAft>
                        <a:buClr>
                          <a:schemeClr val="dk1"/>
                        </a:buClr>
                        <a:buSzPts val="2000"/>
                        <a:buFont typeface="+mj-lt"/>
                        <a:buNone/>
                      </a:pP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부동산관련법률정보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DB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03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인프라정보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DB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0322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46EE5A0-46FE-4A82-B538-8D5962D97DE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61023" y="1397398"/>
          <a:ext cx="4593514" cy="2687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5609">
                  <a:extLst>
                    <a:ext uri="{9D8B030D-6E8A-4147-A177-3AD203B41FA5}">
                      <a16:colId xmlns:a16="http://schemas.microsoft.com/office/drawing/2014/main" val="685076814"/>
                    </a:ext>
                  </a:extLst>
                </a:gridCol>
                <a:gridCol w="4087905">
                  <a:extLst>
                    <a:ext uri="{9D8B030D-6E8A-4147-A177-3AD203B41FA5}">
                      <a16:colId xmlns:a16="http://schemas.microsoft.com/office/drawing/2014/main" val="2846231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No.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세부 모듈</a:t>
                      </a:r>
                      <a:endParaRPr lang="en-US" altLang="ko-KR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33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spcAft>
                          <a:spcPts val="300"/>
                        </a:spcAft>
                        <a:buClr>
                          <a:schemeClr val="dk1"/>
                        </a:buClr>
                        <a:buSzPts val="2000"/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A.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분양 부동산 기본 정보 제공 모듈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9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spcAft>
                          <a:spcPts val="300"/>
                        </a:spcAft>
                        <a:buClr>
                          <a:schemeClr val="dk1"/>
                        </a:buClr>
                        <a:buSzPts val="2000"/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B.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시공 건설사 분석 모듈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81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spcAft>
                          <a:spcPts val="300"/>
                        </a:spcAft>
                        <a:buClr>
                          <a:schemeClr val="dk1"/>
                        </a:buClr>
                        <a:buSzPts val="2000"/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C.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입지 분석 모듈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85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spcAft>
                          <a:spcPts val="300"/>
                        </a:spcAft>
                        <a:buClr>
                          <a:schemeClr val="dk1"/>
                        </a:buClr>
                        <a:buSzPts val="2000"/>
                        <a:buFont typeface="+mj-lt"/>
                        <a:buNone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D.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환금성 분석 모듈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29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dk1"/>
                        </a:buClr>
                        <a:buSzPts val="2000"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E.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리스크 분석 모듈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74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F6EAAF7-60A7-4769-B163-EF475CA30A20}"/>
              </a:ext>
            </a:extLst>
          </p:cNvPr>
          <p:cNvSpPr txBox="1"/>
          <p:nvPr/>
        </p:nvSpPr>
        <p:spPr>
          <a:xfrm>
            <a:off x="6861023" y="4927002"/>
            <a:ext cx="4335332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부동산 뉴스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 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지식그래프 등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자연어 자료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네이버 부동산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직방 </a:t>
            </a:r>
          </a:p>
        </p:txBody>
      </p:sp>
    </p:spTree>
    <p:extLst>
      <p:ext uri="{BB962C8B-B14F-4D97-AF65-F5344CB8AC3E}">
        <p14:creationId xmlns:p14="http://schemas.microsoft.com/office/powerpoint/2010/main" val="200900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327449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Research</a:t>
            </a:r>
            <a:r>
              <a:rPr lang="ko-KR" altLang="en-US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Idea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114747" y="1158397"/>
            <a:ext cx="11962505" cy="557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부동산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실거래 가격 추정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동기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‘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부동산 지도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치환 가능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 연구</a:t>
            </a:r>
            <a:r>
              <a:rPr lang="en-US" altLang="ko-KR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information flow </a:t>
            </a:r>
            <a:r>
              <a: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정보확산 </a:t>
            </a:r>
            <a:r>
              <a:rPr lang="en-US" altLang="ko-KR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실거래 정보</a:t>
            </a:r>
            <a:r>
              <a:rPr lang="en-US" altLang="ko-KR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</a:t>
            </a:r>
            <a:r>
              <a: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이웃이 판매한 가격 정보로 가격 예측</a:t>
            </a:r>
            <a:endParaRPr lang="en-US" altLang="ko-KR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COVID-19, </a:t>
            </a:r>
            <a:r>
              <a: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전염병 확산 모델링</a:t>
            </a:r>
            <a:endParaRPr lang="en-US" altLang="ko-KR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실거래 정보가 어떻게 흘러가는것에 대한 모델링 연구</a:t>
            </a:r>
            <a:r>
              <a:rPr lang="en-US" altLang="ko-KR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(flow)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예상</a:t>
            </a:r>
            <a:r>
              <a:rPr lang="en-US" altLang="ko-KR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실거래 추정에 도움될 것</a:t>
            </a:r>
            <a:endParaRPr lang="en-US" altLang="ko-KR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주제</a:t>
            </a:r>
            <a:r>
              <a:rPr lang="en-US" altLang="ko-KR" b="1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1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부동산 정보의 확산에 따른 실거래 가격의 영향도를 </a:t>
            </a:r>
            <a:r>
              <a:rPr lang="en-US" altLang="ko-KR" b="1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flow</a:t>
            </a:r>
            <a:r>
              <a:rPr lang="ko-KR" altLang="en-US" b="1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확인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99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64965" y="2884656"/>
            <a:ext cx="40302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96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ExtraBold" panose="020B0600000101010101" pitchFamily="50" charset="-127"/>
              <a:ea typeface="바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1024639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계획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114747" y="1243522"/>
            <a:ext cx="11962505" cy="496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prstClr val="black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교수님 요구사항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prstClr val="black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최승우 박사 졸업 연구 소스코드 인수인계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marR="0" lvl="2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prstClr val="black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주제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부동산 가격 예측 모델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prstClr val="black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부동산 프로젝트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2022.02 ~ 2023.01(1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1257300" marR="0" lvl="2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prstClr val="black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기업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투자의 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국민은행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월 예정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800100" marR="0" lvl="1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>
                <a:prstClr val="black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68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4035687" y="2884656"/>
            <a:ext cx="3688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Appendix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59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mpty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11668</TotalTime>
  <Words>498</Words>
  <Application>Microsoft Office PowerPoint</Application>
  <PresentationFormat>와이드스크린</PresentationFormat>
  <Paragraphs>107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나눔스퀘어 ExtraBold</vt:lpstr>
      <vt:lpstr>맑은 고딕</vt:lpstr>
      <vt:lpstr>나눔스퀘어 Bold</vt:lpstr>
      <vt:lpstr>나눔스퀘어</vt:lpstr>
      <vt:lpstr>바탕</vt:lpstr>
      <vt:lpstr>Times New Roman</vt:lpstr>
      <vt:lpstr>굴림</vt:lpstr>
      <vt:lpstr>Arial</vt:lpstr>
      <vt:lpstr>Office 테마</vt:lpstr>
      <vt:lpstr>Empty_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lcs</cp:lastModifiedBy>
  <cp:revision>855</cp:revision>
  <dcterms:created xsi:type="dcterms:W3CDTF">2018-08-30T11:36:00Z</dcterms:created>
  <dcterms:modified xsi:type="dcterms:W3CDTF">2022-02-11T03:46:13Z</dcterms:modified>
</cp:coreProperties>
</file>